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210"/>
  </p:notesMasterIdLst>
  <p:sldIdLst>
    <p:sldId id="256" r:id="rId2"/>
    <p:sldId id="723" r:id="rId3"/>
    <p:sldId id="262" r:id="rId4"/>
    <p:sldId id="257" r:id="rId5"/>
    <p:sldId id="259" r:id="rId6"/>
    <p:sldId id="552" r:id="rId7"/>
    <p:sldId id="260" r:id="rId8"/>
    <p:sldId id="264" r:id="rId9"/>
    <p:sldId id="536" r:id="rId10"/>
    <p:sldId id="265" r:id="rId11"/>
    <p:sldId id="538" r:id="rId12"/>
    <p:sldId id="553" r:id="rId13"/>
    <p:sldId id="540" r:id="rId14"/>
    <p:sldId id="539" r:id="rId15"/>
    <p:sldId id="541" r:id="rId16"/>
    <p:sldId id="543" r:id="rId17"/>
    <p:sldId id="547" r:id="rId18"/>
    <p:sldId id="544" r:id="rId19"/>
    <p:sldId id="548" r:id="rId20"/>
    <p:sldId id="545" r:id="rId21"/>
    <p:sldId id="546" r:id="rId22"/>
    <p:sldId id="550" r:id="rId23"/>
    <p:sldId id="549" r:id="rId24"/>
    <p:sldId id="554" r:id="rId25"/>
    <p:sldId id="266" r:id="rId26"/>
    <p:sldId id="551" r:id="rId27"/>
    <p:sldId id="560" r:id="rId28"/>
    <p:sldId id="559" r:id="rId29"/>
    <p:sldId id="481" r:id="rId30"/>
    <p:sldId id="561" r:id="rId31"/>
    <p:sldId id="565" r:id="rId32"/>
    <p:sldId id="564" r:id="rId33"/>
    <p:sldId id="567" r:id="rId34"/>
    <p:sldId id="568" r:id="rId35"/>
    <p:sldId id="569" r:id="rId36"/>
    <p:sldId id="570" r:id="rId37"/>
    <p:sldId id="574" r:id="rId38"/>
    <p:sldId id="562" r:id="rId39"/>
    <p:sldId id="572" r:id="rId40"/>
    <p:sldId id="573" r:id="rId41"/>
    <p:sldId id="575" r:id="rId42"/>
    <p:sldId id="650" r:id="rId43"/>
    <p:sldId id="651" r:id="rId44"/>
    <p:sldId id="652" r:id="rId45"/>
    <p:sldId id="271" r:id="rId46"/>
    <p:sldId id="653" r:id="rId47"/>
    <p:sldId id="555" r:id="rId48"/>
    <p:sldId id="654" r:id="rId49"/>
    <p:sldId id="656" r:id="rId50"/>
    <p:sldId id="655" r:id="rId51"/>
    <p:sldId id="657" r:id="rId52"/>
    <p:sldId id="658" r:id="rId53"/>
    <p:sldId id="659" r:id="rId54"/>
    <p:sldId id="660" r:id="rId55"/>
    <p:sldId id="661" r:id="rId56"/>
    <p:sldId id="663" r:id="rId57"/>
    <p:sldId id="665" r:id="rId58"/>
    <p:sldId id="666" r:id="rId59"/>
    <p:sldId id="664" r:id="rId60"/>
    <p:sldId id="667" r:id="rId61"/>
    <p:sldId id="668" r:id="rId62"/>
    <p:sldId id="669" r:id="rId63"/>
    <p:sldId id="670" r:id="rId64"/>
    <p:sldId id="672" r:id="rId65"/>
    <p:sldId id="673" r:id="rId66"/>
    <p:sldId id="675" r:id="rId67"/>
    <p:sldId id="674" r:id="rId68"/>
    <p:sldId id="677" r:id="rId69"/>
    <p:sldId id="678" r:id="rId70"/>
    <p:sldId id="671" r:id="rId71"/>
    <p:sldId id="680" r:id="rId72"/>
    <p:sldId id="679" r:id="rId73"/>
    <p:sldId id="712" r:id="rId74"/>
    <p:sldId id="711" r:id="rId75"/>
    <p:sldId id="713" r:id="rId76"/>
    <p:sldId id="714" r:id="rId77"/>
    <p:sldId id="715" r:id="rId78"/>
    <p:sldId id="716" r:id="rId79"/>
    <p:sldId id="717" r:id="rId80"/>
    <p:sldId id="718" r:id="rId81"/>
    <p:sldId id="721" r:id="rId82"/>
    <p:sldId id="720" r:id="rId83"/>
    <p:sldId id="726" r:id="rId84"/>
    <p:sldId id="727" r:id="rId85"/>
    <p:sldId id="725" r:id="rId86"/>
    <p:sldId id="839" r:id="rId87"/>
    <p:sldId id="840" r:id="rId88"/>
    <p:sldId id="841" r:id="rId89"/>
    <p:sldId id="842" r:id="rId90"/>
    <p:sldId id="843" r:id="rId91"/>
    <p:sldId id="845" r:id="rId92"/>
    <p:sldId id="848" r:id="rId93"/>
    <p:sldId id="846" r:id="rId94"/>
    <p:sldId id="681" r:id="rId95"/>
    <p:sldId id="682" r:id="rId96"/>
    <p:sldId id="683" r:id="rId97"/>
    <p:sldId id="685" r:id="rId98"/>
    <p:sldId id="684" r:id="rId99"/>
    <p:sldId id="676" r:id="rId100"/>
    <p:sldId id="686" r:id="rId101"/>
    <p:sldId id="694" r:id="rId102"/>
    <p:sldId id="695" r:id="rId103"/>
    <p:sldId id="693" r:id="rId104"/>
    <p:sldId id="696" r:id="rId105"/>
    <p:sldId id="697" r:id="rId106"/>
    <p:sldId id="692" r:id="rId107"/>
    <p:sldId id="698" r:id="rId108"/>
    <p:sldId id="700" r:id="rId109"/>
    <p:sldId id="688" r:id="rId110"/>
    <p:sldId id="701" r:id="rId111"/>
    <p:sldId id="702" r:id="rId112"/>
    <p:sldId id="704" r:id="rId113"/>
    <p:sldId id="703" r:id="rId114"/>
    <p:sldId id="705" r:id="rId115"/>
    <p:sldId id="706" r:id="rId116"/>
    <p:sldId id="707" r:id="rId117"/>
    <p:sldId id="709" r:id="rId118"/>
    <p:sldId id="710" r:id="rId119"/>
    <p:sldId id="269" r:id="rId120"/>
    <p:sldId id="729" r:id="rId121"/>
    <p:sldId id="728" r:id="rId122"/>
    <p:sldId id="730" r:id="rId123"/>
    <p:sldId id="731" r:id="rId124"/>
    <p:sldId id="732" r:id="rId125"/>
    <p:sldId id="733" r:id="rId126"/>
    <p:sldId id="734" r:id="rId127"/>
    <p:sldId id="736" r:id="rId128"/>
    <p:sldId id="792" r:id="rId129"/>
    <p:sldId id="764" r:id="rId130"/>
    <p:sldId id="766" r:id="rId131"/>
    <p:sldId id="767" r:id="rId132"/>
    <p:sldId id="768" r:id="rId133"/>
    <p:sldId id="765" r:id="rId134"/>
    <p:sldId id="770" r:id="rId135"/>
    <p:sldId id="771" r:id="rId136"/>
    <p:sldId id="772" r:id="rId137"/>
    <p:sldId id="769" r:id="rId138"/>
    <p:sldId id="773" r:id="rId139"/>
    <p:sldId id="775" r:id="rId140"/>
    <p:sldId id="774" r:id="rId141"/>
    <p:sldId id="776" r:id="rId142"/>
    <p:sldId id="737" r:id="rId143"/>
    <p:sldId id="752" r:id="rId144"/>
    <p:sldId id="738" r:id="rId145"/>
    <p:sldId id="739" r:id="rId146"/>
    <p:sldId id="740" r:id="rId147"/>
    <p:sldId id="753" r:id="rId148"/>
    <p:sldId id="755" r:id="rId149"/>
    <p:sldId id="756" r:id="rId150"/>
    <p:sldId id="754" r:id="rId151"/>
    <p:sldId id="741" r:id="rId152"/>
    <p:sldId id="742" r:id="rId153"/>
    <p:sldId id="757" r:id="rId154"/>
    <p:sldId id="759" r:id="rId155"/>
    <p:sldId id="760" r:id="rId156"/>
    <p:sldId id="743" r:id="rId157"/>
    <p:sldId id="758" r:id="rId158"/>
    <p:sldId id="762" r:id="rId159"/>
    <p:sldId id="746" r:id="rId160"/>
    <p:sldId id="763" r:id="rId161"/>
    <p:sldId id="557" r:id="rId162"/>
    <p:sldId id="779" r:id="rId163"/>
    <p:sldId id="784" r:id="rId164"/>
    <p:sldId id="783" r:id="rId165"/>
    <p:sldId id="785" r:id="rId166"/>
    <p:sldId id="786" r:id="rId167"/>
    <p:sldId id="777" r:id="rId168"/>
    <p:sldId id="796" r:id="rId169"/>
    <p:sldId id="789" r:id="rId170"/>
    <p:sldId id="790" r:id="rId171"/>
    <p:sldId id="807" r:id="rId172"/>
    <p:sldId id="808" r:id="rId173"/>
    <p:sldId id="809" r:id="rId174"/>
    <p:sldId id="268" r:id="rId175"/>
    <p:sldId id="804" r:id="rId176"/>
    <p:sldId id="797" r:id="rId177"/>
    <p:sldId id="799" r:id="rId178"/>
    <p:sldId id="800" r:id="rId179"/>
    <p:sldId id="802" r:id="rId180"/>
    <p:sldId id="801" r:id="rId181"/>
    <p:sldId id="798" r:id="rId182"/>
    <p:sldId id="805" r:id="rId183"/>
    <p:sldId id="806" r:id="rId184"/>
    <p:sldId id="810" r:id="rId185"/>
    <p:sldId id="270" r:id="rId186"/>
    <p:sldId id="819" r:id="rId187"/>
    <p:sldId id="822" r:id="rId188"/>
    <p:sldId id="824" r:id="rId189"/>
    <p:sldId id="825" r:id="rId190"/>
    <p:sldId id="826" r:id="rId191"/>
    <p:sldId id="814" r:id="rId192"/>
    <p:sldId id="827" r:id="rId193"/>
    <p:sldId id="821" r:id="rId194"/>
    <p:sldId id="828" r:id="rId195"/>
    <p:sldId id="820" r:id="rId196"/>
    <p:sldId id="829" r:id="rId197"/>
    <p:sldId id="831" r:id="rId198"/>
    <p:sldId id="832" r:id="rId199"/>
    <p:sldId id="833" r:id="rId200"/>
    <p:sldId id="830" r:id="rId201"/>
    <p:sldId id="816" r:id="rId202"/>
    <p:sldId id="817" r:id="rId203"/>
    <p:sldId id="835" r:id="rId204"/>
    <p:sldId id="749" r:id="rId205"/>
    <p:sldId id="748" r:id="rId206"/>
    <p:sldId id="834" r:id="rId207"/>
    <p:sldId id="708" r:id="rId208"/>
    <p:sldId id="373" r:id="rId2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623"/>
    <a:srgbClr val="CA9CDF"/>
    <a:srgbClr val="DE708A"/>
    <a:srgbClr val="3366FF"/>
    <a:srgbClr val="F97931"/>
    <a:srgbClr val="DE3673"/>
    <a:srgbClr val="B522FF"/>
    <a:srgbClr val="B36A99"/>
    <a:srgbClr val="00319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0"/>
    <p:restoredTop sz="96012"/>
  </p:normalViewPr>
  <p:slideViewPr>
    <p:cSldViewPr snapToGrid="0">
      <p:cViewPr varScale="1">
        <p:scale>
          <a:sx n="94" d="100"/>
          <a:sy n="94"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42664-8ED4-4B0A-BFB8-32873C5ED7A2}"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MX"/>
        </a:p>
      </dgm:t>
    </dgm:pt>
    <dgm:pt modelId="{CEBBD913-6A80-4E75-9995-19D9906305E9}">
      <dgm:prSet custT="1"/>
      <dgm:spPr>
        <a:solidFill>
          <a:schemeClr val="accent2">
            <a:lumMod val="75000"/>
          </a:schemeClr>
        </a:solidFill>
      </dgm:spPr>
      <dgm:t>
        <a:bodyPr/>
        <a:lstStyle/>
        <a:p>
          <a:pPr algn="ctr" rtl="0"/>
          <a:r>
            <a:rPr lang="es-ES" sz="1800" dirty="0">
              <a:latin typeface="Arial" panose="020B0604020202020204" pitchFamily="34" charset="0"/>
              <a:cs typeface="Arial" panose="020B0604020202020204" pitchFamily="34" charset="0"/>
            </a:rPr>
            <a:t>La expedición de Políticas, Bases y </a:t>
          </a:r>
          <a:r>
            <a:rPr lang="es-ES" sz="1800" dirty="0" err="1">
              <a:latin typeface="Arial" panose="020B0604020202020204" pitchFamily="34" charset="0"/>
              <a:cs typeface="Arial" panose="020B0604020202020204" pitchFamily="34" charset="0"/>
            </a:rPr>
            <a:t>Lineamien</a:t>
          </a:r>
          <a:r>
            <a:rPr lang="es-ES" sz="1800" dirty="0">
              <a:latin typeface="Arial" panose="020B0604020202020204" pitchFamily="34" charset="0"/>
              <a:cs typeface="Arial" panose="020B0604020202020204" pitchFamily="34" charset="0"/>
            </a:rPr>
            <a:t>-tos.</a:t>
          </a:r>
          <a:endParaRPr lang="es-MX" sz="1800" dirty="0">
            <a:latin typeface="Arial" panose="020B0604020202020204" pitchFamily="34" charset="0"/>
            <a:cs typeface="Arial" panose="020B0604020202020204" pitchFamily="34" charset="0"/>
          </a:endParaRPr>
        </a:p>
      </dgm:t>
    </dgm:pt>
    <dgm:pt modelId="{A9E77209-625E-41BC-9F36-1C231DA1EBA3}" type="parTrans" cxnId="{C7CD0B24-DBD2-4FEE-99D0-97C2A07D616C}">
      <dgm:prSet/>
      <dgm:spPr/>
      <dgm:t>
        <a:bodyPr/>
        <a:lstStyle/>
        <a:p>
          <a:pPr algn="just"/>
          <a:endParaRPr lang="es-MX" sz="1050"/>
        </a:p>
      </dgm:t>
    </dgm:pt>
    <dgm:pt modelId="{124205B1-C3AE-480F-8D62-D2EBF667B4AB}" type="sibTrans" cxnId="{C7CD0B24-DBD2-4FEE-99D0-97C2A07D616C}">
      <dgm:prSet/>
      <dgm:spPr/>
      <dgm:t>
        <a:bodyPr/>
        <a:lstStyle/>
        <a:p>
          <a:pPr algn="just"/>
          <a:endParaRPr lang="es-MX" sz="1050"/>
        </a:p>
      </dgm:t>
    </dgm:pt>
    <dgm:pt modelId="{D83AC89D-E541-4F45-90CC-8522E6D5BFD9}">
      <dgm:prSet custT="1"/>
      <dgm:spPr/>
      <dgm:t>
        <a:bodyPr/>
        <a:lstStyle/>
        <a:p>
          <a:pPr algn="ctr" rtl="0"/>
          <a:r>
            <a:rPr lang="es-ES" sz="1800" dirty="0">
              <a:latin typeface="Arial" panose="020B0604020202020204" pitchFamily="34" charset="0"/>
              <a:cs typeface="Arial" panose="020B0604020202020204" pitchFamily="34" charset="0"/>
            </a:rPr>
            <a:t>La aplicación del criterio de evaluación de puntos o porcentajes.</a:t>
          </a:r>
          <a:endParaRPr lang="es-MX" sz="1800" dirty="0">
            <a:latin typeface="Arial" panose="020B0604020202020204" pitchFamily="34" charset="0"/>
            <a:cs typeface="Arial" panose="020B0604020202020204" pitchFamily="34" charset="0"/>
          </a:endParaRPr>
        </a:p>
      </dgm:t>
    </dgm:pt>
    <dgm:pt modelId="{42546CB7-BCBE-4A53-999A-EEFA01143F7A}" type="parTrans" cxnId="{2D30A2EA-BC5F-458B-85A7-DBC41D254A32}">
      <dgm:prSet/>
      <dgm:spPr/>
      <dgm:t>
        <a:bodyPr/>
        <a:lstStyle/>
        <a:p>
          <a:pPr algn="just"/>
          <a:endParaRPr lang="es-MX" sz="1050"/>
        </a:p>
      </dgm:t>
    </dgm:pt>
    <dgm:pt modelId="{D7049735-5BB8-4519-B877-353FAE8C8BDD}" type="sibTrans" cxnId="{2D30A2EA-BC5F-458B-85A7-DBC41D254A32}">
      <dgm:prSet/>
      <dgm:spPr/>
      <dgm:t>
        <a:bodyPr/>
        <a:lstStyle/>
        <a:p>
          <a:pPr algn="just"/>
          <a:endParaRPr lang="es-MX" sz="1050"/>
        </a:p>
      </dgm:t>
    </dgm:pt>
    <dgm:pt modelId="{DF7366AF-C9AB-46BB-97A7-7BAA5AA0B542}">
      <dgm:prSet custT="1"/>
      <dgm:spPr>
        <a:solidFill>
          <a:schemeClr val="accent3">
            <a:lumMod val="60000"/>
            <a:lumOff val="40000"/>
          </a:schemeClr>
        </a:solidFill>
      </dgm:spPr>
      <dgm:t>
        <a:bodyPr/>
        <a:lstStyle/>
        <a:p>
          <a:pPr algn="ctr" rtl="0"/>
          <a:r>
            <a:rPr lang="es-ES" sz="1600" dirty="0">
              <a:latin typeface="Arial" panose="020B0604020202020204" pitchFamily="34" charset="0"/>
              <a:cs typeface="Arial" panose="020B0604020202020204" pitchFamily="34" charset="0"/>
            </a:rPr>
            <a:t>Determinar montos menores de las garantías de cumplimiento que </a:t>
          </a:r>
        </a:p>
        <a:p>
          <a:pPr algn="ctr" rtl="0"/>
          <a:r>
            <a:rPr lang="es-ES" sz="1600" dirty="0">
              <a:latin typeface="Arial" panose="020B0604020202020204" pitchFamily="34" charset="0"/>
              <a:cs typeface="Arial" panose="020B0604020202020204" pitchFamily="34" charset="0"/>
            </a:rPr>
            <a:t>deben constituir los proveedores y contratistas.</a:t>
          </a:r>
          <a:endParaRPr lang="es-MX" sz="1600" dirty="0">
            <a:latin typeface="Arial" panose="020B0604020202020204" pitchFamily="34" charset="0"/>
            <a:cs typeface="Arial" panose="020B0604020202020204" pitchFamily="34" charset="0"/>
          </a:endParaRPr>
        </a:p>
      </dgm:t>
    </dgm:pt>
    <dgm:pt modelId="{BABA500A-265A-4D34-B6D5-1F24A90E8151}" type="parTrans" cxnId="{2C549460-2FC7-4F01-B7A8-C2EAEA6AD5A3}">
      <dgm:prSet/>
      <dgm:spPr/>
      <dgm:t>
        <a:bodyPr/>
        <a:lstStyle/>
        <a:p>
          <a:pPr algn="just"/>
          <a:endParaRPr lang="es-MX" sz="1050"/>
        </a:p>
      </dgm:t>
    </dgm:pt>
    <dgm:pt modelId="{86297BD5-9B7D-4050-9013-F7EB04A68BCC}" type="sibTrans" cxnId="{2C549460-2FC7-4F01-B7A8-C2EAEA6AD5A3}">
      <dgm:prSet/>
      <dgm:spPr/>
      <dgm:t>
        <a:bodyPr/>
        <a:lstStyle/>
        <a:p>
          <a:pPr algn="just"/>
          <a:endParaRPr lang="es-MX" sz="1050"/>
        </a:p>
      </dgm:t>
    </dgm:pt>
    <dgm:pt modelId="{B0E91BAF-DB21-4C7D-8303-01166304D177}">
      <dgm:prSet custT="1"/>
      <dgm:spPr>
        <a:solidFill>
          <a:srgbClr val="B36A99"/>
        </a:solidFill>
      </dgm:spPr>
      <dgm:t>
        <a:bodyPr/>
        <a:lstStyle/>
        <a:p>
          <a:pPr algn="ctr" rtl="0"/>
          <a:r>
            <a:rPr lang="es-ES" altLang="es-MX" sz="16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dirty="0"/>
            <a:t>.</a:t>
          </a:r>
          <a:endParaRPr lang="es-MX" sz="1200" dirty="0"/>
        </a:p>
      </dgm:t>
    </dgm:pt>
    <dgm:pt modelId="{B3FEBFA3-85FC-49EB-B8D2-A5F96F0730BA}" type="parTrans" cxnId="{55CB1A7B-9387-4FE1-9FB5-E6B269DA6014}">
      <dgm:prSet/>
      <dgm:spPr/>
      <dgm:t>
        <a:bodyPr/>
        <a:lstStyle/>
        <a:p>
          <a:pPr algn="just"/>
          <a:endParaRPr lang="es-MX" sz="1050"/>
        </a:p>
      </dgm:t>
    </dgm:pt>
    <dgm:pt modelId="{4F99D94A-075E-441E-94DB-4635F19ADB0E}" type="sibTrans" cxnId="{55CB1A7B-9387-4FE1-9FB5-E6B269DA6014}">
      <dgm:prSet/>
      <dgm:spPr/>
      <dgm:t>
        <a:bodyPr/>
        <a:lstStyle/>
        <a:p>
          <a:pPr algn="just"/>
          <a:endParaRPr lang="es-MX" sz="1050"/>
        </a:p>
      </dgm:t>
    </dgm:pt>
    <dgm:pt modelId="{8ADBB0A5-704E-4B10-ADB0-661311BED788}">
      <dgm:prSet custT="1"/>
      <dgm:spPr>
        <a:solidFill>
          <a:schemeClr val="accent2">
            <a:lumMod val="60000"/>
            <a:lumOff val="40000"/>
          </a:schemeClr>
        </a:solidFill>
      </dgm:spPr>
      <dgm:t>
        <a:bodyPr/>
        <a:lstStyle/>
        <a:p>
          <a:pPr algn="ctr" rtl="0"/>
          <a:r>
            <a:rPr lang="es-ES" altLang="es-MX" sz="1800" dirty="0">
              <a:latin typeface="Arial" panose="020B0604020202020204" pitchFamily="34" charset="0"/>
              <a:cs typeface="Arial" panose="020B0604020202020204" pitchFamily="34" charset="0"/>
            </a:rPr>
            <a:t>Promover la agilización de pagos a proveedores.</a:t>
          </a:r>
          <a:endParaRPr lang="es-MX" sz="1800" dirty="0">
            <a:latin typeface="Arial" panose="020B0604020202020204" pitchFamily="34" charset="0"/>
            <a:cs typeface="Arial" panose="020B0604020202020204" pitchFamily="34" charset="0"/>
          </a:endParaRPr>
        </a:p>
      </dgm:t>
    </dgm:pt>
    <dgm:pt modelId="{8F3B2433-B489-4BAD-894C-4CB8FC2B0CB1}" type="parTrans" cxnId="{4FDF8E6E-E407-4CE3-8E37-AA54E1C1CB21}">
      <dgm:prSet/>
      <dgm:spPr/>
      <dgm:t>
        <a:bodyPr/>
        <a:lstStyle/>
        <a:p>
          <a:pPr algn="just"/>
          <a:endParaRPr lang="es-MX" sz="1050"/>
        </a:p>
      </dgm:t>
    </dgm:pt>
    <dgm:pt modelId="{16CF1F65-2221-4BA2-BEC1-76E2F1F6E49E}" type="sibTrans" cxnId="{4FDF8E6E-E407-4CE3-8E37-AA54E1C1CB21}">
      <dgm:prSet/>
      <dgm:spPr/>
      <dgm:t>
        <a:bodyPr/>
        <a:lstStyle/>
        <a:p>
          <a:pPr algn="just"/>
          <a:endParaRPr lang="es-MX" sz="1050"/>
        </a:p>
      </dgm:t>
    </dgm:pt>
    <dgm:pt modelId="{185AA0AC-97FA-8E47-9C59-82BFCAB6BA19}">
      <dgm:prSet custT="1"/>
      <dgm:spPr/>
      <dgm:t>
        <a:bodyPr/>
        <a:lstStyle/>
        <a:p>
          <a:pPr rtl="0"/>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gm:t>
    </dgm:pt>
    <dgm:pt modelId="{21746445-BDA0-EA4C-98A0-6BF8318E79E9}" type="parTrans" cxnId="{3596A1F7-C94B-214C-B437-AB5C20ABD0FC}">
      <dgm:prSet/>
      <dgm:spPr/>
      <dgm:t>
        <a:bodyPr/>
        <a:lstStyle/>
        <a:p>
          <a:endParaRPr lang="es-MX"/>
        </a:p>
      </dgm:t>
    </dgm:pt>
    <dgm:pt modelId="{89273474-78C8-D947-829B-0450047AD603}" type="sibTrans" cxnId="{3596A1F7-C94B-214C-B437-AB5C20ABD0FC}">
      <dgm:prSet/>
      <dgm:spPr/>
      <dgm:t>
        <a:bodyPr/>
        <a:lstStyle/>
        <a:p>
          <a:endParaRPr lang="es-MX"/>
        </a:p>
      </dgm:t>
    </dgm:pt>
    <dgm:pt modelId="{4395C855-2097-445D-86C9-6A4FEB718C35}" type="pres">
      <dgm:prSet presAssocID="{25A42664-8ED4-4B0A-BFB8-32873C5ED7A2}" presName="diagram" presStyleCnt="0">
        <dgm:presLayoutVars>
          <dgm:dir/>
          <dgm:resizeHandles val="exact"/>
        </dgm:presLayoutVars>
      </dgm:prSet>
      <dgm:spPr/>
    </dgm:pt>
    <dgm:pt modelId="{BD7842C2-9FB0-4EB9-AFF8-BA458F4000DA}" type="pres">
      <dgm:prSet presAssocID="{CEBBD913-6A80-4E75-9995-19D9906305E9}" presName="node" presStyleLbl="node1" presStyleIdx="0" presStyleCnt="6" custScaleY="286841">
        <dgm:presLayoutVars>
          <dgm:bulletEnabled val="1"/>
        </dgm:presLayoutVars>
      </dgm:prSet>
      <dgm:spPr/>
    </dgm:pt>
    <dgm:pt modelId="{759A160C-4E3D-4643-86E1-874B220E96CE}" type="pres">
      <dgm:prSet presAssocID="{124205B1-C3AE-480F-8D62-D2EBF667B4AB}" presName="sibTrans" presStyleCnt="0"/>
      <dgm:spPr/>
    </dgm:pt>
    <dgm:pt modelId="{ECA4106B-C716-427C-88CA-D57387815562}" type="pres">
      <dgm:prSet presAssocID="{D83AC89D-E541-4F45-90CC-8522E6D5BFD9}" presName="node" presStyleLbl="node1" presStyleIdx="1" presStyleCnt="6" custScaleY="286840">
        <dgm:presLayoutVars>
          <dgm:bulletEnabled val="1"/>
        </dgm:presLayoutVars>
      </dgm:prSet>
      <dgm:spPr/>
    </dgm:pt>
    <dgm:pt modelId="{282FB287-976C-4192-BF07-6B0AAEB25D85}" type="pres">
      <dgm:prSet presAssocID="{D7049735-5BB8-4519-B877-353FAE8C8BDD}" presName="sibTrans" presStyleCnt="0"/>
      <dgm:spPr/>
    </dgm:pt>
    <dgm:pt modelId="{D1DAEA60-07CB-4C5C-BA17-A1DBD0FA0F18}" type="pres">
      <dgm:prSet presAssocID="{DF7366AF-C9AB-46BB-97A7-7BAA5AA0B542}" presName="node" presStyleLbl="node1" presStyleIdx="2" presStyleCnt="6" custScaleY="286840">
        <dgm:presLayoutVars>
          <dgm:bulletEnabled val="1"/>
        </dgm:presLayoutVars>
      </dgm:prSet>
      <dgm:spPr/>
    </dgm:pt>
    <dgm:pt modelId="{1038EFD3-A94A-43C6-92D5-DCA91D552E46}" type="pres">
      <dgm:prSet presAssocID="{86297BD5-9B7D-4050-9013-F7EB04A68BCC}" presName="sibTrans" presStyleCnt="0"/>
      <dgm:spPr/>
    </dgm:pt>
    <dgm:pt modelId="{C380198C-3EE9-4B38-B7B0-0520EAD30B59}" type="pres">
      <dgm:prSet presAssocID="{B0E91BAF-DB21-4C7D-8303-01166304D177}" presName="node" presStyleLbl="node1" presStyleIdx="3" presStyleCnt="6" custScaleY="286841">
        <dgm:presLayoutVars>
          <dgm:bulletEnabled val="1"/>
        </dgm:presLayoutVars>
      </dgm:prSet>
      <dgm:spPr/>
    </dgm:pt>
    <dgm:pt modelId="{A4E8431B-5663-484F-8C89-34D558E57226}" type="pres">
      <dgm:prSet presAssocID="{4F99D94A-075E-441E-94DB-4635F19ADB0E}" presName="sibTrans" presStyleCnt="0"/>
      <dgm:spPr/>
    </dgm:pt>
    <dgm:pt modelId="{32CBF7B4-19CB-4DB8-AB49-D732D95D0EA1}" type="pres">
      <dgm:prSet presAssocID="{8ADBB0A5-704E-4B10-ADB0-661311BED788}" presName="node" presStyleLbl="node1" presStyleIdx="4" presStyleCnt="6" custScaleY="286840">
        <dgm:presLayoutVars>
          <dgm:bulletEnabled val="1"/>
        </dgm:presLayoutVars>
      </dgm:prSet>
      <dgm:spPr/>
    </dgm:pt>
    <dgm:pt modelId="{E44C3DBE-C442-B143-B0DA-91D0AB467EA3}" type="pres">
      <dgm:prSet presAssocID="{16CF1F65-2221-4BA2-BEC1-76E2F1F6E49E}" presName="sibTrans" presStyleCnt="0"/>
      <dgm:spPr/>
    </dgm:pt>
    <dgm:pt modelId="{EF288B4F-6DFF-4841-A2F5-31980DC247C7}" type="pres">
      <dgm:prSet presAssocID="{185AA0AC-97FA-8E47-9C59-82BFCAB6BA19}" presName="node" presStyleLbl="node1" presStyleIdx="5" presStyleCnt="6" custScaleY="286841">
        <dgm:presLayoutVars>
          <dgm:bulletEnabled val="1"/>
        </dgm:presLayoutVars>
      </dgm:prSet>
      <dgm:spPr/>
    </dgm:pt>
  </dgm:ptLst>
  <dgm:cxnLst>
    <dgm:cxn modelId="{05881917-0496-4EEF-981C-8711475BEE64}" type="presOf" srcId="{D83AC89D-E541-4F45-90CC-8522E6D5BFD9}" destId="{ECA4106B-C716-427C-88CA-D57387815562}" srcOrd="0" destOrd="0" presId="urn:microsoft.com/office/officeart/2005/8/layout/default"/>
    <dgm:cxn modelId="{C7CD0B24-DBD2-4FEE-99D0-97C2A07D616C}" srcId="{25A42664-8ED4-4B0A-BFB8-32873C5ED7A2}" destId="{CEBBD913-6A80-4E75-9995-19D9906305E9}" srcOrd="0" destOrd="0" parTransId="{A9E77209-625E-41BC-9F36-1C231DA1EBA3}" sibTransId="{124205B1-C3AE-480F-8D62-D2EBF667B4AB}"/>
    <dgm:cxn modelId="{10BA7038-09B0-40D8-81F1-4E3946307376}" type="presOf" srcId="{25A42664-8ED4-4B0A-BFB8-32873C5ED7A2}" destId="{4395C855-2097-445D-86C9-6A4FEB718C35}" srcOrd="0" destOrd="0" presId="urn:microsoft.com/office/officeart/2005/8/layout/default"/>
    <dgm:cxn modelId="{5759A15E-3A81-4204-895B-8E64633261E9}" type="presOf" srcId="{DF7366AF-C9AB-46BB-97A7-7BAA5AA0B542}" destId="{D1DAEA60-07CB-4C5C-BA17-A1DBD0FA0F18}" srcOrd="0" destOrd="0" presId="urn:microsoft.com/office/officeart/2005/8/layout/default"/>
    <dgm:cxn modelId="{2C549460-2FC7-4F01-B7A8-C2EAEA6AD5A3}" srcId="{25A42664-8ED4-4B0A-BFB8-32873C5ED7A2}" destId="{DF7366AF-C9AB-46BB-97A7-7BAA5AA0B542}" srcOrd="2" destOrd="0" parTransId="{BABA500A-265A-4D34-B6D5-1F24A90E8151}" sibTransId="{86297BD5-9B7D-4050-9013-F7EB04A68BCC}"/>
    <dgm:cxn modelId="{4FDF8E6E-E407-4CE3-8E37-AA54E1C1CB21}" srcId="{25A42664-8ED4-4B0A-BFB8-32873C5ED7A2}" destId="{8ADBB0A5-704E-4B10-ADB0-661311BED788}" srcOrd="4" destOrd="0" parTransId="{8F3B2433-B489-4BAD-894C-4CB8FC2B0CB1}" sibTransId="{16CF1F65-2221-4BA2-BEC1-76E2F1F6E49E}"/>
    <dgm:cxn modelId="{B5276973-60FD-4FA4-813A-AB47A3E7EA72}" type="presOf" srcId="{B0E91BAF-DB21-4C7D-8303-01166304D177}" destId="{C380198C-3EE9-4B38-B7B0-0520EAD30B59}" srcOrd="0" destOrd="0" presId="urn:microsoft.com/office/officeart/2005/8/layout/default"/>
    <dgm:cxn modelId="{55CB1A7B-9387-4FE1-9FB5-E6B269DA6014}" srcId="{25A42664-8ED4-4B0A-BFB8-32873C5ED7A2}" destId="{B0E91BAF-DB21-4C7D-8303-01166304D177}" srcOrd="3" destOrd="0" parTransId="{B3FEBFA3-85FC-49EB-B8D2-A5F96F0730BA}" sibTransId="{4F99D94A-075E-441E-94DB-4635F19ADB0E}"/>
    <dgm:cxn modelId="{629EF195-73FB-094F-A793-0B62A8D03BF7}" type="presOf" srcId="{185AA0AC-97FA-8E47-9C59-82BFCAB6BA19}" destId="{EF288B4F-6DFF-4841-A2F5-31980DC247C7}" srcOrd="0" destOrd="0" presId="urn:microsoft.com/office/officeart/2005/8/layout/default"/>
    <dgm:cxn modelId="{66178ED3-AC49-441E-862D-558F375E075E}" type="presOf" srcId="{CEBBD913-6A80-4E75-9995-19D9906305E9}" destId="{BD7842C2-9FB0-4EB9-AFF8-BA458F4000DA}" srcOrd="0" destOrd="0" presId="urn:microsoft.com/office/officeart/2005/8/layout/default"/>
    <dgm:cxn modelId="{546950E3-4EB2-4550-A5EA-EB4E47CA83CF}" type="presOf" srcId="{8ADBB0A5-704E-4B10-ADB0-661311BED788}" destId="{32CBF7B4-19CB-4DB8-AB49-D732D95D0EA1}" srcOrd="0" destOrd="0" presId="urn:microsoft.com/office/officeart/2005/8/layout/default"/>
    <dgm:cxn modelId="{2D30A2EA-BC5F-458B-85A7-DBC41D254A32}" srcId="{25A42664-8ED4-4B0A-BFB8-32873C5ED7A2}" destId="{D83AC89D-E541-4F45-90CC-8522E6D5BFD9}" srcOrd="1" destOrd="0" parTransId="{42546CB7-BCBE-4A53-999A-EEFA01143F7A}" sibTransId="{D7049735-5BB8-4519-B877-353FAE8C8BDD}"/>
    <dgm:cxn modelId="{3596A1F7-C94B-214C-B437-AB5C20ABD0FC}" srcId="{25A42664-8ED4-4B0A-BFB8-32873C5ED7A2}" destId="{185AA0AC-97FA-8E47-9C59-82BFCAB6BA19}" srcOrd="5" destOrd="0" parTransId="{21746445-BDA0-EA4C-98A0-6BF8318E79E9}" sibTransId="{89273474-78C8-D947-829B-0450047AD603}"/>
    <dgm:cxn modelId="{947BD833-8351-444F-AAB9-1C01998D2513}" type="presParOf" srcId="{4395C855-2097-445D-86C9-6A4FEB718C35}" destId="{BD7842C2-9FB0-4EB9-AFF8-BA458F4000DA}" srcOrd="0" destOrd="0" presId="urn:microsoft.com/office/officeart/2005/8/layout/default"/>
    <dgm:cxn modelId="{D549F89A-F206-4FA1-B2E8-3753A6708D93}" type="presParOf" srcId="{4395C855-2097-445D-86C9-6A4FEB718C35}" destId="{759A160C-4E3D-4643-86E1-874B220E96CE}" srcOrd="1" destOrd="0" presId="urn:microsoft.com/office/officeart/2005/8/layout/default"/>
    <dgm:cxn modelId="{76B954EE-34BC-4807-8BFE-6B85BD76D007}" type="presParOf" srcId="{4395C855-2097-445D-86C9-6A4FEB718C35}" destId="{ECA4106B-C716-427C-88CA-D57387815562}" srcOrd="2" destOrd="0" presId="urn:microsoft.com/office/officeart/2005/8/layout/default"/>
    <dgm:cxn modelId="{27FCAD8E-4131-4746-B3AE-A02ED5AD9687}" type="presParOf" srcId="{4395C855-2097-445D-86C9-6A4FEB718C35}" destId="{282FB287-976C-4192-BF07-6B0AAEB25D85}" srcOrd="3" destOrd="0" presId="urn:microsoft.com/office/officeart/2005/8/layout/default"/>
    <dgm:cxn modelId="{181CCDE4-5B9D-47E5-9013-6CDC600F1F93}" type="presParOf" srcId="{4395C855-2097-445D-86C9-6A4FEB718C35}" destId="{D1DAEA60-07CB-4C5C-BA17-A1DBD0FA0F18}" srcOrd="4" destOrd="0" presId="urn:microsoft.com/office/officeart/2005/8/layout/default"/>
    <dgm:cxn modelId="{C57B511B-250D-40F1-9C25-5BC0929AD057}" type="presParOf" srcId="{4395C855-2097-445D-86C9-6A4FEB718C35}" destId="{1038EFD3-A94A-43C6-92D5-DCA91D552E46}" srcOrd="5" destOrd="0" presId="urn:microsoft.com/office/officeart/2005/8/layout/default"/>
    <dgm:cxn modelId="{4912F815-9947-41CD-BDE9-F9CB84E5012F}" type="presParOf" srcId="{4395C855-2097-445D-86C9-6A4FEB718C35}" destId="{C380198C-3EE9-4B38-B7B0-0520EAD30B59}" srcOrd="6" destOrd="0" presId="urn:microsoft.com/office/officeart/2005/8/layout/default"/>
    <dgm:cxn modelId="{69377C02-2A71-4574-B4AE-1BBD21ADC681}" type="presParOf" srcId="{4395C855-2097-445D-86C9-6A4FEB718C35}" destId="{A4E8431B-5663-484F-8C89-34D558E57226}" srcOrd="7" destOrd="0" presId="urn:microsoft.com/office/officeart/2005/8/layout/default"/>
    <dgm:cxn modelId="{03B8F5E8-D35C-44D8-B438-8A8B4F216895}" type="presParOf" srcId="{4395C855-2097-445D-86C9-6A4FEB718C35}" destId="{32CBF7B4-19CB-4DB8-AB49-D732D95D0EA1}" srcOrd="8" destOrd="0" presId="urn:microsoft.com/office/officeart/2005/8/layout/default"/>
    <dgm:cxn modelId="{D8BA42D3-949F-0F4F-BB6E-334AE77F4425}" type="presParOf" srcId="{4395C855-2097-445D-86C9-6A4FEB718C35}" destId="{E44C3DBE-C442-B143-B0DA-91D0AB467EA3}" srcOrd="9" destOrd="0" presId="urn:microsoft.com/office/officeart/2005/8/layout/default"/>
    <dgm:cxn modelId="{6ED8E2AB-3ECD-9E43-BA07-1BE2259E83F2}" type="presParOf" srcId="{4395C855-2097-445D-86C9-6A4FEB718C35}" destId="{EF288B4F-6DFF-4841-A2F5-31980DC247C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EAE98-B11D-4122-935F-5FB21CC997A5}" type="doc">
      <dgm:prSet loTypeId="urn:microsoft.com/office/officeart/2005/8/layout/pyramid2" loCatId="pyramid" qsTypeId="urn:microsoft.com/office/officeart/2005/8/quickstyle/3d2" qsCatId="3D" csTypeId="urn:microsoft.com/office/officeart/2005/8/colors/accent4_4" csCatId="accent4" phldr="1"/>
      <dgm:spPr/>
    </dgm:pt>
    <dgm:pt modelId="{B51C8A73-84F8-4AA4-A501-0AE15978B2D7}">
      <dgm:prSet phldrT="[Texto]" custT="1"/>
      <dgm:spPr>
        <a:solidFill>
          <a:srgbClr val="A8D7FF">
            <a:alpha val="47059"/>
          </a:srgbClr>
        </a:solidFill>
      </dgm:spPr>
      <dgm:t>
        <a:bodyPr/>
        <a:lstStyle/>
        <a:p>
          <a:r>
            <a:rPr lang="es-MX" altLang="es-MX" sz="1800" b="1" dirty="0">
              <a:solidFill>
                <a:schemeClr val="bg1"/>
              </a:solidFill>
              <a:latin typeface="Arial" panose="020B0604020202020204" pitchFamily="34" charset="0"/>
              <a:cs typeface="Arial" panose="020B0604020202020204" pitchFamily="34" charset="0"/>
            </a:rPr>
            <a:t>1.- Constitución </a:t>
          </a:r>
        </a:p>
      </dgm:t>
    </dgm:pt>
    <dgm:pt modelId="{FEEE5AF2-8D10-4BE5-A298-56FCEEA4A663}" type="parTrans" cxnId="{890CE5B7-E16A-4914-8EC0-C913957B9349}">
      <dgm:prSet/>
      <dgm:spPr/>
      <dgm:t>
        <a:bodyPr/>
        <a:lstStyle/>
        <a:p>
          <a:endParaRPr lang="es-MX"/>
        </a:p>
      </dgm:t>
    </dgm:pt>
    <dgm:pt modelId="{D107EC88-1F9E-4C9B-988B-DEC34D707CB6}" type="sibTrans" cxnId="{890CE5B7-E16A-4914-8EC0-C913957B9349}">
      <dgm:prSet/>
      <dgm:spPr/>
      <dgm:t>
        <a:bodyPr/>
        <a:lstStyle/>
        <a:p>
          <a:endParaRPr lang="es-MX"/>
        </a:p>
      </dgm:t>
    </dgm:pt>
    <dgm:pt modelId="{09CEC4CC-3F30-4F13-843C-81B06E3CA7E0}">
      <dgm:prSet phldrT="[Texto]" custT="1"/>
      <dgm:spPr>
        <a:solidFill>
          <a:srgbClr val="FFE5E2">
            <a:alpha val="65098"/>
          </a:srgbClr>
        </a:solidFill>
      </dgm:spPr>
      <dgm:t>
        <a:bodyPr/>
        <a:lstStyle/>
        <a:p>
          <a:r>
            <a:rPr lang="es-ES" altLang="es-MX" sz="1800" b="1" dirty="0">
              <a:latin typeface="Arial" panose="020B0604020202020204" pitchFamily="34" charset="0"/>
              <a:cs typeface="Arial" panose="020B0604020202020204" pitchFamily="34" charset="0"/>
            </a:rPr>
            <a:t>2.- Tratados de Libre Comercio con CCG </a:t>
          </a:r>
          <a:endParaRPr lang="es-MX" sz="1800" dirty="0">
            <a:latin typeface="Arial" panose="020B0604020202020204" pitchFamily="34" charset="0"/>
            <a:cs typeface="Arial" panose="020B0604020202020204" pitchFamily="34" charset="0"/>
          </a:endParaRPr>
        </a:p>
      </dgm:t>
    </dgm:pt>
    <dgm:pt modelId="{B5637FF5-C489-47EC-B52C-58F476CD0CBE}" type="parTrans" cxnId="{3D2CB4EC-C2AE-4AE3-89B2-AB11AC796860}">
      <dgm:prSet/>
      <dgm:spPr/>
      <dgm:t>
        <a:bodyPr/>
        <a:lstStyle/>
        <a:p>
          <a:endParaRPr lang="es-MX"/>
        </a:p>
      </dgm:t>
    </dgm:pt>
    <dgm:pt modelId="{5B8D5082-4F6A-487E-A906-855E5488BC6C}" type="sibTrans" cxnId="{3D2CB4EC-C2AE-4AE3-89B2-AB11AC796860}">
      <dgm:prSet/>
      <dgm:spPr/>
      <dgm:t>
        <a:bodyPr/>
        <a:lstStyle/>
        <a:p>
          <a:endParaRPr lang="es-MX"/>
        </a:p>
      </dgm:t>
    </dgm:pt>
    <dgm:pt modelId="{4012D8B5-88D5-4BC3-80C0-7768D768D371}">
      <dgm:prSet phldrT="[Texto]" custT="1"/>
      <dgm:spPr>
        <a:solidFill>
          <a:srgbClr val="F7FFCA">
            <a:alpha val="16078"/>
          </a:srgbClr>
        </a:solidFill>
      </dgm:spPr>
      <dgm:t>
        <a:bodyPr/>
        <a:lstStyle/>
        <a:p>
          <a:r>
            <a:rPr lang="es-ES" altLang="es-MX" sz="1800" b="1" dirty="0">
              <a:solidFill>
                <a:schemeClr val="accent2">
                  <a:lumMod val="50000"/>
                </a:schemeClr>
              </a:solidFill>
              <a:latin typeface="Arial" panose="020B0604020202020204" pitchFamily="34" charset="0"/>
              <a:cs typeface="Arial" panose="020B0604020202020204" pitchFamily="34" charset="0"/>
            </a:rPr>
            <a:t>3.- LAASSP y LOPSRM</a:t>
          </a:r>
          <a:endParaRPr lang="es-MX" sz="1800" dirty="0">
            <a:solidFill>
              <a:schemeClr val="accent2">
                <a:lumMod val="50000"/>
              </a:schemeClr>
            </a:solidFill>
            <a:latin typeface="Arial" panose="020B0604020202020204" pitchFamily="34" charset="0"/>
            <a:cs typeface="Arial" panose="020B0604020202020204" pitchFamily="34" charset="0"/>
          </a:endParaRPr>
        </a:p>
      </dgm:t>
    </dgm:pt>
    <dgm:pt modelId="{993054E8-5657-4083-B707-56C0AFB23387}" type="parTrans" cxnId="{AE36F14E-0F88-497F-8076-A70DF99EEAD4}">
      <dgm:prSet/>
      <dgm:spPr/>
      <dgm:t>
        <a:bodyPr/>
        <a:lstStyle/>
        <a:p>
          <a:endParaRPr lang="es-MX"/>
        </a:p>
      </dgm:t>
    </dgm:pt>
    <dgm:pt modelId="{CB4FA3F7-0616-4695-AE3C-DE239AA91227}" type="sibTrans" cxnId="{AE36F14E-0F88-497F-8076-A70DF99EEAD4}">
      <dgm:prSet/>
      <dgm:spPr/>
      <dgm:t>
        <a:bodyPr/>
        <a:lstStyle/>
        <a:p>
          <a:endParaRPr lang="es-MX"/>
        </a:p>
      </dgm:t>
    </dgm:pt>
    <dgm:pt modelId="{04C4D0CF-6299-44B5-9AB4-2CF5195E6914}">
      <dgm:prSet phldrT="[Texto]" custT="1"/>
      <dgm:spPr>
        <a:solidFill>
          <a:srgbClr val="FFC3FF">
            <a:alpha val="56078"/>
          </a:srgbClr>
        </a:solidFill>
      </dgm:spPr>
      <dgm:t>
        <a:bodyPr/>
        <a:lstStyle/>
        <a:p>
          <a:pPr algn="ctr"/>
          <a:r>
            <a:rPr lang="es-ES" altLang="es-MX" sz="1800" b="1" dirty="0">
              <a:solidFill>
                <a:srgbClr val="7030A0"/>
              </a:solidFill>
              <a:latin typeface="Arial" panose="020B0604020202020204" pitchFamily="34" charset="0"/>
              <a:cs typeface="Arial" panose="020B0604020202020204" pitchFamily="34" charset="0"/>
            </a:rPr>
            <a:t>4.- Leyes especiales </a:t>
          </a:r>
          <a:endParaRPr lang="es-MX" sz="1800" dirty="0">
            <a:solidFill>
              <a:srgbClr val="7030A0"/>
            </a:solidFill>
            <a:latin typeface="Arial" panose="020B0604020202020204" pitchFamily="34" charset="0"/>
            <a:cs typeface="Arial" panose="020B0604020202020204" pitchFamily="34" charset="0"/>
          </a:endParaRPr>
        </a:p>
      </dgm:t>
    </dgm:pt>
    <dgm:pt modelId="{5C6820BA-5DCB-4F7C-A3DA-A41D0F8A39A6}" type="parTrans" cxnId="{7893B377-D74B-4E85-8D46-B545E0013922}">
      <dgm:prSet/>
      <dgm:spPr/>
      <dgm:t>
        <a:bodyPr/>
        <a:lstStyle/>
        <a:p>
          <a:endParaRPr lang="es-MX"/>
        </a:p>
      </dgm:t>
    </dgm:pt>
    <dgm:pt modelId="{EB928F1F-CEA6-414C-BD7E-B681247AB331}" type="sibTrans" cxnId="{7893B377-D74B-4E85-8D46-B545E0013922}">
      <dgm:prSet/>
      <dgm:spPr/>
      <dgm:t>
        <a:bodyPr/>
        <a:lstStyle/>
        <a:p>
          <a:endParaRPr lang="es-MX"/>
        </a:p>
      </dgm:t>
    </dgm:pt>
    <dgm:pt modelId="{125AE04D-B128-4077-A26D-B526DC95A0AF}">
      <dgm:prSet phldrT="[Texto]" custT="1"/>
      <dgm:spPr>
        <a:solidFill>
          <a:srgbClr val="8EFFA7">
            <a:alpha val="60000"/>
          </a:srgbClr>
        </a:solidFill>
      </dgm:spPr>
      <dgm:t>
        <a:bodyPr/>
        <a:lstStyle/>
        <a:p>
          <a:r>
            <a:rPr lang="es-ES" altLang="es-MX" sz="1800" b="1" dirty="0">
              <a:solidFill>
                <a:srgbClr val="2B7F32"/>
              </a:solidFill>
              <a:latin typeface="Arial" panose="020B0604020202020204" pitchFamily="34" charset="0"/>
              <a:cs typeface="Arial" panose="020B0604020202020204" pitchFamily="34" charset="0"/>
            </a:rPr>
            <a:t>5.- Reglamentos</a:t>
          </a:r>
          <a:endParaRPr lang="es-MX" sz="1800" dirty="0">
            <a:solidFill>
              <a:srgbClr val="2B7F32"/>
            </a:solidFill>
            <a:latin typeface="Arial" panose="020B0604020202020204" pitchFamily="34" charset="0"/>
            <a:cs typeface="Arial" panose="020B0604020202020204" pitchFamily="34" charset="0"/>
          </a:endParaRPr>
        </a:p>
      </dgm:t>
    </dgm:pt>
    <dgm:pt modelId="{4D195E1C-0CFC-40AF-AB93-8B21F09F8630}" type="parTrans" cxnId="{07AB936C-0C87-4CF3-BEA9-4BB284BDE96C}">
      <dgm:prSet/>
      <dgm:spPr/>
      <dgm:t>
        <a:bodyPr/>
        <a:lstStyle/>
        <a:p>
          <a:endParaRPr lang="es-MX"/>
        </a:p>
      </dgm:t>
    </dgm:pt>
    <dgm:pt modelId="{C496F4D4-05BA-472F-9A16-3406366F5084}" type="sibTrans" cxnId="{07AB936C-0C87-4CF3-BEA9-4BB284BDE96C}">
      <dgm:prSet/>
      <dgm:spPr/>
      <dgm:t>
        <a:bodyPr/>
        <a:lstStyle/>
        <a:p>
          <a:endParaRPr lang="es-MX"/>
        </a:p>
      </dgm:t>
    </dgm:pt>
    <dgm:pt modelId="{5629BCEF-BEF8-464E-8AA3-9568D3FA5D6A}">
      <dgm:prSet phldrT="[Texto]" custT="1"/>
      <dgm:spPr>
        <a:solidFill>
          <a:srgbClr val="DDDDDD">
            <a:alpha val="51373"/>
          </a:srgbClr>
        </a:solidFill>
      </dgm:spPr>
      <dgm:t>
        <a:bodyPr/>
        <a:lstStyle/>
        <a:p>
          <a:pPr algn="ctr"/>
          <a:r>
            <a:rPr lang="es-ES" altLang="es-MX" sz="1800" b="1" dirty="0">
              <a:latin typeface="Arial" panose="020B0604020202020204" pitchFamily="34" charset="0"/>
              <a:cs typeface="Arial" panose="020B0604020202020204" pitchFamily="34" charset="0"/>
            </a:rPr>
            <a:t>6.-</a:t>
          </a:r>
          <a:r>
            <a:rPr lang="es-ES" altLang="es-MX" sz="1800" dirty="0">
              <a:latin typeface="Arial" panose="020B0604020202020204" pitchFamily="34" charset="0"/>
              <a:cs typeface="Arial" panose="020B0604020202020204" pitchFamily="34" charset="0"/>
            </a:rPr>
            <a:t> </a:t>
          </a:r>
          <a:r>
            <a:rPr lang="es-ES" altLang="es-MX" sz="1800" b="1" dirty="0">
              <a:latin typeface="Arial" panose="020B0604020202020204" pitchFamily="34" charset="0"/>
              <a:cs typeface="Arial" panose="020B0604020202020204" pitchFamily="34" charset="0"/>
            </a:rPr>
            <a:t>Acuerdo, Decretos, Lineamientos, Reglas </a:t>
          </a:r>
        </a:p>
        <a:p>
          <a:pPr algn="just"/>
          <a:r>
            <a:rPr lang="es-ES" altLang="es-MX" sz="9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dirty="0" err="1">
              <a:latin typeface="Arial" panose="020B0604020202020204" pitchFamily="34" charset="0"/>
              <a:cs typeface="Arial" panose="020B0604020202020204" pitchFamily="34" charset="0"/>
            </a:rPr>
            <a:t>Serv</a:t>
          </a:r>
          <a:r>
            <a:rPr lang="es-ES" altLang="es-MX" sz="9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dirty="0">
            <a:latin typeface="Arial" panose="020B0604020202020204" pitchFamily="34" charset="0"/>
            <a:cs typeface="Arial" panose="020B0604020202020204" pitchFamily="34" charset="0"/>
          </a:endParaRPr>
        </a:p>
      </dgm:t>
    </dgm:pt>
    <dgm:pt modelId="{DDCF2F64-6D0B-42A0-927A-0E7F9E706386}" type="parTrans" cxnId="{DB22D971-B55F-4B29-ADF1-181948FFC899}">
      <dgm:prSet/>
      <dgm:spPr/>
      <dgm:t>
        <a:bodyPr/>
        <a:lstStyle/>
        <a:p>
          <a:endParaRPr lang="es-MX"/>
        </a:p>
      </dgm:t>
    </dgm:pt>
    <dgm:pt modelId="{2A34D2C6-DDFC-4492-98B5-041B013795D7}" type="sibTrans" cxnId="{DB22D971-B55F-4B29-ADF1-181948FFC899}">
      <dgm:prSet/>
      <dgm:spPr/>
      <dgm:t>
        <a:bodyPr/>
        <a:lstStyle/>
        <a:p>
          <a:endParaRPr lang="es-MX"/>
        </a:p>
      </dgm:t>
    </dgm:pt>
    <dgm:pt modelId="{09530774-C575-4109-A2B3-C19E1147C3AA}">
      <dgm:prSet phldrT="[Texto]" custT="1"/>
      <dgm:spPr>
        <a:solidFill>
          <a:srgbClr val="FFE781">
            <a:alpha val="55294"/>
          </a:srgbClr>
        </a:solidFill>
      </dgm:spPr>
      <dgm:t>
        <a:bodyPr/>
        <a:lstStyle/>
        <a:p>
          <a:r>
            <a:rPr lang="es-ES" altLang="es-MX" sz="1800" b="1" dirty="0">
              <a:solidFill>
                <a:srgbClr val="A57D01"/>
              </a:solidFill>
              <a:latin typeface="Arial" panose="020B0604020202020204" pitchFamily="34" charset="0"/>
              <a:cs typeface="Arial" panose="020B0604020202020204" pitchFamily="34" charset="0"/>
            </a:rPr>
            <a:t>7.- Políticas, Bases y Lineamientos</a:t>
          </a:r>
          <a:endParaRPr lang="es-MX" sz="1800" dirty="0">
            <a:solidFill>
              <a:srgbClr val="A57D01"/>
            </a:solidFill>
            <a:latin typeface="Arial" panose="020B0604020202020204" pitchFamily="34" charset="0"/>
            <a:cs typeface="Arial" panose="020B0604020202020204" pitchFamily="34" charset="0"/>
          </a:endParaRPr>
        </a:p>
      </dgm:t>
    </dgm:pt>
    <dgm:pt modelId="{B43EFC62-B0F2-4482-B6E5-651008CBC865}" type="parTrans" cxnId="{8D330601-45FD-46E2-A424-5D922275E4E8}">
      <dgm:prSet/>
      <dgm:spPr/>
      <dgm:t>
        <a:bodyPr/>
        <a:lstStyle/>
        <a:p>
          <a:endParaRPr lang="es-MX"/>
        </a:p>
      </dgm:t>
    </dgm:pt>
    <dgm:pt modelId="{EB43BB48-BB6D-4C23-B9AC-4ED0E541CDB8}" type="sibTrans" cxnId="{8D330601-45FD-46E2-A424-5D922275E4E8}">
      <dgm:prSet/>
      <dgm:spPr/>
      <dgm:t>
        <a:bodyPr/>
        <a:lstStyle/>
        <a:p>
          <a:endParaRPr lang="es-MX"/>
        </a:p>
      </dgm:t>
    </dgm:pt>
    <dgm:pt modelId="{5D3F9FDB-01CA-40C3-9741-61AF8C54CB4D}" type="pres">
      <dgm:prSet presAssocID="{F2AEAE98-B11D-4122-935F-5FB21CC997A5}" presName="compositeShape" presStyleCnt="0">
        <dgm:presLayoutVars>
          <dgm:dir/>
          <dgm:resizeHandles/>
        </dgm:presLayoutVars>
      </dgm:prSet>
      <dgm:spPr/>
    </dgm:pt>
    <dgm:pt modelId="{98731E38-5958-458C-802B-C5E6CB50BFBE}" type="pres">
      <dgm:prSet presAssocID="{F2AEAE98-B11D-4122-935F-5FB21CC997A5}" presName="pyramid" presStyleLbl="node1" presStyleIdx="0" presStyleCnt="1" custScaleX="118182" custLinFactNeighborX="-15728" custLinFactNeighborY="391"/>
      <dgm:spPr>
        <a:solidFill>
          <a:schemeClr val="accent2">
            <a:lumMod val="40000"/>
            <a:lumOff val="60000"/>
          </a:schemeClr>
        </a:solidFill>
      </dgm:spPr>
    </dgm:pt>
    <dgm:pt modelId="{3E5C0166-EA5B-4731-9B25-EF24553E7078}" type="pres">
      <dgm:prSet presAssocID="{F2AEAE98-B11D-4122-935F-5FB21CC997A5}" presName="theList" presStyleCnt="0"/>
      <dgm:spPr/>
    </dgm:pt>
    <dgm:pt modelId="{947010F9-74D4-463C-9367-A0E2CE80A88A}" type="pres">
      <dgm:prSet presAssocID="{B51C8A73-84F8-4AA4-A501-0AE15978B2D7}" presName="aNode" presStyleLbl="fgAcc1" presStyleIdx="0" presStyleCnt="7" custLinFactY="-63071" custLinFactNeighborX="-71225" custLinFactNeighborY="-100000">
        <dgm:presLayoutVars>
          <dgm:bulletEnabled val="1"/>
        </dgm:presLayoutVars>
      </dgm:prSet>
      <dgm:spPr/>
    </dgm:pt>
    <dgm:pt modelId="{8AE0580A-DC7F-4C69-8BF7-9BAB8F448FF1}" type="pres">
      <dgm:prSet presAssocID="{B51C8A73-84F8-4AA4-A501-0AE15978B2D7}" presName="aSpace" presStyleCnt="0"/>
      <dgm:spPr/>
    </dgm:pt>
    <dgm:pt modelId="{80AA711E-485B-4623-BFE4-E89EDD935D86}" type="pres">
      <dgm:prSet presAssocID="{09CEC4CC-3F30-4F13-843C-81B06E3CA7E0}" presName="aNode" presStyleLbl="fgAcc1" presStyleIdx="1" presStyleCnt="7" custScaleX="142757" custLinFactY="-39716" custLinFactNeighborX="-30778" custLinFactNeighborY="-100000">
        <dgm:presLayoutVars>
          <dgm:bulletEnabled val="1"/>
        </dgm:presLayoutVars>
      </dgm:prSet>
      <dgm:spPr/>
    </dgm:pt>
    <dgm:pt modelId="{F26CE77D-B39F-49BB-8E3F-BA1055EC31DB}" type="pres">
      <dgm:prSet presAssocID="{09CEC4CC-3F30-4F13-843C-81B06E3CA7E0}" presName="aSpace" presStyleCnt="0"/>
      <dgm:spPr/>
    </dgm:pt>
    <dgm:pt modelId="{FB6C0461-31F5-457A-A495-4B5C23C90AC5}" type="pres">
      <dgm:prSet presAssocID="{4012D8B5-88D5-4BC3-80C0-7768D768D371}" presName="aNode" presStyleLbl="fgAcc1" presStyleIdx="2" presStyleCnt="7" custScaleX="76025" custLinFactY="-16361" custLinFactNeighborX="-50807" custLinFactNeighborY="-100000">
        <dgm:presLayoutVars>
          <dgm:bulletEnabled val="1"/>
        </dgm:presLayoutVars>
      </dgm:prSet>
      <dgm:spPr/>
    </dgm:pt>
    <dgm:pt modelId="{02F38491-49A8-417E-B2DD-649CEC6EDE65}" type="pres">
      <dgm:prSet presAssocID="{4012D8B5-88D5-4BC3-80C0-7768D768D371}" presName="aSpace" presStyleCnt="0"/>
      <dgm:spPr/>
    </dgm:pt>
    <dgm:pt modelId="{915110B9-0F42-4711-A968-E07BF365B7B8}" type="pres">
      <dgm:prSet presAssocID="{04C4D0CF-6299-44B5-9AB4-2CF5195E6914}" presName="aNode" presStyleLbl="fgAcc1" presStyleIdx="3" presStyleCnt="7" custScaleX="70274" custLinFactNeighborX="-45404" custLinFactNeighborY="-44048">
        <dgm:presLayoutVars>
          <dgm:bulletEnabled val="1"/>
        </dgm:presLayoutVars>
      </dgm:prSet>
      <dgm:spPr/>
    </dgm:pt>
    <dgm:pt modelId="{522DB345-661E-4A88-A3B2-EF34CF9498C2}" type="pres">
      <dgm:prSet presAssocID="{04C4D0CF-6299-44B5-9AB4-2CF5195E6914}" presName="aSpace" presStyleCnt="0"/>
      <dgm:spPr/>
    </dgm:pt>
    <dgm:pt modelId="{5CCD6511-4873-4C40-8ED9-1C38CD263610}" type="pres">
      <dgm:prSet presAssocID="{125AE04D-B128-4077-A26D-B526DC95A0AF}" presName="aNode" presStyleLbl="fgAcc1" presStyleIdx="4" presStyleCnt="7" custScaleX="71754" custLinFactY="5349" custLinFactNeighborX="-38793" custLinFactNeighborY="100000">
        <dgm:presLayoutVars>
          <dgm:bulletEnabled val="1"/>
        </dgm:presLayoutVars>
      </dgm:prSet>
      <dgm:spPr/>
    </dgm:pt>
    <dgm:pt modelId="{CC09E7FF-5D6C-456F-A121-C089F4E3B0B9}" type="pres">
      <dgm:prSet presAssocID="{125AE04D-B128-4077-A26D-B526DC95A0AF}" presName="aSpace" presStyleCnt="0"/>
      <dgm:spPr/>
    </dgm:pt>
    <dgm:pt modelId="{2BFB2267-E6E8-4E9B-8F1F-87A805B4D55C}" type="pres">
      <dgm:prSet presAssocID="{5629BCEF-BEF8-464E-8AA3-9568D3FA5D6A}" presName="aNode" presStyleLbl="fgAcc1" presStyleIdx="5" presStyleCnt="7" custScaleX="173544" custScaleY="241927" custLinFactY="28704" custLinFactNeighborX="-1432" custLinFactNeighborY="100000">
        <dgm:presLayoutVars>
          <dgm:bulletEnabled val="1"/>
        </dgm:presLayoutVars>
      </dgm:prSet>
      <dgm:spPr/>
    </dgm:pt>
    <dgm:pt modelId="{CCBCFB65-DB91-4E7E-AA9E-960C2A21EE7B}" type="pres">
      <dgm:prSet presAssocID="{5629BCEF-BEF8-464E-8AA3-9568D3FA5D6A}" presName="aSpace" presStyleCnt="0"/>
      <dgm:spPr/>
    </dgm:pt>
    <dgm:pt modelId="{9C476A10-066C-4FFF-8635-BC2FA4E8243D}" type="pres">
      <dgm:prSet presAssocID="{09530774-C575-4109-A2B3-C19E1147C3AA}" presName="aNode" presStyleLbl="fgAcc1" presStyleIdx="6" presStyleCnt="7" custScaleX="121223" custLinFactY="41374" custLinFactNeighborX="-22831" custLinFactNeighborY="100000">
        <dgm:presLayoutVars>
          <dgm:bulletEnabled val="1"/>
        </dgm:presLayoutVars>
      </dgm:prSet>
      <dgm:spPr/>
    </dgm:pt>
    <dgm:pt modelId="{DB33D086-368E-433A-B4F0-BABA2EF6A987}" type="pres">
      <dgm:prSet presAssocID="{09530774-C575-4109-A2B3-C19E1147C3AA}" presName="aSpace" presStyleCnt="0"/>
      <dgm:spPr/>
    </dgm:pt>
  </dgm:ptLst>
  <dgm:cxnLst>
    <dgm:cxn modelId="{8D330601-45FD-46E2-A424-5D922275E4E8}" srcId="{F2AEAE98-B11D-4122-935F-5FB21CC997A5}" destId="{09530774-C575-4109-A2B3-C19E1147C3AA}" srcOrd="6" destOrd="0" parTransId="{B43EFC62-B0F2-4482-B6E5-651008CBC865}" sibTransId="{EB43BB48-BB6D-4C23-B9AC-4ED0E541CDB8}"/>
    <dgm:cxn modelId="{F2FBDE2C-372E-44B5-B965-18293434DD27}" type="presOf" srcId="{B51C8A73-84F8-4AA4-A501-0AE15978B2D7}" destId="{947010F9-74D4-463C-9367-A0E2CE80A88A}" srcOrd="0" destOrd="0" presId="urn:microsoft.com/office/officeart/2005/8/layout/pyramid2"/>
    <dgm:cxn modelId="{4469A43D-4590-4E6E-A156-A8ECE84FFA7C}" type="presOf" srcId="{F2AEAE98-B11D-4122-935F-5FB21CC997A5}" destId="{5D3F9FDB-01CA-40C3-9741-61AF8C54CB4D}" srcOrd="0" destOrd="0" presId="urn:microsoft.com/office/officeart/2005/8/layout/pyramid2"/>
    <dgm:cxn modelId="{AE36F14E-0F88-497F-8076-A70DF99EEAD4}" srcId="{F2AEAE98-B11D-4122-935F-5FB21CC997A5}" destId="{4012D8B5-88D5-4BC3-80C0-7768D768D371}" srcOrd="2" destOrd="0" parTransId="{993054E8-5657-4083-B707-56C0AFB23387}" sibTransId="{CB4FA3F7-0616-4695-AE3C-DE239AA91227}"/>
    <dgm:cxn modelId="{07AB936C-0C87-4CF3-BEA9-4BB284BDE96C}" srcId="{F2AEAE98-B11D-4122-935F-5FB21CC997A5}" destId="{125AE04D-B128-4077-A26D-B526DC95A0AF}" srcOrd="4" destOrd="0" parTransId="{4D195E1C-0CFC-40AF-AB93-8B21F09F8630}" sibTransId="{C496F4D4-05BA-472F-9A16-3406366F5084}"/>
    <dgm:cxn modelId="{DB22D971-B55F-4B29-ADF1-181948FFC899}" srcId="{F2AEAE98-B11D-4122-935F-5FB21CC997A5}" destId="{5629BCEF-BEF8-464E-8AA3-9568D3FA5D6A}" srcOrd="5" destOrd="0" parTransId="{DDCF2F64-6D0B-42A0-927A-0E7F9E706386}" sibTransId="{2A34D2C6-DDFC-4492-98B5-041B013795D7}"/>
    <dgm:cxn modelId="{7893B377-D74B-4E85-8D46-B545E0013922}" srcId="{F2AEAE98-B11D-4122-935F-5FB21CC997A5}" destId="{04C4D0CF-6299-44B5-9AB4-2CF5195E6914}" srcOrd="3" destOrd="0" parTransId="{5C6820BA-5DCB-4F7C-A3DA-A41D0F8A39A6}" sibTransId="{EB928F1F-CEA6-414C-BD7E-B681247AB331}"/>
    <dgm:cxn modelId="{5EA16986-89A6-4E93-B8ED-BA3524CAFB7F}" type="presOf" srcId="{5629BCEF-BEF8-464E-8AA3-9568D3FA5D6A}" destId="{2BFB2267-E6E8-4E9B-8F1F-87A805B4D55C}" srcOrd="0" destOrd="0" presId="urn:microsoft.com/office/officeart/2005/8/layout/pyramid2"/>
    <dgm:cxn modelId="{2F3F1598-EDE1-489B-A82F-7ABDEF1E0262}" type="presOf" srcId="{04C4D0CF-6299-44B5-9AB4-2CF5195E6914}" destId="{915110B9-0F42-4711-A968-E07BF365B7B8}" srcOrd="0" destOrd="0" presId="urn:microsoft.com/office/officeart/2005/8/layout/pyramid2"/>
    <dgm:cxn modelId="{890CE5B7-E16A-4914-8EC0-C913957B9349}" srcId="{F2AEAE98-B11D-4122-935F-5FB21CC997A5}" destId="{B51C8A73-84F8-4AA4-A501-0AE15978B2D7}" srcOrd="0" destOrd="0" parTransId="{FEEE5AF2-8D10-4BE5-A298-56FCEEA4A663}" sibTransId="{D107EC88-1F9E-4C9B-988B-DEC34D707CB6}"/>
    <dgm:cxn modelId="{DE3B62C9-BFC0-4F07-BB5D-1FEB23C4E4E9}" type="presOf" srcId="{09530774-C575-4109-A2B3-C19E1147C3AA}" destId="{9C476A10-066C-4FFF-8635-BC2FA4E8243D}" srcOrd="0" destOrd="0" presId="urn:microsoft.com/office/officeart/2005/8/layout/pyramid2"/>
    <dgm:cxn modelId="{D70A76D1-2C9E-4A16-B9E3-E3D8B3ED1944}" type="presOf" srcId="{4012D8B5-88D5-4BC3-80C0-7768D768D371}" destId="{FB6C0461-31F5-457A-A495-4B5C23C90AC5}" srcOrd="0" destOrd="0" presId="urn:microsoft.com/office/officeart/2005/8/layout/pyramid2"/>
    <dgm:cxn modelId="{39316FD3-3629-41AA-8E0F-775562B8C3CF}" type="presOf" srcId="{09CEC4CC-3F30-4F13-843C-81B06E3CA7E0}" destId="{80AA711E-485B-4623-BFE4-E89EDD935D86}" srcOrd="0" destOrd="0" presId="urn:microsoft.com/office/officeart/2005/8/layout/pyramid2"/>
    <dgm:cxn modelId="{A96712E0-E892-4D90-9D0F-8499977391CE}" type="presOf" srcId="{125AE04D-B128-4077-A26D-B526DC95A0AF}" destId="{5CCD6511-4873-4C40-8ED9-1C38CD263610}" srcOrd="0" destOrd="0" presId="urn:microsoft.com/office/officeart/2005/8/layout/pyramid2"/>
    <dgm:cxn modelId="{3D2CB4EC-C2AE-4AE3-89B2-AB11AC796860}" srcId="{F2AEAE98-B11D-4122-935F-5FB21CC997A5}" destId="{09CEC4CC-3F30-4F13-843C-81B06E3CA7E0}" srcOrd="1" destOrd="0" parTransId="{B5637FF5-C489-47EC-B52C-58F476CD0CBE}" sibTransId="{5B8D5082-4F6A-487E-A906-855E5488BC6C}"/>
    <dgm:cxn modelId="{D6D07DF2-4E96-4256-9414-C4B7FB767D1D}" type="presParOf" srcId="{5D3F9FDB-01CA-40C3-9741-61AF8C54CB4D}" destId="{98731E38-5958-458C-802B-C5E6CB50BFBE}" srcOrd="0" destOrd="0" presId="urn:microsoft.com/office/officeart/2005/8/layout/pyramid2"/>
    <dgm:cxn modelId="{3A3A6313-F767-45C5-997B-099EF1122C9D}" type="presParOf" srcId="{5D3F9FDB-01CA-40C3-9741-61AF8C54CB4D}" destId="{3E5C0166-EA5B-4731-9B25-EF24553E7078}" srcOrd="1" destOrd="0" presId="urn:microsoft.com/office/officeart/2005/8/layout/pyramid2"/>
    <dgm:cxn modelId="{2536E3EB-9FA3-431A-B9CC-1859F7F9930C}" type="presParOf" srcId="{3E5C0166-EA5B-4731-9B25-EF24553E7078}" destId="{947010F9-74D4-463C-9367-A0E2CE80A88A}" srcOrd="0" destOrd="0" presId="urn:microsoft.com/office/officeart/2005/8/layout/pyramid2"/>
    <dgm:cxn modelId="{B28901B4-5A28-4592-944F-52F17621FBFD}" type="presParOf" srcId="{3E5C0166-EA5B-4731-9B25-EF24553E7078}" destId="{8AE0580A-DC7F-4C69-8BF7-9BAB8F448FF1}" srcOrd="1" destOrd="0" presId="urn:microsoft.com/office/officeart/2005/8/layout/pyramid2"/>
    <dgm:cxn modelId="{BC08E624-A27C-4F81-8CB2-892F17713027}" type="presParOf" srcId="{3E5C0166-EA5B-4731-9B25-EF24553E7078}" destId="{80AA711E-485B-4623-BFE4-E89EDD935D86}" srcOrd="2" destOrd="0" presId="urn:microsoft.com/office/officeart/2005/8/layout/pyramid2"/>
    <dgm:cxn modelId="{681922B7-9F8D-4A3F-BDFC-6960DFD61C0D}" type="presParOf" srcId="{3E5C0166-EA5B-4731-9B25-EF24553E7078}" destId="{F26CE77D-B39F-49BB-8E3F-BA1055EC31DB}" srcOrd="3" destOrd="0" presId="urn:microsoft.com/office/officeart/2005/8/layout/pyramid2"/>
    <dgm:cxn modelId="{72D66345-75AD-4E36-A1FD-2240783709C9}" type="presParOf" srcId="{3E5C0166-EA5B-4731-9B25-EF24553E7078}" destId="{FB6C0461-31F5-457A-A495-4B5C23C90AC5}" srcOrd="4" destOrd="0" presId="urn:microsoft.com/office/officeart/2005/8/layout/pyramid2"/>
    <dgm:cxn modelId="{FD48D797-6857-49DB-8FFE-A61E0E3D8B3E}" type="presParOf" srcId="{3E5C0166-EA5B-4731-9B25-EF24553E7078}" destId="{02F38491-49A8-417E-B2DD-649CEC6EDE65}" srcOrd="5" destOrd="0" presId="urn:microsoft.com/office/officeart/2005/8/layout/pyramid2"/>
    <dgm:cxn modelId="{C2AABB64-6DCF-4622-AF72-DC0AA19B86C1}" type="presParOf" srcId="{3E5C0166-EA5B-4731-9B25-EF24553E7078}" destId="{915110B9-0F42-4711-A968-E07BF365B7B8}" srcOrd="6" destOrd="0" presId="urn:microsoft.com/office/officeart/2005/8/layout/pyramid2"/>
    <dgm:cxn modelId="{BE3D1D8C-15E2-471A-B515-1E40A75075B3}" type="presParOf" srcId="{3E5C0166-EA5B-4731-9B25-EF24553E7078}" destId="{522DB345-661E-4A88-A3B2-EF34CF9498C2}" srcOrd="7" destOrd="0" presId="urn:microsoft.com/office/officeart/2005/8/layout/pyramid2"/>
    <dgm:cxn modelId="{152DB0B3-079B-4E06-A547-07C40A33E6E6}" type="presParOf" srcId="{3E5C0166-EA5B-4731-9B25-EF24553E7078}" destId="{5CCD6511-4873-4C40-8ED9-1C38CD263610}" srcOrd="8" destOrd="0" presId="urn:microsoft.com/office/officeart/2005/8/layout/pyramid2"/>
    <dgm:cxn modelId="{6BFBE9C0-24AB-4D97-83DC-4BE4613C1A29}" type="presParOf" srcId="{3E5C0166-EA5B-4731-9B25-EF24553E7078}" destId="{CC09E7FF-5D6C-456F-A121-C089F4E3B0B9}" srcOrd="9" destOrd="0" presId="urn:microsoft.com/office/officeart/2005/8/layout/pyramid2"/>
    <dgm:cxn modelId="{4D1742C6-79DF-4EEB-BBD9-DA9AC77F73AE}" type="presParOf" srcId="{3E5C0166-EA5B-4731-9B25-EF24553E7078}" destId="{2BFB2267-E6E8-4E9B-8F1F-87A805B4D55C}" srcOrd="10" destOrd="0" presId="urn:microsoft.com/office/officeart/2005/8/layout/pyramid2"/>
    <dgm:cxn modelId="{910E8B7B-D1DA-4CB3-A763-263E821D6A9A}" type="presParOf" srcId="{3E5C0166-EA5B-4731-9B25-EF24553E7078}" destId="{CCBCFB65-DB91-4E7E-AA9E-960C2A21EE7B}" srcOrd="11" destOrd="0" presId="urn:microsoft.com/office/officeart/2005/8/layout/pyramid2"/>
    <dgm:cxn modelId="{201BCFF8-D344-43E4-B76B-11DD328D8871}" type="presParOf" srcId="{3E5C0166-EA5B-4731-9B25-EF24553E7078}" destId="{9C476A10-066C-4FFF-8635-BC2FA4E8243D}" srcOrd="12" destOrd="0" presId="urn:microsoft.com/office/officeart/2005/8/layout/pyramid2"/>
    <dgm:cxn modelId="{6AB1ECB9-AF85-4038-B20D-AC7F16269DDD}" type="presParOf" srcId="{3E5C0166-EA5B-4731-9B25-EF24553E7078}" destId="{DB33D086-368E-433A-B4F0-BABA2EF6A98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A4E1D-2D13-4AB3-BF3B-B7369639E0B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418B3485-BD9C-4D76-A57A-7E1309FA6CFD}">
      <dgm:prSet custT="1"/>
      <dgm:spPr/>
      <dgm:t>
        <a:bodyPr/>
        <a:lstStyle/>
        <a:p>
          <a:pPr algn="ctr"/>
          <a:r>
            <a:rPr lang="es-ES" sz="1800" b="1" dirty="0">
              <a:latin typeface="Arial" panose="020B0604020202020204" pitchFamily="34" charset="0"/>
              <a:cs typeface="Arial" panose="020B0604020202020204" pitchFamily="34" charset="0"/>
            </a:rPr>
            <a:t>A sus órdenes en los teléfonos </a:t>
          </a:r>
        </a:p>
        <a:p>
          <a:pPr algn="ctr"/>
          <a:r>
            <a:rPr lang="es-ES" sz="1800" b="1" dirty="0">
              <a:latin typeface="Arial" panose="020B0604020202020204" pitchFamily="34" charset="0"/>
              <a:cs typeface="Arial" panose="020B0604020202020204" pitchFamily="34" charset="0"/>
            </a:rPr>
            <a:t>55 71 62 26 38 / 55 71 62 14 27</a:t>
          </a:r>
          <a:endParaRPr lang="es-MX" sz="1800" dirty="0">
            <a:latin typeface="Arial" panose="020B0604020202020204" pitchFamily="34" charset="0"/>
            <a:cs typeface="Arial" panose="020B0604020202020204" pitchFamily="34" charset="0"/>
          </a:endParaRPr>
        </a:p>
      </dgm:t>
    </dgm:pt>
    <dgm:pt modelId="{D1EF92CB-F555-4995-9E12-EE472A757C3A}" type="parTrans" cxnId="{5BF34967-A9EE-4B15-AABF-1A3A4C2CCBA2}">
      <dgm:prSet/>
      <dgm:spPr/>
      <dgm:t>
        <a:bodyPr/>
        <a:lstStyle/>
        <a:p>
          <a:endParaRPr lang="es-MX"/>
        </a:p>
      </dgm:t>
    </dgm:pt>
    <dgm:pt modelId="{09E87B18-C030-47C4-9B58-682E5D32FF7F}" type="sibTrans" cxnId="{5BF34967-A9EE-4B15-AABF-1A3A4C2CCBA2}">
      <dgm:prSet/>
      <dgm:spPr/>
      <dgm:t>
        <a:bodyPr/>
        <a:lstStyle/>
        <a:p>
          <a:endParaRPr lang="es-MX"/>
        </a:p>
      </dgm:t>
    </dgm:pt>
    <dgm:pt modelId="{9CAB9AF6-A109-484D-82EF-60A12EF91BCB}" type="pres">
      <dgm:prSet presAssocID="{51FA4E1D-2D13-4AB3-BF3B-B7369639E0B9}" presName="linear" presStyleCnt="0">
        <dgm:presLayoutVars>
          <dgm:animLvl val="lvl"/>
          <dgm:resizeHandles val="exact"/>
        </dgm:presLayoutVars>
      </dgm:prSet>
      <dgm:spPr/>
    </dgm:pt>
    <dgm:pt modelId="{ED793991-BAF9-4DF9-A4A7-5262C464C6A0}" type="pres">
      <dgm:prSet presAssocID="{418B3485-BD9C-4D76-A57A-7E1309FA6CFD}" presName="parentText" presStyleLbl="node1" presStyleIdx="0" presStyleCnt="1" custLinFactNeighborX="-737">
        <dgm:presLayoutVars>
          <dgm:chMax val="0"/>
          <dgm:bulletEnabled val="1"/>
        </dgm:presLayoutVars>
      </dgm:prSet>
      <dgm:spPr/>
    </dgm:pt>
  </dgm:ptLst>
  <dgm:cxnLst>
    <dgm:cxn modelId="{108AB009-684C-48B3-8F74-912DF1B65947}" type="presOf" srcId="{418B3485-BD9C-4D76-A57A-7E1309FA6CFD}" destId="{ED793991-BAF9-4DF9-A4A7-5262C464C6A0}" srcOrd="0" destOrd="0" presId="urn:microsoft.com/office/officeart/2005/8/layout/vList2"/>
    <dgm:cxn modelId="{3704702A-2C38-49AF-8B19-981C45AA3056}" type="presOf" srcId="{51FA4E1D-2D13-4AB3-BF3B-B7369639E0B9}" destId="{9CAB9AF6-A109-484D-82EF-60A12EF91BCB}" srcOrd="0" destOrd="0" presId="urn:microsoft.com/office/officeart/2005/8/layout/vList2"/>
    <dgm:cxn modelId="{5BF34967-A9EE-4B15-AABF-1A3A4C2CCBA2}" srcId="{51FA4E1D-2D13-4AB3-BF3B-B7369639E0B9}" destId="{418B3485-BD9C-4D76-A57A-7E1309FA6CFD}" srcOrd="0" destOrd="0" parTransId="{D1EF92CB-F555-4995-9E12-EE472A757C3A}" sibTransId="{09E87B18-C030-47C4-9B58-682E5D32FF7F}"/>
    <dgm:cxn modelId="{16502E3D-E57F-42BB-89F9-94DEF4249AA7}" type="presParOf" srcId="{9CAB9AF6-A109-484D-82EF-60A12EF91BCB}" destId="{ED793991-BAF9-4DF9-A4A7-5262C464C6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842C2-9FB0-4EB9-AFF8-BA458F4000DA}">
      <dsp:nvSpPr>
        <dsp:cNvPr id="0" name=""/>
        <dsp:cNvSpPr/>
      </dsp:nvSpPr>
      <dsp:spPr>
        <a:xfrm>
          <a:off x="1143" y="105255"/>
          <a:ext cx="1440356" cy="2478919"/>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expedición de Políticas, Bases y </a:t>
          </a:r>
          <a:r>
            <a:rPr lang="es-ES" sz="1800" kern="1200" dirty="0" err="1">
              <a:latin typeface="Arial" panose="020B0604020202020204" pitchFamily="34" charset="0"/>
              <a:cs typeface="Arial" panose="020B0604020202020204" pitchFamily="34" charset="0"/>
            </a:rPr>
            <a:t>Lineamien</a:t>
          </a:r>
          <a:r>
            <a:rPr lang="es-ES" sz="1800" kern="1200" dirty="0">
              <a:latin typeface="Arial" panose="020B0604020202020204" pitchFamily="34" charset="0"/>
              <a:cs typeface="Arial" panose="020B0604020202020204" pitchFamily="34" charset="0"/>
            </a:rPr>
            <a:t>-tos.</a:t>
          </a:r>
          <a:endParaRPr lang="es-MX" sz="1800" kern="1200" dirty="0">
            <a:latin typeface="Arial" panose="020B0604020202020204" pitchFamily="34" charset="0"/>
            <a:cs typeface="Arial" panose="020B0604020202020204" pitchFamily="34" charset="0"/>
          </a:endParaRPr>
        </a:p>
      </dsp:txBody>
      <dsp:txXfrm>
        <a:off x="1143" y="105255"/>
        <a:ext cx="1440356" cy="2478919"/>
      </dsp:txXfrm>
    </dsp:sp>
    <dsp:sp modelId="{ECA4106B-C716-427C-88CA-D57387815562}">
      <dsp:nvSpPr>
        <dsp:cNvPr id="0" name=""/>
        <dsp:cNvSpPr/>
      </dsp:nvSpPr>
      <dsp:spPr>
        <a:xfrm>
          <a:off x="1585535" y="105259"/>
          <a:ext cx="1440356" cy="2478911"/>
        </a:xfrm>
        <a:prstGeom prst="rect">
          <a:avLst/>
        </a:prstGeom>
        <a:gradFill rotWithShape="0">
          <a:gsLst>
            <a:gs pos="0">
              <a:schemeClr val="accent5">
                <a:hueOff val="-3212797"/>
                <a:satOff val="574"/>
                <a:lumOff val="-1255"/>
                <a:alphaOff val="0"/>
                <a:tint val="94000"/>
                <a:satMod val="103000"/>
                <a:lumMod val="102000"/>
              </a:schemeClr>
            </a:gs>
            <a:gs pos="50000">
              <a:schemeClr val="accent5">
                <a:hueOff val="-3212797"/>
                <a:satOff val="574"/>
                <a:lumOff val="-1255"/>
                <a:alphaOff val="0"/>
                <a:shade val="100000"/>
                <a:satMod val="110000"/>
                <a:lumMod val="100000"/>
              </a:schemeClr>
            </a:gs>
            <a:gs pos="100000">
              <a:schemeClr val="accent5">
                <a:hueOff val="-3212797"/>
                <a:satOff val="574"/>
                <a:lumOff val="-125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La aplicación del criterio de evaluación de puntos o porcentajes.</a:t>
          </a:r>
          <a:endParaRPr lang="es-MX" sz="1800" kern="1200" dirty="0">
            <a:latin typeface="Arial" panose="020B0604020202020204" pitchFamily="34" charset="0"/>
            <a:cs typeface="Arial" panose="020B0604020202020204" pitchFamily="34" charset="0"/>
          </a:endParaRPr>
        </a:p>
      </dsp:txBody>
      <dsp:txXfrm>
        <a:off x="1585535" y="105259"/>
        <a:ext cx="1440356" cy="2478911"/>
      </dsp:txXfrm>
    </dsp:sp>
    <dsp:sp modelId="{D1DAEA60-07CB-4C5C-BA17-A1DBD0FA0F18}">
      <dsp:nvSpPr>
        <dsp:cNvPr id="0" name=""/>
        <dsp:cNvSpPr/>
      </dsp:nvSpPr>
      <dsp:spPr>
        <a:xfrm>
          <a:off x="3169927" y="105259"/>
          <a:ext cx="1440356" cy="2478911"/>
        </a:xfrm>
        <a:prstGeom prst="rect">
          <a:avLst/>
        </a:prstGeom>
        <a:solidFill>
          <a:schemeClr val="accent3">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Determinar montos menores de las garantías de cumplimiento que </a:t>
          </a:r>
        </a:p>
        <a:p>
          <a:pPr marL="0" lvl="0" indent="0" algn="ctr" defTabSz="711200" rtl="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deben constituir los proveedores y contratistas.</a:t>
          </a:r>
          <a:endParaRPr lang="es-MX" sz="1600" kern="1200" dirty="0">
            <a:latin typeface="Arial" panose="020B0604020202020204" pitchFamily="34" charset="0"/>
            <a:cs typeface="Arial" panose="020B0604020202020204" pitchFamily="34" charset="0"/>
          </a:endParaRPr>
        </a:p>
      </dsp:txBody>
      <dsp:txXfrm>
        <a:off x="3169927" y="105259"/>
        <a:ext cx="1440356" cy="2478911"/>
      </dsp:txXfrm>
    </dsp:sp>
    <dsp:sp modelId="{C380198C-3EE9-4B38-B7B0-0520EAD30B59}">
      <dsp:nvSpPr>
        <dsp:cNvPr id="0" name=""/>
        <dsp:cNvSpPr/>
      </dsp:nvSpPr>
      <dsp:spPr>
        <a:xfrm>
          <a:off x="4754319" y="105255"/>
          <a:ext cx="1440356" cy="2478919"/>
        </a:xfrm>
        <a:prstGeom prst="rect">
          <a:avLst/>
        </a:prstGeom>
        <a:solidFill>
          <a:srgbClr val="B36A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latin typeface="Arial" panose="020B0604020202020204" pitchFamily="34" charset="0"/>
              <a:cs typeface="Arial" panose="020B0604020202020204" pitchFamily="34" charset="0"/>
            </a:rPr>
            <a:t>La utilización de la modalidad de ofertas subsecuentes de descuento en las licitaciones públicas electrónicas</a:t>
          </a:r>
          <a:r>
            <a:rPr lang="es-ES" altLang="es-MX" sz="1200" kern="1200" dirty="0"/>
            <a:t>.</a:t>
          </a:r>
          <a:endParaRPr lang="es-MX" sz="1200" kern="1200" dirty="0"/>
        </a:p>
      </dsp:txBody>
      <dsp:txXfrm>
        <a:off x="4754319" y="105255"/>
        <a:ext cx="1440356" cy="2478919"/>
      </dsp:txXfrm>
    </dsp:sp>
    <dsp:sp modelId="{32CBF7B4-19CB-4DB8-AB49-D732D95D0EA1}">
      <dsp:nvSpPr>
        <dsp:cNvPr id="0" name=""/>
        <dsp:cNvSpPr/>
      </dsp:nvSpPr>
      <dsp:spPr>
        <a:xfrm>
          <a:off x="6338711" y="105259"/>
          <a:ext cx="1440356" cy="2478911"/>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altLang="es-MX" sz="1800" kern="1200" dirty="0">
              <a:latin typeface="Arial" panose="020B0604020202020204" pitchFamily="34" charset="0"/>
              <a:cs typeface="Arial" panose="020B0604020202020204" pitchFamily="34" charset="0"/>
            </a:rPr>
            <a:t>Promover la agilización de pagos a proveedores.</a:t>
          </a:r>
          <a:endParaRPr lang="es-MX" sz="1800" kern="1200" dirty="0">
            <a:latin typeface="Arial" panose="020B0604020202020204" pitchFamily="34" charset="0"/>
            <a:cs typeface="Arial" panose="020B0604020202020204" pitchFamily="34" charset="0"/>
          </a:endParaRPr>
        </a:p>
      </dsp:txBody>
      <dsp:txXfrm>
        <a:off x="6338711" y="105259"/>
        <a:ext cx="1440356" cy="2478911"/>
      </dsp:txXfrm>
    </dsp:sp>
    <dsp:sp modelId="{EF288B4F-6DFF-4841-A2F5-31980DC247C7}">
      <dsp:nvSpPr>
        <dsp:cNvPr id="0" name=""/>
        <dsp:cNvSpPr/>
      </dsp:nvSpPr>
      <dsp:spPr>
        <a:xfrm>
          <a:off x="7923103" y="105255"/>
          <a:ext cx="1440356" cy="2478919"/>
        </a:xfrm>
        <a:prstGeom prst="rect">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altLang="es-MX" sz="1600" kern="1200" dirty="0">
              <a:solidFill>
                <a:srgbClr val="FFFFFF"/>
              </a:solidFill>
              <a:latin typeface="Arial" panose="020B0604020202020204" pitchFamily="34" charset="0"/>
              <a:ea typeface="+mn-ea"/>
              <a:cs typeface="Arial" panose="020B0604020202020204" pitchFamily="34" charset="0"/>
            </a:rPr>
            <a:t>La determinación de precios de servicios relacionados con proyectos de infraestructura.</a:t>
          </a:r>
          <a:endParaRPr lang="es-MX" sz="1600" kern="1200" dirty="0">
            <a:solidFill>
              <a:srgbClr val="FFFFFF"/>
            </a:solidFill>
            <a:latin typeface="Arial" panose="020B0604020202020204" pitchFamily="34" charset="0"/>
            <a:ea typeface="+mn-ea"/>
            <a:cs typeface="Arial" panose="020B0604020202020204" pitchFamily="34" charset="0"/>
          </a:endParaRPr>
        </a:p>
      </dsp:txBody>
      <dsp:txXfrm>
        <a:off x="7923103" y="105255"/>
        <a:ext cx="1440356" cy="2478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31E38-5958-458C-802B-C5E6CB50BFBE}">
      <dsp:nvSpPr>
        <dsp:cNvPr id="0" name=""/>
        <dsp:cNvSpPr/>
      </dsp:nvSpPr>
      <dsp:spPr>
        <a:xfrm>
          <a:off x="-250388" y="0"/>
          <a:ext cx="6552738" cy="5544616"/>
        </a:xfrm>
        <a:prstGeom prst="triangle">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7010F9-74D4-463C-9367-A0E2CE80A88A}">
      <dsp:nvSpPr>
        <dsp:cNvPr id="0" name=""/>
        <dsp:cNvSpPr/>
      </dsp:nvSpPr>
      <dsp:spPr>
        <a:xfrm>
          <a:off x="459031" y="194978"/>
          <a:ext cx="3604000" cy="477031"/>
        </a:xfrm>
        <a:prstGeom prst="roundRect">
          <a:avLst/>
        </a:prstGeom>
        <a:solidFill>
          <a:srgbClr val="A8D7FF">
            <a:alpha val="47059"/>
          </a:srgbClr>
        </a:solidFill>
        <a:ln w="9525" cap="flat" cmpd="sng" algn="ctr">
          <a:solidFill>
            <a:schemeClr val="accent4">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altLang="es-MX" sz="1800" b="1" kern="1200" dirty="0">
              <a:solidFill>
                <a:schemeClr val="bg1"/>
              </a:solidFill>
              <a:latin typeface="Arial" panose="020B0604020202020204" pitchFamily="34" charset="0"/>
              <a:cs typeface="Arial" panose="020B0604020202020204" pitchFamily="34" charset="0"/>
            </a:rPr>
            <a:t>1.- Constitución </a:t>
          </a:r>
        </a:p>
      </dsp:txBody>
      <dsp:txXfrm>
        <a:off x="482318" y="218265"/>
        <a:ext cx="3557426" cy="430457"/>
      </dsp:txXfrm>
    </dsp:sp>
    <dsp:sp modelId="{80AA711E-485B-4623-BFE4-E89EDD935D86}">
      <dsp:nvSpPr>
        <dsp:cNvPr id="0" name=""/>
        <dsp:cNvSpPr/>
      </dsp:nvSpPr>
      <dsp:spPr>
        <a:xfrm>
          <a:off x="1146260" y="843050"/>
          <a:ext cx="5144962" cy="477031"/>
        </a:xfrm>
        <a:prstGeom prst="roundRect">
          <a:avLst/>
        </a:prstGeom>
        <a:solidFill>
          <a:srgbClr val="FFE5E2">
            <a:alpha val="65098"/>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2.- Tratados de Libre Comercio con CCG </a:t>
          </a:r>
          <a:endParaRPr lang="es-MX" sz="1800" kern="1200" dirty="0">
            <a:latin typeface="Arial" panose="020B0604020202020204" pitchFamily="34" charset="0"/>
            <a:cs typeface="Arial" panose="020B0604020202020204" pitchFamily="34" charset="0"/>
          </a:endParaRPr>
        </a:p>
      </dsp:txBody>
      <dsp:txXfrm>
        <a:off x="1169547" y="866337"/>
        <a:ext cx="5098388" cy="430457"/>
      </dsp:txXfrm>
    </dsp:sp>
    <dsp:sp modelId="{FB6C0461-31F5-457A-A495-4B5C23C90AC5}">
      <dsp:nvSpPr>
        <dsp:cNvPr id="0" name=""/>
        <dsp:cNvSpPr/>
      </dsp:nvSpPr>
      <dsp:spPr>
        <a:xfrm>
          <a:off x="1626925" y="1491121"/>
          <a:ext cx="2739941" cy="477031"/>
        </a:xfrm>
        <a:prstGeom prst="roundRect">
          <a:avLst/>
        </a:prstGeom>
        <a:solidFill>
          <a:srgbClr val="F7FFCA">
            <a:alpha val="16078"/>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chemeClr val="accent2">
                  <a:lumMod val="50000"/>
                </a:schemeClr>
              </a:solidFill>
              <a:latin typeface="Arial" panose="020B0604020202020204" pitchFamily="34" charset="0"/>
              <a:cs typeface="Arial" panose="020B0604020202020204" pitchFamily="34" charset="0"/>
            </a:rPr>
            <a:t>3.- LAASSP y LOPSRM</a:t>
          </a:r>
          <a:endParaRPr lang="es-MX" sz="1800" kern="1200" dirty="0">
            <a:solidFill>
              <a:schemeClr val="accent2">
                <a:lumMod val="50000"/>
              </a:schemeClr>
            </a:solidFill>
            <a:latin typeface="Arial" panose="020B0604020202020204" pitchFamily="34" charset="0"/>
            <a:cs typeface="Arial" panose="020B0604020202020204" pitchFamily="34" charset="0"/>
          </a:endParaRPr>
        </a:p>
      </dsp:txBody>
      <dsp:txXfrm>
        <a:off x="1650212" y="1514408"/>
        <a:ext cx="2693367" cy="430457"/>
      </dsp:txXfrm>
    </dsp:sp>
    <dsp:sp modelId="{915110B9-0F42-4711-A968-E07BF365B7B8}">
      <dsp:nvSpPr>
        <dsp:cNvPr id="0" name=""/>
        <dsp:cNvSpPr/>
      </dsp:nvSpPr>
      <dsp:spPr>
        <a:xfrm>
          <a:off x="1925283" y="2139193"/>
          <a:ext cx="2532675" cy="477031"/>
        </a:xfrm>
        <a:prstGeom prst="roundRect">
          <a:avLst/>
        </a:prstGeom>
        <a:solidFill>
          <a:srgbClr val="FFC3FF">
            <a:alpha val="56078"/>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7030A0"/>
              </a:solidFill>
              <a:latin typeface="Arial" panose="020B0604020202020204" pitchFamily="34" charset="0"/>
              <a:cs typeface="Arial" panose="020B0604020202020204" pitchFamily="34" charset="0"/>
            </a:rPr>
            <a:t>4.- Leyes especiales </a:t>
          </a:r>
          <a:endParaRPr lang="es-MX" sz="1800" kern="1200" dirty="0">
            <a:solidFill>
              <a:srgbClr val="7030A0"/>
            </a:solidFill>
            <a:latin typeface="Arial" panose="020B0604020202020204" pitchFamily="34" charset="0"/>
            <a:cs typeface="Arial" panose="020B0604020202020204" pitchFamily="34" charset="0"/>
          </a:endParaRPr>
        </a:p>
      </dsp:txBody>
      <dsp:txXfrm>
        <a:off x="1948570" y="2162480"/>
        <a:ext cx="2486101" cy="430457"/>
      </dsp:txXfrm>
    </dsp:sp>
    <dsp:sp modelId="{5CCD6511-4873-4C40-8ED9-1C38CD263610}">
      <dsp:nvSpPr>
        <dsp:cNvPr id="0" name=""/>
        <dsp:cNvSpPr/>
      </dsp:nvSpPr>
      <dsp:spPr>
        <a:xfrm>
          <a:off x="2136873" y="2787265"/>
          <a:ext cx="2586014" cy="477031"/>
        </a:xfrm>
        <a:prstGeom prst="roundRect">
          <a:avLst/>
        </a:prstGeom>
        <a:solidFill>
          <a:srgbClr val="8EFFA7">
            <a:alpha val="60000"/>
          </a:srgbClr>
        </a:solidFill>
        <a:ln w="9525" cap="flat" cmpd="sng" algn="ctr">
          <a:solidFill>
            <a:schemeClr val="accent4">
              <a:shade val="50000"/>
              <a:hueOff val="198078"/>
              <a:satOff val="-1767"/>
              <a:lumOff val="3489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2B7F32"/>
              </a:solidFill>
              <a:latin typeface="Arial" panose="020B0604020202020204" pitchFamily="34" charset="0"/>
              <a:cs typeface="Arial" panose="020B0604020202020204" pitchFamily="34" charset="0"/>
            </a:rPr>
            <a:t>5.- Reglamentos</a:t>
          </a:r>
          <a:endParaRPr lang="es-MX" sz="1800" kern="1200" dirty="0">
            <a:solidFill>
              <a:srgbClr val="2B7F32"/>
            </a:solidFill>
            <a:latin typeface="Arial" panose="020B0604020202020204" pitchFamily="34" charset="0"/>
            <a:cs typeface="Arial" panose="020B0604020202020204" pitchFamily="34" charset="0"/>
          </a:endParaRPr>
        </a:p>
      </dsp:txBody>
      <dsp:txXfrm>
        <a:off x="2160160" y="2810552"/>
        <a:ext cx="2539440" cy="430457"/>
      </dsp:txXfrm>
    </dsp:sp>
    <dsp:sp modelId="{2BFB2267-E6E8-4E9B-8F1F-87A805B4D55C}">
      <dsp:nvSpPr>
        <dsp:cNvPr id="0" name=""/>
        <dsp:cNvSpPr/>
      </dsp:nvSpPr>
      <dsp:spPr>
        <a:xfrm>
          <a:off x="1649108" y="3435337"/>
          <a:ext cx="6254526" cy="1154068"/>
        </a:xfrm>
        <a:prstGeom prst="roundRect">
          <a:avLst/>
        </a:prstGeom>
        <a:solidFill>
          <a:srgbClr val="DDDDDD">
            <a:alpha val="51373"/>
          </a:srgbClr>
        </a:solidFill>
        <a:ln w="9525" cap="flat" cmpd="sng" algn="ctr">
          <a:solidFill>
            <a:schemeClr val="accent4">
              <a:shade val="50000"/>
              <a:hueOff val="132052"/>
              <a:satOff val="-1178"/>
              <a:lumOff val="23261"/>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latin typeface="Arial" panose="020B0604020202020204" pitchFamily="34" charset="0"/>
              <a:cs typeface="Arial" panose="020B0604020202020204" pitchFamily="34" charset="0"/>
            </a:rPr>
            <a:t>6.-</a:t>
          </a:r>
          <a:r>
            <a:rPr lang="es-ES" altLang="es-MX" sz="1800" kern="1200" dirty="0">
              <a:latin typeface="Arial" panose="020B0604020202020204" pitchFamily="34" charset="0"/>
              <a:cs typeface="Arial" panose="020B0604020202020204" pitchFamily="34" charset="0"/>
            </a:rPr>
            <a:t> </a:t>
          </a:r>
          <a:r>
            <a:rPr lang="es-ES" altLang="es-MX" sz="1800" b="1" kern="1200" dirty="0">
              <a:latin typeface="Arial" panose="020B0604020202020204" pitchFamily="34" charset="0"/>
              <a:cs typeface="Arial" panose="020B0604020202020204" pitchFamily="34" charset="0"/>
            </a:rPr>
            <a:t>Acuerdo, Decretos, Lineamientos, Reglas </a:t>
          </a:r>
        </a:p>
        <a:p>
          <a:pPr marL="0" lvl="0" indent="0" algn="just" defTabSz="800100">
            <a:lnSpc>
              <a:spcPct val="90000"/>
            </a:lnSpc>
            <a:spcBef>
              <a:spcPct val="0"/>
            </a:spcBef>
            <a:spcAft>
              <a:spcPct val="35000"/>
            </a:spcAft>
            <a:buNone/>
          </a:pPr>
          <a:r>
            <a:rPr lang="es-ES" altLang="es-MX" sz="900" kern="1200" dirty="0">
              <a:latin typeface="Arial" panose="020B0604020202020204" pitchFamily="34" charset="0"/>
              <a:cs typeface="Arial" panose="020B0604020202020204" pitchFamily="34" charset="0"/>
            </a:rPr>
            <a:t>Para adquisición de papel (DOF 2/X/09); Lineamientos relativos a sustentabilidad ambiental de las A, A, y S del S P (31/X/07); Acuerdo con el que se emiten diversos lineamientos en materia de A. A. S. y  O. P. y  </a:t>
          </a:r>
          <a:r>
            <a:rPr lang="es-ES" altLang="es-MX" sz="900" kern="1200" dirty="0" err="1">
              <a:latin typeface="Arial" panose="020B0604020202020204" pitchFamily="34" charset="0"/>
              <a:cs typeface="Arial" panose="020B0604020202020204" pitchFamily="34" charset="0"/>
            </a:rPr>
            <a:t>Serv</a:t>
          </a:r>
          <a:r>
            <a:rPr lang="es-ES" altLang="es-MX" sz="900" kern="1200" dirty="0">
              <a:latin typeface="Arial" panose="020B0604020202020204" pitchFamily="34" charset="0"/>
              <a:cs typeface="Arial" panose="020B0604020202020204" pitchFamily="34" charset="0"/>
            </a:rPr>
            <a:t>. relacionados;  Acuerdo para la utilización del sistema CompraNet;  Manuales de Aplicación General, etc..</a:t>
          </a:r>
          <a:endParaRPr lang="es-MX" sz="900" kern="1200" dirty="0">
            <a:latin typeface="Arial" panose="020B0604020202020204" pitchFamily="34" charset="0"/>
            <a:cs typeface="Arial" panose="020B0604020202020204" pitchFamily="34" charset="0"/>
          </a:endParaRPr>
        </a:p>
      </dsp:txBody>
      <dsp:txXfrm>
        <a:off x="1705445" y="3491674"/>
        <a:ext cx="6141852" cy="1041394"/>
      </dsp:txXfrm>
    </dsp:sp>
    <dsp:sp modelId="{9C476A10-066C-4FFF-8635-BC2FA4E8243D}">
      <dsp:nvSpPr>
        <dsp:cNvPr id="0" name=""/>
        <dsp:cNvSpPr/>
      </dsp:nvSpPr>
      <dsp:spPr>
        <a:xfrm>
          <a:off x="1820712" y="4709474"/>
          <a:ext cx="4368877" cy="477031"/>
        </a:xfrm>
        <a:prstGeom prst="roundRect">
          <a:avLst/>
        </a:prstGeom>
        <a:solidFill>
          <a:srgbClr val="FFE781">
            <a:alpha val="55294"/>
          </a:srgbClr>
        </a:solidFill>
        <a:ln w="9525" cap="flat" cmpd="sng" algn="ctr">
          <a:solidFill>
            <a:schemeClr val="accent4">
              <a:shade val="50000"/>
              <a:hueOff val="66026"/>
              <a:satOff val="-589"/>
              <a:lumOff val="1163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MX" sz="1800" b="1" kern="1200" dirty="0">
              <a:solidFill>
                <a:srgbClr val="A57D01"/>
              </a:solidFill>
              <a:latin typeface="Arial" panose="020B0604020202020204" pitchFamily="34" charset="0"/>
              <a:cs typeface="Arial" panose="020B0604020202020204" pitchFamily="34" charset="0"/>
            </a:rPr>
            <a:t>7.- Políticas, Bases y Lineamientos</a:t>
          </a:r>
          <a:endParaRPr lang="es-MX" sz="1800" kern="1200" dirty="0">
            <a:solidFill>
              <a:srgbClr val="A57D01"/>
            </a:solidFill>
            <a:latin typeface="Arial" panose="020B0604020202020204" pitchFamily="34" charset="0"/>
            <a:cs typeface="Arial" panose="020B0604020202020204" pitchFamily="34" charset="0"/>
          </a:endParaRPr>
        </a:p>
      </dsp:txBody>
      <dsp:txXfrm>
        <a:off x="1843999" y="4732761"/>
        <a:ext cx="4322303" cy="430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3991-BAF9-4DF9-A4A7-5262C464C6A0}">
      <dsp:nvSpPr>
        <dsp:cNvPr id="0" name=""/>
        <dsp:cNvSpPr/>
      </dsp:nvSpPr>
      <dsp:spPr>
        <a:xfrm>
          <a:off x="0" y="341"/>
          <a:ext cx="4222098" cy="6456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A sus órdenes en los teléfonos </a:t>
          </a:r>
        </a:p>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55 71 62 26 38 / 55 71 62 14 27</a:t>
          </a:r>
          <a:endParaRPr lang="es-MX" sz="1800" kern="1200" dirty="0">
            <a:latin typeface="Arial" panose="020B0604020202020204" pitchFamily="34" charset="0"/>
            <a:cs typeface="Arial" panose="020B0604020202020204" pitchFamily="34" charset="0"/>
          </a:endParaRPr>
        </a:p>
      </dsp:txBody>
      <dsp:txXfrm>
        <a:off x="31518" y="31859"/>
        <a:ext cx="4159062" cy="582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EC0E5-520A-9643-83D6-5FEEF807FA8E}" type="datetimeFigureOut">
              <a:rPr lang="es-MX" smtClean="0"/>
              <a:t>03/03/23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A913A-049E-B945-B2A9-D25412704A9F}" type="slidenum">
              <a:rPr lang="es-MX" smtClean="0"/>
              <a:t>‹Nº›</a:t>
            </a:fld>
            <a:endParaRPr lang="es-MX"/>
          </a:p>
        </p:txBody>
      </p:sp>
    </p:spTree>
    <p:extLst>
      <p:ext uri="{BB962C8B-B14F-4D97-AF65-F5344CB8AC3E}">
        <p14:creationId xmlns:p14="http://schemas.microsoft.com/office/powerpoint/2010/main" val="387634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a:extLst>
              <a:ext uri="{FF2B5EF4-FFF2-40B4-BE49-F238E27FC236}">
                <a16:creationId xmlns:a16="http://schemas.microsoft.com/office/drawing/2014/main" id="{903BC73C-271B-1E45-B7EE-AB4780E21326}"/>
              </a:ext>
            </a:extLst>
          </p:cNvPr>
          <p:cNvSpPr>
            <a:spLocks noGrp="1" noRot="1" noChangeAspect="1" noChangeArrowheads="1" noTextEdit="1"/>
          </p:cNvSpPr>
          <p:nvPr>
            <p:ph type="sldImg"/>
          </p:nvPr>
        </p:nvSpPr>
        <p:spPr>
          <a:ln/>
        </p:spPr>
      </p:sp>
      <p:sp>
        <p:nvSpPr>
          <p:cNvPr id="33794" name="Marcador de notas 2">
            <a:extLst>
              <a:ext uri="{FF2B5EF4-FFF2-40B4-BE49-F238E27FC236}">
                <a16:creationId xmlns:a16="http://schemas.microsoft.com/office/drawing/2014/main" id="{D82B1291-B1CA-E440-9F69-B4A465BC68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MX">
                <a:ea typeface="ＭＳ Ｐゴシック" panose="020B0600070205080204" pitchFamily="34" charset="-128"/>
              </a:rPr>
              <a:t>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35186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A5209C0A-A19C-9E41-902B-FD4C0682ED26}" type="datetime1">
              <a:rPr lang="es-MX" smtClean="0"/>
              <a:t>03/03/23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71FAD39-E184-3742-9822-8AD16A83494A}"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0863B98-4271-C444-BA00-892AC8E9FEC6}"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DD27575-4572-F14F-843A-86D2CDACB564}"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7767FC9-5258-B740-9D2F-4B71F58AB996}"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5E18866B-CD67-F44A-9038-017B13FB3E4E}" type="datetime1">
              <a:rPr lang="es-MX" smtClean="0"/>
              <a:t>03/03/23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33A79375-CC09-284A-B84B-4F01D709682A}" type="datetime1">
              <a:rPr lang="es-MX" smtClean="0"/>
              <a:t>03/03/23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AF17FB73-DEBF-4047-980D-936C3306C17D}" type="datetime1">
              <a:rPr lang="es-MX" smtClean="0"/>
              <a:t>03/03/23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E586574-5888-2348-834F-9474CDD06CF5}" type="datetime1">
              <a:rPr lang="es-MX" smtClean="0"/>
              <a:t>03/03/23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E8F3E91-CA69-4728-81BE-B5D25F4E97BC}" type="datetime1">
              <a:rPr lang="es-ES" altLang="es-MX"/>
              <a:pPr>
                <a:defRPr/>
              </a:pPr>
              <a:t>3/3/23</a:t>
            </a:fld>
            <a:endParaRPr lang="es-ES" altLang="es-MX"/>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11216217" y="19051"/>
            <a:ext cx="736600" cy="328613"/>
          </a:xfrm>
        </p:spPr>
        <p:txBody>
          <a:bodyPr/>
          <a:lstStyle>
            <a:lvl1pPr>
              <a:defRPr/>
            </a:lvl1pPr>
          </a:lstStyle>
          <a:p>
            <a:pPr>
              <a:defRPr/>
            </a:pPr>
            <a:fld id="{8D75BDA9-D9E6-41A1-9E7B-63F654826F24}" type="slidenum">
              <a:rPr lang="es-ES" altLang="es-MX"/>
              <a:pPr>
                <a:defRPr/>
              </a:pPr>
              <a:t>‹Nº›</a:t>
            </a:fld>
            <a:endParaRPr lang="es-ES" altLang="es-MX"/>
          </a:p>
        </p:txBody>
      </p:sp>
    </p:spTree>
    <p:extLst>
      <p:ext uri="{BB962C8B-B14F-4D97-AF65-F5344CB8AC3E}">
        <p14:creationId xmlns:p14="http://schemas.microsoft.com/office/powerpoint/2010/main" val="366727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91DB7F0-5A98-D74C-94F2-D20DDCC5B43B}" type="datetime1">
              <a:rPr lang="es-MX" smtClean="0"/>
              <a:t>03/03/23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377B65F9-1ACC-CE43-8BD2-2C61D9FFBE03}" type="datetime1">
              <a:rPr lang="es-MX" smtClean="0"/>
              <a:t>03/03/23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17F71A5F-BF44-5F4A-9D00-3C11637FDD27}"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AA467E6F-4A42-9946-B3B3-FC9A85C380A4}" type="datetime1">
              <a:rPr lang="es-MX" smtClean="0"/>
              <a:t>03/03/23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2BF67C1A-D76F-DA46-ADB9-E8DEAB3A12D8}" type="datetime1">
              <a:rPr lang="es-MX" smtClean="0"/>
              <a:t>03/03/23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417EE6E-D21F-9A46-8172-EF9BFFBF8D82}" type="datetime1">
              <a:rPr lang="es-MX" smtClean="0"/>
              <a:t>03/03/23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91D4FE8-7BEC-144E-83B9-80C8CF8531FB}"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D1F1A-9D74-4941-998C-EA698321315A}" type="datetime1">
              <a:rPr lang="es-MX" smtClean="0"/>
              <a:t>03/03/23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20000"/>
                <a:lumOff val="80000"/>
              </a:schemeClr>
            </a:gs>
            <a:gs pos="74000">
              <a:schemeClr val="accent1">
                <a:lumMod val="40000"/>
                <a:lumOff val="60000"/>
              </a:schemeClr>
            </a:gs>
            <a:gs pos="100000">
              <a:schemeClr val="bg2">
                <a:lumMod val="60000"/>
                <a:lumOff val="40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16F50A-21EA-4A48-A506-11A884DDD24F}" type="datetime1">
              <a:rPr lang="es-MX" smtClean="0"/>
              <a:t>03/03/23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3F58-C28A-3FBD-9999-EC9E2F33CE32}"/>
              </a:ext>
            </a:extLst>
          </p:cNvPr>
          <p:cNvSpPr>
            <a:spLocks noGrp="1"/>
          </p:cNvSpPr>
          <p:nvPr>
            <p:ph type="ctrTitle"/>
          </p:nvPr>
        </p:nvSpPr>
        <p:spPr>
          <a:xfrm>
            <a:off x="304921" y="2492189"/>
            <a:ext cx="8882778" cy="766488"/>
          </a:xfrm>
        </p:spPr>
        <p:txBody>
          <a:bodyPr/>
          <a:lstStyle/>
          <a:p>
            <a:pPr algn="l"/>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br>
              <a:rPr lang="es-MX" sz="1800" b="1" dirty="0">
                <a:effectLst/>
                <a:latin typeface="Arial" panose="020B0604020202020204" pitchFamily="34" charset="0"/>
              </a:rPr>
            </a:br>
            <a:r>
              <a:rPr lang="es-MX" sz="2600" b="1" dirty="0">
                <a:effectLst/>
                <a:latin typeface="Arial" panose="020B0604020202020204" pitchFamily="34" charset="0"/>
              </a:rPr>
              <a:t>UNIVERSIDAD NACIONAL AUTÓNOMA DE MÉXICO</a:t>
            </a:r>
            <a:endParaRPr lang="es-MX" dirty="0"/>
          </a:p>
        </p:txBody>
      </p:sp>
      <p:sp>
        <p:nvSpPr>
          <p:cNvPr id="3" name="Subtítulo 2">
            <a:extLst>
              <a:ext uri="{FF2B5EF4-FFF2-40B4-BE49-F238E27FC236}">
                <a16:creationId xmlns:a16="http://schemas.microsoft.com/office/drawing/2014/main" id="{76DF0CFD-6B2C-7998-A251-886E042EAB9C}"/>
              </a:ext>
            </a:extLst>
          </p:cNvPr>
          <p:cNvSpPr>
            <a:spLocks noGrp="1"/>
          </p:cNvSpPr>
          <p:nvPr>
            <p:ph type="subTitle" idx="1"/>
          </p:nvPr>
        </p:nvSpPr>
        <p:spPr>
          <a:xfrm>
            <a:off x="6580094" y="5384639"/>
            <a:ext cx="5178061" cy="1117687"/>
          </a:xfrm>
        </p:spPr>
        <p:txBody>
          <a:bodyPr>
            <a:normAutofit fontScale="92500" lnSpcReduction="20000"/>
          </a:bodyPr>
          <a:lstStyle/>
          <a:p>
            <a:endParaRPr lang="es-MX" dirty="0"/>
          </a:p>
          <a:p>
            <a:endParaRPr lang="es-MX" dirty="0"/>
          </a:p>
          <a:p>
            <a:r>
              <a:rPr lang="es-MX" sz="2800" dirty="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Del 24 de enero al 2 de marzo 2023</a:t>
            </a:r>
          </a:p>
        </p:txBody>
      </p:sp>
      <p:sp>
        <p:nvSpPr>
          <p:cNvPr id="4" name="Marcador de número de diapositiva 3">
            <a:extLst>
              <a:ext uri="{FF2B5EF4-FFF2-40B4-BE49-F238E27FC236}">
                <a16:creationId xmlns:a16="http://schemas.microsoft.com/office/drawing/2014/main" id="{F776506A-A3E4-A49D-ACD0-C44BD51FE4AE}"/>
              </a:ext>
            </a:extLst>
          </p:cNvPr>
          <p:cNvSpPr>
            <a:spLocks noGrp="1"/>
          </p:cNvSpPr>
          <p:nvPr>
            <p:ph type="sldNum" sz="quarter" idx="12"/>
          </p:nvPr>
        </p:nvSpPr>
        <p:spPr/>
        <p:txBody>
          <a:bodyPr/>
          <a:lstStyle/>
          <a:p>
            <a:r>
              <a:rPr lang="en-US" sz="200" dirty="0"/>
              <a:t>.</a:t>
            </a:r>
          </a:p>
        </p:txBody>
      </p:sp>
      <p:sp>
        <p:nvSpPr>
          <p:cNvPr id="5" name="CuadroTexto 4">
            <a:extLst>
              <a:ext uri="{FF2B5EF4-FFF2-40B4-BE49-F238E27FC236}">
                <a16:creationId xmlns:a16="http://schemas.microsoft.com/office/drawing/2014/main" id="{7546CC8D-3303-F657-1AD7-AD0106A6D79C}"/>
              </a:ext>
            </a:extLst>
          </p:cNvPr>
          <p:cNvSpPr txBox="1"/>
          <p:nvPr/>
        </p:nvSpPr>
        <p:spPr>
          <a:xfrm>
            <a:off x="89772" y="3563465"/>
            <a:ext cx="8882778" cy="400110"/>
          </a:xfrm>
          <a:prstGeom prst="rect">
            <a:avLst/>
          </a:prstGeom>
          <a:noFill/>
        </p:spPr>
        <p:txBody>
          <a:bodyPr wrap="square" rtlCol="0">
            <a:spAutoFit/>
          </a:bodyPr>
          <a:lstStyle/>
          <a:p>
            <a:pPr algn="ctr"/>
            <a:r>
              <a:rPr lang="es-MX" sz="2000" b="1" dirty="0">
                <a:effectLst/>
                <a:latin typeface="Arial" panose="020B0604020202020204" pitchFamily="34" charset="0"/>
              </a:rPr>
              <a:t>PROGRAMA DE POSGRADO EN CIENCIAS DE LA ADMINISTRACIÓN.</a:t>
            </a:r>
            <a:endParaRPr lang="es-MX" sz="2000" dirty="0"/>
          </a:p>
        </p:txBody>
      </p:sp>
      <p:pic>
        <p:nvPicPr>
          <p:cNvPr id="1026" name="Picture 2" descr="UNAM Universidad Nacional Autónoma de México | Mexico City">
            <a:extLst>
              <a:ext uri="{FF2B5EF4-FFF2-40B4-BE49-F238E27FC236}">
                <a16:creationId xmlns:a16="http://schemas.microsoft.com/office/drawing/2014/main" id="{71939878-125D-E9A9-B803-9FB523DB8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966" y="2717641"/>
            <a:ext cx="1434354" cy="143435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E117454-D0F6-F22B-D3F3-E030D3FB6BC2}"/>
              </a:ext>
            </a:extLst>
          </p:cNvPr>
          <p:cNvSpPr txBox="1"/>
          <p:nvPr/>
        </p:nvSpPr>
        <p:spPr>
          <a:xfrm>
            <a:off x="304921" y="4679576"/>
            <a:ext cx="8950425" cy="428131"/>
          </a:xfrm>
          <a:prstGeom prst="rect">
            <a:avLst/>
          </a:prstGeom>
          <a:noFill/>
        </p:spPr>
        <p:txBody>
          <a:bodyPr wrap="square" rtlCol="0">
            <a:spAutoFit/>
          </a:bodyPr>
          <a:lstStyle/>
          <a:p>
            <a:pPr marL="0" indent="0" algn="just">
              <a:lnSpc>
                <a:spcPct val="120000"/>
              </a:lnSpc>
              <a:spcBef>
                <a:spcPts val="0"/>
              </a:spcBef>
              <a:buNone/>
            </a:pPr>
            <a:r>
              <a:rPr lang="es-MX" sz="2000" b="1" dirty="0">
                <a:solidFill>
                  <a:schemeClr val="bg1"/>
                </a:solidFill>
                <a:effectLst/>
                <a:latin typeface="ArialMT"/>
              </a:rPr>
              <a:t>MATERIA DE AUDITORÍA DE ADQUISICIONES Y OBRAS PÚBLICAS. </a:t>
            </a:r>
            <a:endParaRPr lang="es-MX" sz="2000" b="1" dirty="0">
              <a:solidFill>
                <a:schemeClr val="bg1"/>
              </a:solidFill>
            </a:endParaRPr>
          </a:p>
        </p:txBody>
      </p:sp>
    </p:spTree>
    <p:extLst>
      <p:ext uri="{BB962C8B-B14F-4D97-AF65-F5344CB8AC3E}">
        <p14:creationId xmlns:p14="http://schemas.microsoft.com/office/powerpoint/2010/main" val="18827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500"/>
                                        <p:tgtEl>
                                          <p:spTgt spid="2"/>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1500"/>
                                        <p:tgtEl>
                                          <p:spTgt spid="5">
                                            <p:txEl>
                                              <p:pRg st="0" end="0"/>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1500"/>
                                        <p:tgtEl>
                                          <p:spTgt spid="6"/>
                                        </p:tgtEl>
                                      </p:cBhvr>
                                    </p:animEffect>
                                  </p:childTnLst>
                                </p:cTn>
                              </p:par>
                            </p:childTnLst>
                          </p:cTn>
                        </p:par>
                        <p:par>
                          <p:cTn id="24" fill="hold">
                            <p:stCondLst>
                              <p:cond delay="5500"/>
                            </p:stCondLst>
                            <p:childTnLst>
                              <p:par>
                                <p:cTn id="25" presetID="18" presetClass="entr" presetSubtype="1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Unidad 1. Marco Jurídico de las adquisiciones, arrendamientos y servicios y de la obra pública.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9934670" cy="4023393"/>
          </a:xfrm>
        </p:spPr>
        <p:txBody>
          <a:bodyPr>
            <a:normAutofit/>
          </a:bodyPr>
          <a:lstStyle/>
          <a:p>
            <a:pPr marL="0" indent="0" algn="just">
              <a:lnSpc>
                <a:spcPct val="100000"/>
              </a:lnSpc>
              <a:spcBef>
                <a:spcPts val="0"/>
              </a:spcBef>
              <a:buNone/>
            </a:pPr>
            <a:r>
              <a:rPr lang="es-ES" sz="2200" dirty="0">
                <a:solidFill>
                  <a:schemeClr val="bg1"/>
                </a:solidFill>
                <a:effectLst/>
                <a:latin typeface="ArialMT"/>
              </a:rPr>
              <a:t>En esta Unidad el discente conocerá la legislación aplicable a las contratación de bienes, arrendamientos, servicios y obra pública.</a:t>
            </a:r>
          </a:p>
          <a:p>
            <a:pPr marL="0" indent="0" algn="just">
              <a:lnSpc>
                <a:spcPct val="100000"/>
              </a:lnSpc>
              <a:spcBef>
                <a:spcPts val="0"/>
              </a:spcBef>
              <a:buNone/>
            </a:pPr>
            <a:endParaRPr lang="es-ES" altLang="ja-JP" sz="1100" b="1" dirty="0">
              <a:solidFill>
                <a:schemeClr val="bg1"/>
              </a:solidFill>
              <a:latin typeface="ArialMT"/>
              <a:cs typeface="Arial" panose="020B0604020202020204" pitchFamily="34" charset="0"/>
            </a:endParaRPr>
          </a:p>
          <a:p>
            <a:pPr marL="0" indent="0" algn="just">
              <a:lnSpc>
                <a:spcPct val="100000"/>
              </a:lnSpc>
              <a:spcBef>
                <a:spcPts val="0"/>
              </a:spcBef>
              <a:buNone/>
            </a:pPr>
            <a:r>
              <a:rPr lang="es-ES" altLang="ja-JP" sz="2200" dirty="0">
                <a:solidFill>
                  <a:schemeClr val="bg1"/>
                </a:solidFill>
                <a:latin typeface="ArialMT"/>
                <a:cs typeface="Arial" panose="020B0604020202020204" pitchFamily="34" charset="0"/>
              </a:rPr>
              <a:t>Analizará cual es el propósito de cada una de estas disposiciones, así como su jerarquía.</a:t>
            </a:r>
            <a:r>
              <a:rPr lang="es-ES" altLang="ja-JP" sz="2000" b="1"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MT"/>
            </a:endParaRPr>
          </a:p>
          <a:p>
            <a:endParaRPr lang="es-MX" dirty="0"/>
          </a:p>
        </p:txBody>
      </p:sp>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pic>
        <p:nvPicPr>
          <p:cNvPr id="2050" name="Picture 2" descr="Las bibliotecas más bonitas del mundo - Estandarte">
            <a:extLst>
              <a:ext uri="{FF2B5EF4-FFF2-40B4-BE49-F238E27FC236}">
                <a16:creationId xmlns:a16="http://schemas.microsoft.com/office/drawing/2014/main" id="{01EF65AA-8CFA-FD36-41D5-8FDA982C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903" y="3526349"/>
            <a:ext cx="3853621" cy="2578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ías para el estudiante de derecho: La pirámide de Kelsen">
            <a:extLst>
              <a:ext uri="{FF2B5EF4-FFF2-40B4-BE49-F238E27FC236}">
                <a16:creationId xmlns:a16="http://schemas.microsoft.com/office/drawing/2014/main" id="{1390ADD5-2800-230A-0DB0-688C7DAF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571" y="4006796"/>
            <a:ext cx="3437897" cy="257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26"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80">
                                          <p:stCondLst>
                                            <p:cond delay="0"/>
                                          </p:stCondLst>
                                        </p:cTn>
                                        <p:tgtEl>
                                          <p:spTgt spid="11">
                                            <p:txEl>
                                              <p:pRg st="0" end="0"/>
                                            </p:txEl>
                                          </p:spTgt>
                                        </p:tgtEl>
                                      </p:cBhvr>
                                    </p:animEffect>
                                    <p:anim calcmode="lin" valueType="num">
                                      <p:cBhvr>
                                        <p:cTn id="12"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xEl>
                                              <p:pRg st="0" end="0"/>
                                            </p:txEl>
                                          </p:spTgt>
                                        </p:tgtEl>
                                      </p:cBhvr>
                                      <p:to x="100000" y="60000"/>
                                    </p:animScale>
                                    <p:animScale>
                                      <p:cBhvr>
                                        <p:cTn id="18" dur="166" decel="50000">
                                          <p:stCondLst>
                                            <p:cond delay="676"/>
                                          </p:stCondLst>
                                        </p:cTn>
                                        <p:tgtEl>
                                          <p:spTgt spid="11">
                                            <p:txEl>
                                              <p:pRg st="0" end="0"/>
                                            </p:txEl>
                                          </p:spTgt>
                                        </p:tgtEl>
                                      </p:cBhvr>
                                      <p:to x="100000" y="100000"/>
                                    </p:animScale>
                                    <p:animScale>
                                      <p:cBhvr>
                                        <p:cTn id="19" dur="26">
                                          <p:stCondLst>
                                            <p:cond delay="1312"/>
                                          </p:stCondLst>
                                        </p:cTn>
                                        <p:tgtEl>
                                          <p:spTgt spid="11">
                                            <p:txEl>
                                              <p:pRg st="0" end="0"/>
                                            </p:txEl>
                                          </p:spTgt>
                                        </p:tgtEl>
                                      </p:cBhvr>
                                      <p:to x="100000" y="80000"/>
                                    </p:animScale>
                                    <p:animScale>
                                      <p:cBhvr>
                                        <p:cTn id="20" dur="166" decel="50000">
                                          <p:stCondLst>
                                            <p:cond delay="1338"/>
                                          </p:stCondLst>
                                        </p:cTn>
                                        <p:tgtEl>
                                          <p:spTgt spid="11">
                                            <p:txEl>
                                              <p:pRg st="0" end="0"/>
                                            </p:txEl>
                                          </p:spTgt>
                                        </p:tgtEl>
                                      </p:cBhvr>
                                      <p:to x="100000" y="100000"/>
                                    </p:animScale>
                                    <p:animScale>
                                      <p:cBhvr>
                                        <p:cTn id="21" dur="26">
                                          <p:stCondLst>
                                            <p:cond delay="1642"/>
                                          </p:stCondLst>
                                        </p:cTn>
                                        <p:tgtEl>
                                          <p:spTgt spid="11">
                                            <p:txEl>
                                              <p:pRg st="0" end="0"/>
                                            </p:txEl>
                                          </p:spTgt>
                                        </p:tgtEl>
                                      </p:cBhvr>
                                      <p:to x="100000" y="90000"/>
                                    </p:animScale>
                                    <p:animScale>
                                      <p:cBhvr>
                                        <p:cTn id="22" dur="166" decel="50000">
                                          <p:stCondLst>
                                            <p:cond delay="1668"/>
                                          </p:stCondLst>
                                        </p:cTn>
                                        <p:tgtEl>
                                          <p:spTgt spid="11">
                                            <p:txEl>
                                              <p:pRg st="0" end="0"/>
                                            </p:txEl>
                                          </p:spTgt>
                                        </p:tgtEl>
                                      </p:cBhvr>
                                      <p:to x="100000" y="100000"/>
                                    </p:animScale>
                                    <p:animScale>
                                      <p:cBhvr>
                                        <p:cTn id="23" dur="26">
                                          <p:stCondLst>
                                            <p:cond delay="1808"/>
                                          </p:stCondLst>
                                        </p:cTn>
                                        <p:tgtEl>
                                          <p:spTgt spid="11">
                                            <p:txEl>
                                              <p:pRg st="0" end="0"/>
                                            </p:txEl>
                                          </p:spTgt>
                                        </p:tgtEl>
                                      </p:cBhvr>
                                      <p:to x="100000" y="95000"/>
                                    </p:animScale>
                                    <p:animScale>
                                      <p:cBhvr>
                                        <p:cTn id="24" dur="166" decel="50000">
                                          <p:stCondLst>
                                            <p:cond delay="1834"/>
                                          </p:stCondLst>
                                        </p:cTn>
                                        <p:tgtEl>
                                          <p:spTgt spid="11">
                                            <p:txEl>
                                              <p:pRg st="0" end="0"/>
                                            </p:txEl>
                                          </p:spTgt>
                                        </p:tgtEl>
                                      </p:cBhvr>
                                      <p:to x="100000" y="100000"/>
                                    </p:animScale>
                                  </p:childTnLst>
                                </p:cTn>
                              </p:par>
                            </p:childTnLst>
                          </p:cTn>
                        </p:par>
                        <p:par>
                          <p:cTn id="25" fill="hold">
                            <p:stCondLst>
                              <p:cond delay="3500"/>
                            </p:stCondLst>
                            <p:childTnLst>
                              <p:par>
                                <p:cTn id="26" presetID="31" presetClass="entr" presetSubtype="0" fill="hold"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11">
                                            <p:txEl>
                                              <p:pRg st="2" end="2"/>
                                            </p:txEl>
                                          </p:spTgt>
                                        </p:tgtEl>
                                      </p:cBhvr>
                                    </p:animEffect>
                                  </p:childTnLst>
                                </p:cTn>
                              </p:par>
                            </p:childTnLst>
                          </p:cTn>
                        </p:par>
                        <p:par>
                          <p:cTn id="32" fill="hold">
                            <p:stCondLst>
                              <p:cond delay="4500"/>
                            </p:stCondLst>
                            <p:childTnLst>
                              <p:par>
                                <p:cTn id="33" presetID="16" presetClass="entr" presetSubtype="21" fill="hold" nodeType="after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barn(inVertical)">
                                      <p:cBhvr>
                                        <p:cTn id="35" dur="1000"/>
                                        <p:tgtEl>
                                          <p:spTgt spid="2054"/>
                                        </p:tgtEl>
                                      </p:cBhvr>
                                    </p:animEffect>
                                  </p:childTnLst>
                                </p:cTn>
                              </p:par>
                            </p:childTnLst>
                          </p:cTn>
                        </p:par>
                        <p:par>
                          <p:cTn id="36" fill="hold">
                            <p:stCondLst>
                              <p:cond delay="5500"/>
                            </p:stCondLst>
                            <p:childTnLst>
                              <p:par>
                                <p:cTn id="37" presetID="6" presetClass="entr" presetSubtype="16"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ircle(in)">
                                      <p:cBhvr>
                                        <p:cTn id="3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149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e) </a:t>
            </a:r>
            <a:r>
              <a:rPr lang="es-MX" sz="2000" dirty="0">
                <a:solidFill>
                  <a:schemeClr val="bg1"/>
                </a:solidFill>
                <a:latin typeface="Arial" panose="020B0604020202020204" pitchFamily="34" charset="0"/>
                <a:cs typeface="Arial" panose="020B0604020202020204" pitchFamily="34" charset="0"/>
              </a:rPr>
              <a:t>Aumentar el presupuesto máximo de alguna partida originalmente pactada en un contrato abierto pluripartidas </a:t>
            </a:r>
            <a:r>
              <a:rPr lang="es-MX" sz="1600" dirty="0">
                <a:solidFill>
                  <a:schemeClr val="bg1"/>
                </a:solidFill>
                <a:latin typeface="Arial" panose="020B0604020202020204" pitchFamily="34" charset="0"/>
                <a:cs typeface="Arial" panose="020B0604020202020204" pitchFamily="34" charset="0"/>
              </a:rPr>
              <a:t>(art. 85 fracc. I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f) </a:t>
            </a:r>
            <a:r>
              <a:rPr lang="es-MX" sz="2000" dirty="0">
                <a:solidFill>
                  <a:schemeClr val="bg1"/>
                </a:solidFill>
                <a:latin typeface="Arial" panose="020B0604020202020204" pitchFamily="34" charset="0"/>
                <a:cs typeface="Arial" panose="020B0604020202020204" pitchFamily="34" charset="0"/>
              </a:rPr>
              <a:t>Como resultado de suspender una rescisión </a:t>
            </a:r>
            <a:r>
              <a:rPr lang="es-MX" sz="1600" dirty="0">
                <a:solidFill>
                  <a:schemeClr val="bg1"/>
                </a:solidFill>
                <a:latin typeface="Arial" panose="020B0604020202020204" pitchFamily="34" charset="0"/>
                <a:cs typeface="Arial" panose="020B0604020202020204" pitchFamily="34" charset="0"/>
              </a:rPr>
              <a:t>(art. 54 2º, 3er. y 4º pfos. LAASSP)</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g) </a:t>
            </a:r>
            <a:r>
              <a:rPr lang="es-MX" sz="2000" dirty="0">
                <a:solidFill>
                  <a:schemeClr val="bg1"/>
                </a:solidFill>
                <a:latin typeface="Arial" panose="020B0604020202020204" pitchFamily="34" charset="0"/>
                <a:cs typeface="Arial" panose="020B0604020202020204" pitchFamily="34" charset="0"/>
              </a:rPr>
              <a:t>Como resultado de una conciliación </a:t>
            </a:r>
            <a:r>
              <a:rPr lang="es-MX" sz="1600" dirty="0">
                <a:solidFill>
                  <a:schemeClr val="bg1"/>
                </a:solidFill>
                <a:latin typeface="Arial" panose="020B0604020202020204" pitchFamily="34" charset="0"/>
                <a:cs typeface="Arial" panose="020B0604020202020204" pitchFamily="34" charset="0"/>
              </a:rPr>
              <a:t>(art. 79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de </a:t>
            </a:r>
            <a:r>
              <a:rPr lang="es-MX" sz="2000" b="1" dirty="0">
                <a:solidFill>
                  <a:schemeClr val="bg1"/>
                </a:solidFill>
                <a:latin typeface="Arial" panose="020B0604020202020204" pitchFamily="34" charset="0"/>
                <a:cs typeface="Arial" panose="020B0604020202020204" pitchFamily="34" charset="0"/>
              </a:rPr>
              <a:t>obra pública </a:t>
            </a:r>
            <a:r>
              <a:rPr lang="es-MX" sz="2000" dirty="0">
                <a:solidFill>
                  <a:schemeClr val="bg1"/>
                </a:solidFill>
                <a:latin typeface="Arial" panose="020B0604020202020204" pitchFamily="34" charset="0"/>
                <a:cs typeface="Arial" panose="020B0604020202020204" pitchFamily="34" charset="0"/>
              </a:rPr>
              <a:t>y de servicio relacionados con las mismas, cuya forma de pago sea </a:t>
            </a:r>
            <a:r>
              <a:rPr lang="es-MX" sz="2000" b="1" dirty="0">
                <a:solidFill>
                  <a:schemeClr val="bg1"/>
                </a:solidFill>
                <a:latin typeface="Arial" panose="020B0604020202020204" pitchFamily="34" charset="0"/>
                <a:cs typeface="Arial" panose="020B0604020202020204" pitchFamily="34" charset="0"/>
              </a:rPr>
              <a:t>sobre la base de precios unitarios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 siguientes formas:</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o plazo del contrato hasta un maximo del 25% ni impliquen variaciones sustanciales al proyecto original </a:t>
            </a:r>
            <a:r>
              <a:rPr lang="es-MX" sz="1600" dirty="0">
                <a:solidFill>
                  <a:schemeClr val="bg1"/>
                </a:solidFill>
                <a:latin typeface="Arial" panose="020B0604020202020204" pitchFamily="34" charset="0"/>
                <a:cs typeface="Arial" panose="020B0604020202020204" pitchFamily="34" charset="0"/>
              </a:rPr>
              <a:t>(art. 59 1er. pfo. LOPSRM)</a:t>
            </a:r>
            <a:r>
              <a:rPr lang="es-MX" sz="2000" dirty="0">
                <a:solidFill>
                  <a:schemeClr val="bg1"/>
                </a:solidFill>
                <a:latin typeface="Arial" panose="020B0604020202020204" pitchFamily="34" charset="0"/>
                <a:cs typeface="Arial" panose="020B0604020202020204" pitchFamily="34" charset="0"/>
              </a:rPr>
              <a:t>, si las modificaciones exceden ese porcentaje, pero no se varía el objeto del proyecto, el servidor público que se determine en las PBL´s, puede autorizar celebrar convenios adicionales respecto de las nuevas condiciones, debiéndose justificar de manera  fun-	       dada  y  explícita  las  razones para ello. Estas  modificaciones no  podrán,	        afectar la naturaleza y características  esenciales del  objeto  del  contrato.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59 2º y 3er. pfos.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Esto  excepto obras  de mantenimiento o restauración de  monumentos ar-</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	</a:t>
            </a: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Prisas, inundaciones y problemas legales: el Gobierno trabaja a marchas  forzadas para sacar adelante las últimas obras del sexenio | EL PAÍS México">
            <a:extLst>
              <a:ext uri="{FF2B5EF4-FFF2-40B4-BE49-F238E27FC236}">
                <a16:creationId xmlns:a16="http://schemas.microsoft.com/office/drawing/2014/main" id="{7A845D2C-FDF5-A6CA-FC99-83637873F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589" y="4591020"/>
            <a:ext cx="2587017" cy="194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750"/>
                                        <p:tgtEl>
                                          <p:spTgt spid="11">
                                            <p:txEl>
                                              <p:pRg st="6" end="6"/>
                                            </p:txEl>
                                          </p:spTgt>
                                        </p:tgtEl>
                                      </p:cBhvr>
                                    </p:animEffect>
                                    <p:anim calcmode="lin" valueType="num">
                                      <p:cBhvr>
                                        <p:cTn id="44" dur="750" fill="hold"/>
                                        <p:tgtEl>
                                          <p:spTgt spid="11">
                                            <p:txEl>
                                              <p:pRg st="6" end="6"/>
                                            </p:txEl>
                                          </p:spTgt>
                                        </p:tgtEl>
                                        <p:attrNameLst>
                                          <p:attrName>style.rotation</p:attrName>
                                        </p:attrNameLst>
                                      </p:cBhvr>
                                      <p:tavLst>
                                        <p:tav tm="0">
                                          <p:val>
                                            <p:fltVal val="720"/>
                                          </p:val>
                                        </p:tav>
                                        <p:tav tm="100000">
                                          <p:val>
                                            <p:fltVal val="0"/>
                                          </p:val>
                                        </p:tav>
                                      </p:tavLst>
                                    </p:anim>
                                    <p:anim calcmode="lin" valueType="num">
                                      <p:cBhvr>
                                        <p:cTn id="45" dur="75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6" dur="750" fill="hold"/>
                                        <p:tgtEl>
                                          <p:spTgt spid="11">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barn(inVertical)">
                                      <p:cBhvr>
                                        <p:cTn id="51" dur="1000"/>
                                        <p:tgtEl>
                                          <p:spTgt spid="11">
                                            <p:txEl>
                                              <p:pRg st="8" end="8"/>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p:tgtEl>
                                          <p:spTgt spid="3"/>
                                        </p:tgtEl>
                                        <p:attrNameLst>
                                          <p:attrName>ppt_y</p:attrName>
                                        </p:attrNameLst>
                                      </p:cBhvr>
                                      <p:tavLst>
                                        <p:tav tm="0">
                                          <p:val>
                                            <p:strVal val="#ppt_y+#ppt_h*1.125000"/>
                                          </p:val>
                                        </p:tav>
                                        <p:tav tm="100000">
                                          <p:val>
                                            <p:strVal val="#ppt_y"/>
                                          </p:val>
                                        </p:tav>
                                      </p:tavLst>
                                    </p:anim>
                                    <p:animEffect transition="in" filter="wipe(up)">
                                      <p:cBhvr>
                                        <p:cTn id="55" dur="1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1000"/>
                                        <p:tgtEl>
                                          <p:spTgt spid="11">
                                            <p:txEl>
                                              <p:pRg st="10" end="10"/>
                                            </p:txEl>
                                          </p:spTgt>
                                        </p:tgtEl>
                                      </p:cBhvr>
                                    </p:animEffect>
                                    <p:anim calcmode="lin" valueType="num">
                                      <p:cBhvr>
                                        <p:cTn id="6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59898"/>
          </a:xfrm>
        </p:spPr>
        <p:txBody>
          <a:bodyPr>
            <a:normAutofit/>
          </a:bodyPr>
          <a:lstStyle/>
          <a:p>
            <a:pPr marL="0" indent="0" algn="just">
              <a:lnSpc>
                <a:spcPct val="100000"/>
              </a:lnSpc>
              <a:spcBef>
                <a:spcPts val="0"/>
              </a:spcBef>
              <a:buNone/>
              <a:defRPr/>
            </a:pPr>
            <a:r>
              <a:rPr lang="es-MX" sz="2000" dirty="0">
                <a:solidFill>
                  <a:schemeClr val="bg1"/>
                </a:solidFill>
                <a:latin typeface="ArialMT"/>
              </a:rPr>
              <a:t>arqueológicos, artísticos o históricos, cuando no sea posible determinar el catálogo de conceptos, las cantidades de trabajo, las especificaciones correspondientes o el programa de ejecución.</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Si con motivo de estas modificaciones, superiores al 25%, se requiere revisar los indirectos y el financiamiento originalmente pactados, para determinar la procedencia de ajustarlos, será </a:t>
            </a:r>
            <a:r>
              <a:rPr lang="es-MX" sz="2000" dirty="0">
                <a:solidFill>
                  <a:schemeClr val="accent5">
                    <a:lumMod val="75000"/>
                  </a:schemeClr>
                </a:solidFill>
                <a:latin typeface="ArialMT"/>
              </a:rPr>
              <a:t>necesario pedir autorización </a:t>
            </a:r>
            <a:r>
              <a:rPr lang="es-MX" sz="2000" dirty="0">
                <a:solidFill>
                  <a:schemeClr val="bg1"/>
                </a:solidFill>
                <a:latin typeface="ArialMT"/>
              </a:rPr>
              <a:t>a la SHCP (SFP); </a:t>
            </a:r>
            <a:r>
              <a:rPr lang="es-MX" sz="1600" dirty="0">
                <a:solidFill>
                  <a:schemeClr val="bg1"/>
                </a:solidFill>
                <a:latin typeface="ArialMT"/>
              </a:rPr>
              <a:t>(art. 59 4º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effectLst/>
              <a:latin typeface="ArialMT"/>
            </a:endParaRPr>
          </a:p>
          <a:p>
            <a:pPr marL="0" indent="0" algn="just">
              <a:lnSpc>
                <a:spcPct val="100000"/>
              </a:lnSpc>
              <a:spcBef>
                <a:spcPts val="0"/>
              </a:spcBef>
              <a:buNone/>
            </a:pPr>
            <a:r>
              <a:rPr lang="es-MX" sz="2000" b="1" dirty="0">
                <a:solidFill>
                  <a:schemeClr val="bg1"/>
                </a:solidFill>
                <a:latin typeface="ArialMT"/>
              </a:rPr>
              <a:t>b) </a:t>
            </a:r>
            <a:r>
              <a:rPr lang="es-MX" sz="2000" dirty="0">
                <a:solidFill>
                  <a:schemeClr val="bg1"/>
                </a:solidFill>
                <a:latin typeface="ArialMT"/>
              </a:rPr>
              <a:t>Si son modificaciones a los términos y condiciones originales del contrato, y </a:t>
            </a:r>
            <a:r>
              <a:rPr lang="es-MX" sz="2000" dirty="0">
                <a:solidFill>
                  <a:schemeClr val="accent1">
                    <a:lumMod val="75000"/>
                  </a:schemeClr>
                </a:solidFill>
                <a:latin typeface="ArialMT"/>
              </a:rPr>
              <a:t>no representan incremento o disminución en el monto o plazo </a:t>
            </a:r>
            <a:r>
              <a:rPr lang="es-MX" sz="2000" dirty="0">
                <a:solidFill>
                  <a:schemeClr val="bg1"/>
                </a:solidFill>
                <a:latin typeface="ArialMT"/>
              </a:rPr>
              <a:t>contractual, el titular del área responsable de la contratación de los trabajos podrá autorizar llevarlas, debiendo informar al OIC del ente público, a más tardar el último día hábil de cada mes, sobre las autorizaciones otorgadas en el mes calendario inmediato anterior. </a:t>
            </a:r>
            <a:r>
              <a:rPr lang="es-MX" sz="1600" dirty="0">
                <a:solidFill>
                  <a:schemeClr val="bg1"/>
                </a:solidFill>
                <a:latin typeface="ArialMT"/>
              </a:rPr>
              <a:t>(art. 59 5º y 9º pfos.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			c) </a:t>
            </a:r>
            <a:r>
              <a:rPr lang="es-MX" sz="2000" dirty="0">
                <a:solidFill>
                  <a:schemeClr val="bg1"/>
                </a:solidFill>
                <a:latin typeface="ArialMT"/>
              </a:rPr>
              <a:t>Se pueden realizar convenios cuando </a:t>
            </a:r>
            <a:r>
              <a:rPr lang="es-MX" sz="2000" dirty="0">
                <a:solidFill>
                  <a:schemeClr val="accent3">
                    <a:lumMod val="50000"/>
                  </a:schemeClr>
                </a:solidFill>
                <a:latin typeface="ArialMT"/>
              </a:rPr>
              <a:t>se requiera ejecu-			tar cantidades o conceptos de trabajo adicionales </a:t>
            </a:r>
            <a:r>
              <a:rPr lang="es-MX" sz="2000" dirty="0">
                <a:solidFill>
                  <a:schemeClr val="bg1"/>
                </a:solidFill>
                <a:latin typeface="ArialMT"/>
              </a:rPr>
              <a:t>a los pre- 			vistos originalmente, vigilando que dichos incrementos no			rebasen el presupuesto autorizado en el contrato. En este 			</a:t>
            </a: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076" name="Picture 4" descr="Cierran calle Santiago Tapia de Morelia; sustituyen drenaje - Atiempo">
            <a:extLst>
              <a:ext uri="{FF2B5EF4-FFF2-40B4-BE49-F238E27FC236}">
                <a16:creationId xmlns:a16="http://schemas.microsoft.com/office/drawing/2014/main" id="{EE1866AD-AAB9-6AFF-010B-A60C3143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66" y="4960257"/>
            <a:ext cx="2645230"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strips(downLeft)">
                                      <p:cBhvr>
                                        <p:cTn id="29" dur="1250"/>
                                        <p:tgtEl>
                                          <p:spTgt spid="3076"/>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caso se podrá autorizar el pago de las estimaciones de los trabajos ejecutados, previamente a la celebración de los convenios respectivos.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En este caso, se pagarán estas cantidades adicionales a los precios unitarios pactados originalmente, y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d) </a:t>
            </a:r>
            <a:r>
              <a:rPr lang="es-ES" sz="2000" dirty="0">
                <a:solidFill>
                  <a:schemeClr val="bg1"/>
                </a:solidFill>
                <a:latin typeface="ArialMT"/>
              </a:rPr>
              <a:t>Tratándose de conceptos de trabajo no previstos originalmente en el catálogo de conceptos del contrato, es decir, los trabajos extraordinarios, se podrán incorporar. Los precios unitarios deberán ser conciliados y autorizados, previamente a su pago. </a:t>
            </a:r>
            <a:r>
              <a:rPr lang="es-ES" sz="1600" dirty="0">
                <a:solidFill>
                  <a:schemeClr val="bg1"/>
                </a:solidFill>
                <a:latin typeface="ArialMT"/>
              </a:rPr>
              <a:t>(art. 59 10º pfo. LOPSRM)</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b="1" dirty="0">
                <a:solidFill>
                  <a:schemeClr val="bg1"/>
                </a:solidFill>
                <a:latin typeface="ArialMT"/>
              </a:rPr>
              <a:t>contratos a precio alzado </a:t>
            </a:r>
            <a:r>
              <a:rPr lang="es-MX" sz="2000" dirty="0">
                <a:solidFill>
                  <a:schemeClr val="bg1"/>
                </a:solidFill>
                <a:latin typeface="ArialMT"/>
              </a:rPr>
              <a:t>o la parte de  los mixtos de esta 		 naturaleza, como regla  general,  </a:t>
            </a:r>
            <a:r>
              <a:rPr lang="es-MX" sz="2000" dirty="0">
                <a:solidFill>
                  <a:schemeClr val="accent6">
                    <a:lumMod val="50000"/>
                  </a:schemeClr>
                </a:solidFill>
                <a:latin typeface="ArialMT"/>
              </a:rPr>
              <a:t>no podrán ser  modificados </a:t>
            </a:r>
            <a:r>
              <a:rPr lang="es-MX" sz="2000" dirty="0">
                <a:solidFill>
                  <a:schemeClr val="bg1"/>
                </a:solidFill>
                <a:latin typeface="ArialMT"/>
              </a:rPr>
              <a:t>en 		         monto o en plazo, ni estarán sujetos a ajustes de costos </a:t>
            </a:r>
            <a:r>
              <a:rPr lang="es-MX" sz="1600" dirty="0">
                <a:solidFill>
                  <a:schemeClr val="bg1"/>
                </a:solidFill>
                <a:latin typeface="ArialMT"/>
              </a:rPr>
              <a:t>(art. 59 6º		                 pfo. LOPSRM)</a:t>
            </a:r>
            <a:r>
              <a:rPr lang="es-MX" sz="2000" dirty="0">
                <a:solidFill>
                  <a:schemeClr val="bg1"/>
                </a:solidFill>
                <a:latin typeface="ArialMT"/>
              </a:rPr>
              <a:t>. </a:t>
            </a:r>
            <a:r>
              <a:rPr lang="es-MX" sz="2000" dirty="0">
                <a:solidFill>
                  <a:schemeClr val="accent3">
                    <a:lumMod val="75000"/>
                  </a:schemeClr>
                </a:solidFill>
                <a:latin typeface="ArialMT"/>
              </a:rPr>
              <a:t>Sin embargo</a:t>
            </a:r>
            <a:r>
              <a:rPr lang="es-MX" sz="2000" dirty="0">
                <a:solidFill>
                  <a:schemeClr val="bg1"/>
                </a:solidFill>
                <a:latin typeface="ArialMT"/>
              </a:rPr>
              <a:t>, cuando con posterioridad a la adjudi- 		       cación, se presenten circunstancias económicas de tipo general 		              que  sean  ajenas a  las partes, las cuales  no pudieron haberse 	             considerado en la proposición, se deberán reconocer incrementos o requerir reducciones, de conformidad con las disposiciones que, en su caso, emita la SHCP (SFP) </a:t>
            </a:r>
            <a:r>
              <a:rPr lang="es-MX" sz="1600" dirty="0">
                <a:solidFill>
                  <a:schemeClr val="bg1"/>
                </a:solidFill>
                <a:latin typeface="ArialMT"/>
              </a:rPr>
              <a:t>(art. 59 6º pfo. LOPSRM)</a:t>
            </a:r>
            <a:r>
              <a:rPr lang="es-MX" sz="2000" dirty="0">
                <a:solidFill>
                  <a:schemeClr val="bg1"/>
                </a:solidFill>
                <a:latin typeface="ArialMT"/>
              </a:rPr>
              <a:t>. 		</a:t>
            </a: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5122" name="Picture 2" descr="contrato de obra a precio alzado by jorge Sepulveda Salcedo">
            <a:extLst>
              <a:ext uri="{FF2B5EF4-FFF2-40B4-BE49-F238E27FC236}">
                <a16:creationId xmlns:a16="http://schemas.microsoft.com/office/drawing/2014/main" id="{40FF9709-4E4D-B2D4-643B-79D8A9C77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572" y="3282291"/>
            <a:ext cx="3104690" cy="19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
                                        <p:tgtEl>
                                          <p:spTgt spid="11">
                                            <p:txEl>
                                              <p:pRg st="2" end="2"/>
                                            </p:txEl>
                                          </p:spTgt>
                                        </p:tgtEl>
                                      </p:cBhvr>
                                    </p:animEffect>
                                    <p:anim calcmode="lin" valueType="num">
                                      <p:cBhvr>
                                        <p:cTn id="13"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circle(in)">
                                      <p:cBhvr>
                                        <p:cTn id="29" dur="1000"/>
                                        <p:tgtEl>
                                          <p:spTgt spid="11">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dissolve">
                                      <p:cBhvr>
                                        <p:cTn id="32"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dirty="0">
                <a:solidFill>
                  <a:schemeClr val="bg1"/>
                </a:solidFill>
                <a:latin typeface="ArialMT"/>
              </a:rPr>
              <a:t>Estos </a:t>
            </a:r>
            <a:r>
              <a:rPr lang="es-MX" sz="2000" b="1" dirty="0">
                <a:solidFill>
                  <a:schemeClr val="bg1"/>
                </a:solidFill>
                <a:latin typeface="ArialMT"/>
              </a:rPr>
              <a:t>contratos a precio alzado </a:t>
            </a:r>
            <a:r>
              <a:rPr lang="es-MX" sz="2000" dirty="0">
                <a:solidFill>
                  <a:schemeClr val="bg1"/>
                </a:solidFill>
                <a:latin typeface="ArialMT"/>
              </a:rPr>
              <a:t>también se podrán modificar </a:t>
            </a:r>
            <a:r>
              <a:rPr lang="es-MX" sz="2000" dirty="0">
                <a:solidFill>
                  <a:schemeClr val="bg2">
                    <a:lumMod val="60000"/>
                    <a:lumOff val="40000"/>
                  </a:schemeClr>
                </a:solidFill>
                <a:latin typeface="ArialMT"/>
              </a:rPr>
              <a:t>por una sola ocasión </a:t>
            </a:r>
            <a:r>
              <a:rPr lang="es-MX" sz="2000" dirty="0">
                <a:solidFill>
                  <a:schemeClr val="bg1"/>
                </a:solidFill>
                <a:latin typeface="ArialMT"/>
              </a:rPr>
              <a:t>para actualizar los costos de los insumos para los trabajos, por causas no imputables al contratista, cuando los trabajos inicien con posterioridad a ciento veinte días naturales contados a partir de la fecha de presentación de la proposición. Para tales efectos, se utilizará el promedio de los índices de precios al productor de obras públicas, publicados por el INEGI, tomando como base para su cálculo el mes de presentación y apertura de la proposición y el mes que inicia la obra </a:t>
            </a:r>
            <a:r>
              <a:rPr lang="es-MX" sz="1600" dirty="0">
                <a:solidFill>
                  <a:schemeClr val="bg1"/>
                </a:solidFill>
                <a:latin typeface="ArialMT"/>
              </a:rPr>
              <a:t>(art. 59 7º pfo. LOPSRM)</a:t>
            </a:r>
            <a:r>
              <a:rPr lang="es-MX" sz="2000" dirty="0">
                <a:solidFill>
                  <a:schemeClr val="bg1"/>
                </a:solidFill>
                <a:latin typeface="ArialMT"/>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dirty="0">
              <a:solidFill>
                <a:srgbClr val="000000"/>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rgbClr val="674446"/>
                </a:solidFill>
                <a:latin typeface="ArialMT"/>
              </a:rPr>
              <a:t>requisitos para realizar los convenios </a:t>
            </a:r>
            <a:r>
              <a:rPr lang="es-MX" sz="2000" dirty="0">
                <a:solidFill>
                  <a:schemeClr val="bg1"/>
                </a:solidFill>
                <a:latin typeface="ArialMT"/>
              </a:rPr>
              <a:t>modificatorios son, en todos los casos, que:</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1.-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Existan razones fundadas y explícitas para realizar la modificación;</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contrato a modificar se encuentre vigente;</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3.-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presupuesto que pueda ejercerse para pagar, en caso de incementos que lo requiera;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Exista consentimiento del proveedor o contratista;</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5.-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convenio se formalice por escrito;</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Debe ser firmado por el servidor público que suscribió el contrato, o por quien lo sustituyó, o a falta de ellos, el que esté facultado para suscribirlo;</a:t>
            </a: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068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by="(-#ppt_w*2)" calcmode="lin" valueType="num">
                                      <p:cBhvr rctx="PPT">
                                        <p:cTn id="12" dur="125" autoRev="1" fill="hold">
                                          <p:stCondLst>
                                            <p:cond delay="0"/>
                                          </p:stCondLst>
                                        </p:cTn>
                                        <p:tgtEl>
                                          <p:spTgt spid="11">
                                            <p:txEl>
                                              <p:pRg st="2" end="2"/>
                                            </p:txEl>
                                          </p:spTgt>
                                        </p:tgtEl>
                                        <p:attrNameLst>
                                          <p:attrName>ppt_w</p:attrName>
                                        </p:attrNameLst>
                                      </p:cBhvr>
                                    </p:anim>
                                    <p:anim by="(#ppt_w*0.50)" calcmode="lin" valueType="num">
                                      <p:cBhvr>
                                        <p:cTn id="13" dur="125" decel="50000" autoRev="1" fill="hold">
                                          <p:stCondLst>
                                            <p:cond delay="0"/>
                                          </p:stCondLst>
                                        </p:cTn>
                                        <p:tgtEl>
                                          <p:spTgt spid="11">
                                            <p:txEl>
                                              <p:pRg st="2" end="2"/>
                                            </p:txEl>
                                          </p:spTgt>
                                        </p:tgtEl>
                                        <p:attrNameLst>
                                          <p:attrName>ppt_x</p:attrName>
                                        </p:attrNameLst>
                                      </p:cBhvr>
                                    </p:anim>
                                    <p:anim from="(-#ppt_h/2)" to="(#ppt_y)" calcmode="lin" valueType="num">
                                      <p:cBhvr>
                                        <p:cTn id="14" dur="250" fill="hold">
                                          <p:stCondLst>
                                            <p:cond delay="0"/>
                                          </p:stCondLst>
                                        </p:cTn>
                                        <p:tgtEl>
                                          <p:spTgt spid="11">
                                            <p:txEl>
                                              <p:pRg st="2" end="2"/>
                                            </p:txEl>
                                          </p:spTgt>
                                        </p:tgtEl>
                                        <p:attrNameLst>
                                          <p:attrName>ppt_y</p:attrName>
                                        </p:attrNameLst>
                                      </p:cBhvr>
                                    </p:anim>
                                    <p:animRot by="21600000">
                                      <p:cBhvr>
                                        <p:cTn id="15" dur="250" fill="hold">
                                          <p:stCondLst>
                                            <p:cond delay="0"/>
                                          </p:stCondLst>
                                        </p:cTn>
                                        <p:tgtEl>
                                          <p:spTgt spid="11">
                                            <p:txEl>
                                              <p:pRg st="2" end="2"/>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1">
                                            <p:txEl>
                                              <p:pRg st="4" end="4"/>
                                            </p:txEl>
                                          </p:spTgt>
                                        </p:tgtEl>
                                        <p:attrNameLst>
                                          <p:attrName>style.visibility</p:attrName>
                                        </p:attrNameLst>
                                      </p:cBhvr>
                                      <p:to>
                                        <p:strVal val="visible"/>
                                      </p:to>
                                    </p:set>
                                    <p:anim by="(-#ppt_w*2)" calcmode="lin" valueType="num">
                                      <p:cBhvr rctx="PPT">
                                        <p:cTn id="20" dur="125" autoRev="1" fill="hold">
                                          <p:stCondLst>
                                            <p:cond delay="0"/>
                                          </p:stCondLst>
                                        </p:cTn>
                                        <p:tgtEl>
                                          <p:spTgt spid="11">
                                            <p:txEl>
                                              <p:pRg st="4" end="4"/>
                                            </p:txEl>
                                          </p:spTgt>
                                        </p:tgtEl>
                                        <p:attrNameLst>
                                          <p:attrName>ppt_w</p:attrName>
                                        </p:attrNameLst>
                                      </p:cBhvr>
                                    </p:anim>
                                    <p:anim by="(#ppt_w*0.50)" calcmode="lin" valueType="num">
                                      <p:cBhvr>
                                        <p:cTn id="21" dur="125" decel="50000" autoRev="1" fill="hold">
                                          <p:stCondLst>
                                            <p:cond delay="0"/>
                                          </p:stCondLst>
                                        </p:cTn>
                                        <p:tgtEl>
                                          <p:spTgt spid="11">
                                            <p:txEl>
                                              <p:pRg st="4" end="4"/>
                                            </p:txEl>
                                          </p:spTgt>
                                        </p:tgtEl>
                                        <p:attrNameLst>
                                          <p:attrName>ppt_x</p:attrName>
                                        </p:attrNameLst>
                                      </p:cBhvr>
                                    </p:anim>
                                    <p:anim from="(-#ppt_h/2)" to="(#ppt_y)" calcmode="lin" valueType="num">
                                      <p:cBhvr>
                                        <p:cTn id="22" dur="250" fill="hold">
                                          <p:stCondLst>
                                            <p:cond delay="0"/>
                                          </p:stCondLst>
                                        </p:cTn>
                                        <p:tgtEl>
                                          <p:spTgt spid="11">
                                            <p:txEl>
                                              <p:pRg st="4" end="4"/>
                                            </p:txEl>
                                          </p:spTgt>
                                        </p:tgtEl>
                                        <p:attrNameLst>
                                          <p:attrName>ppt_y</p:attrName>
                                        </p:attrNameLst>
                                      </p:cBhvr>
                                    </p:anim>
                                    <p:animRot by="21600000">
                                      <p:cBhvr>
                                        <p:cTn id="23" dur="250" fill="hold">
                                          <p:stCondLst>
                                            <p:cond delay="0"/>
                                          </p:stCondLst>
                                        </p:cTn>
                                        <p:tgtEl>
                                          <p:spTgt spid="11">
                                            <p:txEl>
                                              <p:pRg st="4" end="4"/>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1">
                                            <p:txEl>
                                              <p:pRg st="5" end="5"/>
                                            </p:txEl>
                                          </p:spTgt>
                                        </p:tgtEl>
                                        <p:attrNameLst>
                                          <p:attrName>style.visibility</p:attrName>
                                        </p:attrNameLst>
                                      </p:cBhvr>
                                      <p:to>
                                        <p:strVal val="visible"/>
                                      </p:to>
                                    </p:set>
                                    <p:anim by="(-#ppt_w*2)" calcmode="lin" valueType="num">
                                      <p:cBhvr rctx="PPT">
                                        <p:cTn id="28" dur="125" autoRev="1" fill="hold">
                                          <p:stCondLst>
                                            <p:cond delay="0"/>
                                          </p:stCondLst>
                                        </p:cTn>
                                        <p:tgtEl>
                                          <p:spTgt spid="11">
                                            <p:txEl>
                                              <p:pRg st="5" end="5"/>
                                            </p:txEl>
                                          </p:spTgt>
                                        </p:tgtEl>
                                        <p:attrNameLst>
                                          <p:attrName>ppt_w</p:attrName>
                                        </p:attrNameLst>
                                      </p:cBhvr>
                                    </p:anim>
                                    <p:anim by="(#ppt_w*0.50)" calcmode="lin" valueType="num">
                                      <p:cBhvr>
                                        <p:cTn id="29" dur="125" decel="50000" autoRev="1" fill="hold">
                                          <p:stCondLst>
                                            <p:cond delay="0"/>
                                          </p:stCondLst>
                                        </p:cTn>
                                        <p:tgtEl>
                                          <p:spTgt spid="11">
                                            <p:txEl>
                                              <p:pRg st="5" end="5"/>
                                            </p:txEl>
                                          </p:spTgt>
                                        </p:tgtEl>
                                        <p:attrNameLst>
                                          <p:attrName>ppt_x</p:attrName>
                                        </p:attrNameLst>
                                      </p:cBhvr>
                                    </p:anim>
                                    <p:anim from="(-#ppt_h/2)" to="(#ppt_y)" calcmode="lin" valueType="num">
                                      <p:cBhvr>
                                        <p:cTn id="30" dur="250" fill="hold">
                                          <p:stCondLst>
                                            <p:cond delay="0"/>
                                          </p:stCondLst>
                                        </p:cTn>
                                        <p:tgtEl>
                                          <p:spTgt spid="11">
                                            <p:txEl>
                                              <p:pRg st="5" end="5"/>
                                            </p:txEl>
                                          </p:spTgt>
                                        </p:tgtEl>
                                        <p:attrNameLst>
                                          <p:attrName>ppt_y</p:attrName>
                                        </p:attrNameLst>
                                      </p:cBhvr>
                                    </p:anim>
                                    <p:animRot by="21600000">
                                      <p:cBhvr>
                                        <p:cTn id="31" dur="250" fill="hold">
                                          <p:stCondLst>
                                            <p:cond delay="0"/>
                                          </p:stCondLst>
                                        </p:cTn>
                                        <p:tgtEl>
                                          <p:spTgt spid="11">
                                            <p:txEl>
                                              <p:pRg st="5" end="5"/>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6" end="6"/>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6" end="6"/>
                                            </p:txEl>
                                          </p:spTgt>
                                        </p:tgtEl>
                                        <p:attrNameLst>
                                          <p:attrName>ppt_w</p:attrName>
                                        </p:attrNameLst>
                                      </p:cBhvr>
                                    </p:anim>
                                    <p:anim by="(#ppt_w*0.50)" calcmode="lin" valueType="num">
                                      <p:cBhvr>
                                        <p:cTn id="37" dur="125" decel="50000" autoRev="1" fill="hold">
                                          <p:stCondLst>
                                            <p:cond delay="0"/>
                                          </p:stCondLst>
                                        </p:cTn>
                                        <p:tgtEl>
                                          <p:spTgt spid="11">
                                            <p:txEl>
                                              <p:pRg st="6" end="6"/>
                                            </p:txEl>
                                          </p:spTgt>
                                        </p:tgtEl>
                                        <p:attrNameLst>
                                          <p:attrName>ppt_x</p:attrName>
                                        </p:attrNameLst>
                                      </p:cBhvr>
                                    </p:anim>
                                    <p:anim from="(-#ppt_h/2)" to="(#ppt_y)" calcmode="lin" valueType="num">
                                      <p:cBhvr>
                                        <p:cTn id="38" dur="250" fill="hold">
                                          <p:stCondLst>
                                            <p:cond delay="0"/>
                                          </p:stCondLst>
                                        </p:cTn>
                                        <p:tgtEl>
                                          <p:spTgt spid="11">
                                            <p:txEl>
                                              <p:pRg st="6" end="6"/>
                                            </p:txEl>
                                          </p:spTgt>
                                        </p:tgtEl>
                                        <p:attrNameLst>
                                          <p:attrName>ppt_y</p:attrName>
                                        </p:attrNameLst>
                                      </p:cBhvr>
                                    </p:anim>
                                    <p:animRot by="21600000">
                                      <p:cBhvr>
                                        <p:cTn id="39" dur="250" fill="hold">
                                          <p:stCondLst>
                                            <p:cond delay="0"/>
                                          </p:stCondLst>
                                        </p:cTn>
                                        <p:tgtEl>
                                          <p:spTgt spid="11">
                                            <p:txEl>
                                              <p:pRg st="6" end="6"/>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nodeType="clickEffect">
                                  <p:stCondLst>
                                    <p:cond delay="0"/>
                                  </p:stCondLst>
                                  <p:iterate type="lt">
                                    <p:tmPct val="10000"/>
                                  </p:iterate>
                                  <p:childTnLst>
                                    <p:set>
                                      <p:cBhvr>
                                        <p:cTn id="43" dur="1" fill="hold">
                                          <p:stCondLst>
                                            <p:cond delay="0"/>
                                          </p:stCondLst>
                                        </p:cTn>
                                        <p:tgtEl>
                                          <p:spTgt spid="11">
                                            <p:txEl>
                                              <p:pRg st="7" end="7"/>
                                            </p:txEl>
                                          </p:spTgt>
                                        </p:tgtEl>
                                        <p:attrNameLst>
                                          <p:attrName>style.visibility</p:attrName>
                                        </p:attrNameLst>
                                      </p:cBhvr>
                                      <p:to>
                                        <p:strVal val="visible"/>
                                      </p:to>
                                    </p:set>
                                    <p:anim by="(-#ppt_w*2)" calcmode="lin" valueType="num">
                                      <p:cBhvr rctx="PPT">
                                        <p:cTn id="44" dur="125" autoRev="1" fill="hold">
                                          <p:stCondLst>
                                            <p:cond delay="0"/>
                                          </p:stCondLst>
                                        </p:cTn>
                                        <p:tgtEl>
                                          <p:spTgt spid="11">
                                            <p:txEl>
                                              <p:pRg st="7" end="7"/>
                                            </p:txEl>
                                          </p:spTgt>
                                        </p:tgtEl>
                                        <p:attrNameLst>
                                          <p:attrName>ppt_w</p:attrName>
                                        </p:attrNameLst>
                                      </p:cBhvr>
                                    </p:anim>
                                    <p:anim by="(#ppt_w*0.50)" calcmode="lin" valueType="num">
                                      <p:cBhvr>
                                        <p:cTn id="45" dur="125" decel="50000" autoRev="1" fill="hold">
                                          <p:stCondLst>
                                            <p:cond delay="0"/>
                                          </p:stCondLst>
                                        </p:cTn>
                                        <p:tgtEl>
                                          <p:spTgt spid="11">
                                            <p:txEl>
                                              <p:pRg st="7" end="7"/>
                                            </p:txEl>
                                          </p:spTgt>
                                        </p:tgtEl>
                                        <p:attrNameLst>
                                          <p:attrName>ppt_x</p:attrName>
                                        </p:attrNameLst>
                                      </p:cBhvr>
                                    </p:anim>
                                    <p:anim from="(-#ppt_h/2)" to="(#ppt_y)" calcmode="lin" valueType="num">
                                      <p:cBhvr>
                                        <p:cTn id="46" dur="250" fill="hold">
                                          <p:stCondLst>
                                            <p:cond delay="0"/>
                                          </p:stCondLst>
                                        </p:cTn>
                                        <p:tgtEl>
                                          <p:spTgt spid="11">
                                            <p:txEl>
                                              <p:pRg st="7" end="7"/>
                                            </p:txEl>
                                          </p:spTgt>
                                        </p:tgtEl>
                                        <p:attrNameLst>
                                          <p:attrName>ppt_y</p:attrName>
                                        </p:attrNameLst>
                                      </p:cBhvr>
                                    </p:anim>
                                    <p:animRot by="21600000">
                                      <p:cBhvr>
                                        <p:cTn id="47" dur="250" fill="hold">
                                          <p:stCondLst>
                                            <p:cond delay="0"/>
                                          </p:stCondLst>
                                        </p:cTn>
                                        <p:tgtEl>
                                          <p:spTgt spid="11">
                                            <p:txEl>
                                              <p:pRg st="7" end="7"/>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11">
                                            <p:txEl>
                                              <p:pRg st="8" end="8"/>
                                            </p:txEl>
                                          </p:spTgt>
                                        </p:tgtEl>
                                        <p:attrNameLst>
                                          <p:attrName>style.visibility</p:attrName>
                                        </p:attrNameLst>
                                      </p:cBhvr>
                                      <p:to>
                                        <p:strVal val="visible"/>
                                      </p:to>
                                    </p:set>
                                    <p:anim by="(-#ppt_w*2)" calcmode="lin" valueType="num">
                                      <p:cBhvr rctx="PPT">
                                        <p:cTn id="52" dur="125" autoRev="1" fill="hold">
                                          <p:stCondLst>
                                            <p:cond delay="0"/>
                                          </p:stCondLst>
                                        </p:cTn>
                                        <p:tgtEl>
                                          <p:spTgt spid="11">
                                            <p:txEl>
                                              <p:pRg st="8" end="8"/>
                                            </p:txEl>
                                          </p:spTgt>
                                        </p:tgtEl>
                                        <p:attrNameLst>
                                          <p:attrName>ppt_w</p:attrName>
                                        </p:attrNameLst>
                                      </p:cBhvr>
                                    </p:anim>
                                    <p:anim by="(#ppt_w*0.50)" calcmode="lin" valueType="num">
                                      <p:cBhvr>
                                        <p:cTn id="53" dur="125" decel="50000" autoRev="1" fill="hold">
                                          <p:stCondLst>
                                            <p:cond delay="0"/>
                                          </p:stCondLst>
                                        </p:cTn>
                                        <p:tgtEl>
                                          <p:spTgt spid="11">
                                            <p:txEl>
                                              <p:pRg st="8" end="8"/>
                                            </p:txEl>
                                          </p:spTgt>
                                        </p:tgtEl>
                                        <p:attrNameLst>
                                          <p:attrName>ppt_x</p:attrName>
                                        </p:attrNameLst>
                                      </p:cBhvr>
                                    </p:anim>
                                    <p:anim from="(-#ppt_h/2)" to="(#ppt_y)" calcmode="lin" valueType="num">
                                      <p:cBhvr>
                                        <p:cTn id="54" dur="250" fill="hold">
                                          <p:stCondLst>
                                            <p:cond delay="0"/>
                                          </p:stCondLst>
                                        </p:cTn>
                                        <p:tgtEl>
                                          <p:spTgt spid="11">
                                            <p:txEl>
                                              <p:pRg st="8" end="8"/>
                                            </p:txEl>
                                          </p:spTgt>
                                        </p:tgtEl>
                                        <p:attrNameLst>
                                          <p:attrName>ppt_y</p:attrName>
                                        </p:attrNameLst>
                                      </p:cBhvr>
                                    </p:anim>
                                    <p:animRot by="21600000">
                                      <p:cBhvr>
                                        <p:cTn id="55" dur="250" fill="hold">
                                          <p:stCondLst>
                                            <p:cond delay="0"/>
                                          </p:stCondLst>
                                        </p:cTn>
                                        <p:tgtEl>
                                          <p:spTgt spid="11">
                                            <p:txEl>
                                              <p:pRg st="8" end="8"/>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nodeType="clickEffect">
                                  <p:stCondLst>
                                    <p:cond delay="0"/>
                                  </p:stCondLst>
                                  <p:iterate type="lt">
                                    <p:tmPct val="10000"/>
                                  </p:iterate>
                                  <p:childTnLst>
                                    <p:set>
                                      <p:cBhvr>
                                        <p:cTn id="59" dur="1" fill="hold">
                                          <p:stCondLst>
                                            <p:cond delay="0"/>
                                          </p:stCondLst>
                                        </p:cTn>
                                        <p:tgtEl>
                                          <p:spTgt spid="11">
                                            <p:txEl>
                                              <p:pRg st="9" end="9"/>
                                            </p:txEl>
                                          </p:spTgt>
                                        </p:tgtEl>
                                        <p:attrNameLst>
                                          <p:attrName>style.visibility</p:attrName>
                                        </p:attrNameLst>
                                      </p:cBhvr>
                                      <p:to>
                                        <p:strVal val="visible"/>
                                      </p:to>
                                    </p:set>
                                    <p:anim by="(-#ppt_w*2)" calcmode="lin" valueType="num">
                                      <p:cBhvr rctx="PPT">
                                        <p:cTn id="60" dur="125" autoRev="1" fill="hold">
                                          <p:stCondLst>
                                            <p:cond delay="0"/>
                                          </p:stCondLst>
                                        </p:cTn>
                                        <p:tgtEl>
                                          <p:spTgt spid="11">
                                            <p:txEl>
                                              <p:pRg st="9" end="9"/>
                                            </p:txEl>
                                          </p:spTgt>
                                        </p:tgtEl>
                                        <p:attrNameLst>
                                          <p:attrName>ppt_w</p:attrName>
                                        </p:attrNameLst>
                                      </p:cBhvr>
                                    </p:anim>
                                    <p:anim by="(#ppt_w*0.50)" calcmode="lin" valueType="num">
                                      <p:cBhvr>
                                        <p:cTn id="61" dur="125" decel="50000" autoRev="1" fill="hold">
                                          <p:stCondLst>
                                            <p:cond delay="0"/>
                                          </p:stCondLst>
                                        </p:cTn>
                                        <p:tgtEl>
                                          <p:spTgt spid="11">
                                            <p:txEl>
                                              <p:pRg st="9" end="9"/>
                                            </p:txEl>
                                          </p:spTgt>
                                        </p:tgtEl>
                                        <p:attrNameLst>
                                          <p:attrName>ppt_x</p:attrName>
                                        </p:attrNameLst>
                                      </p:cBhvr>
                                    </p:anim>
                                    <p:anim from="(-#ppt_h/2)" to="(#ppt_y)" calcmode="lin" valueType="num">
                                      <p:cBhvr>
                                        <p:cTn id="62" dur="250" fill="hold">
                                          <p:stCondLst>
                                            <p:cond delay="0"/>
                                          </p:stCondLst>
                                        </p:cTn>
                                        <p:tgtEl>
                                          <p:spTgt spid="11">
                                            <p:txEl>
                                              <p:pRg st="9" end="9"/>
                                            </p:txEl>
                                          </p:spTgt>
                                        </p:tgtEl>
                                        <p:attrNameLst>
                                          <p:attrName>ppt_y</p:attrName>
                                        </p:attrNameLst>
                                      </p:cBhvr>
                                    </p:anim>
                                    <p:animRot by="21600000">
                                      <p:cBhvr>
                                        <p:cTn id="63" dur="250" fill="hold">
                                          <p:stCondLst>
                                            <p:cond delay="0"/>
                                          </p:stCondLst>
                                        </p:cTn>
                                        <p:tgtEl>
                                          <p:spTgt spid="11">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7.-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precio a pagar sea el originalmente pactado, o el modificado si este se ajusto</a:t>
            </a:r>
          </a:p>
          <a:p>
            <a:pPr marL="0" indent="0" algn="just">
              <a:lnSpc>
                <a:spcPct val="100000"/>
              </a:lnSpc>
              <a:spcBef>
                <a:spcPts val="0"/>
              </a:spcBef>
              <a:buNone/>
            </a:pP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 los términos previstos en el contrato, y</a:t>
            </a: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8.- </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deberá  modificar  la  garantía  de  cumplimiento  cuando  los  cambios </a:t>
            </a:r>
            <a:r>
              <a:rPr kumimoji="0" lang="es-MX" sz="2000" b="0" i="0" u="none" strike="noStrike" kern="1200" cap="none" spc="0" normalizeH="0" baseline="0" noProof="0" dirty="0">
                <a:ln>
                  <a:noFill/>
                </a:ln>
                <a:solidFill>
                  <a:srgbClr val="000000"/>
                </a:solidFill>
                <a:effectLst/>
                <a:uLnTx/>
                <a:uFillTx/>
                <a:latin typeface="ArialMT"/>
                <a:ea typeface="+mn-ea"/>
                <a:cs typeface="+mn-cs"/>
              </a:rPr>
              <a:t>no se </a:t>
            </a: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MT"/>
                <a:ea typeface="+mn-ea"/>
                <a:cs typeface="+mn-cs"/>
              </a:rPr>
              <a:t>encuentren  cubiertos  por  esa  garantía  </a:t>
            </a:r>
            <a:r>
              <a:rPr lang="es-MX" sz="2000" dirty="0">
                <a:solidFill>
                  <a:srgbClr val="000000"/>
                </a:solidFill>
                <a:latin typeface="ArialMT"/>
              </a:rPr>
              <a:t>otorgada  originalmente,  la  cual  se  debe</a:t>
            </a:r>
          </a:p>
          <a:p>
            <a:pPr marL="0" indent="0" algn="just">
              <a:lnSpc>
                <a:spcPct val="100000"/>
              </a:lnSpc>
              <a:spcBef>
                <a:spcPts val="0"/>
              </a:spcBef>
              <a:buNone/>
            </a:pPr>
            <a:r>
              <a:rPr lang="es-MX" sz="2000" dirty="0">
                <a:solidFill>
                  <a:srgbClr val="000000"/>
                </a:solidFill>
                <a:latin typeface="ArialMT"/>
              </a:rPr>
              <a:t>entregar en un plazo máximo de 10 dias naturales, una vez suscrito el mismo</a:t>
            </a: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A diferencia de las adquisiciones, en </a:t>
            </a:r>
            <a:r>
              <a:rPr lang="es-MX" sz="2000" b="1" dirty="0">
                <a:solidFill>
                  <a:schemeClr val="bg1"/>
                </a:solidFill>
                <a:latin typeface="ArialMT"/>
              </a:rPr>
              <a:t>obra pública </a:t>
            </a:r>
            <a:r>
              <a:rPr lang="es-MX" sz="2000" dirty="0">
                <a:solidFill>
                  <a:schemeClr val="bg1"/>
                </a:solidFill>
                <a:latin typeface="ArialMT"/>
              </a:rPr>
              <a:t>se deben formalizar los convenios modificatorios en un plazo máximo de 45 días naturales, contados a partir de que se tengan determinadas las modificaciones</a:t>
            </a:r>
            <a:r>
              <a:rPr lang="es-MX" sz="1600" dirty="0">
                <a:solidFill>
                  <a:srgbClr val="000000"/>
                </a:solidFill>
                <a:latin typeface="ArialMT"/>
              </a:rPr>
              <a:t> (art. 59 8º pfo. LOPSRM)</a:t>
            </a:r>
            <a:r>
              <a:rPr lang="es-MX" sz="2000" dirty="0">
                <a:solidFill>
                  <a:srgbClr val="000000"/>
                </a:solidFill>
                <a:latin typeface="ArialMT"/>
              </a:rPr>
              <a:t>.</a:t>
            </a:r>
          </a:p>
          <a:p>
            <a:pPr marL="0" indent="0" algn="just">
              <a:lnSpc>
                <a:spcPct val="100000"/>
              </a:lnSpc>
              <a:spcBef>
                <a:spcPts val="0"/>
              </a:spcBef>
              <a:buNone/>
            </a:pPr>
            <a:endParaRPr lang="es-MX" sz="1000" dirty="0">
              <a:solidFill>
                <a:srgbClr val="000000"/>
              </a:solidFill>
              <a:latin typeface="ArialMT"/>
            </a:endParaRPr>
          </a:p>
          <a:p>
            <a:pPr marL="0" indent="0" algn="just">
              <a:lnSpc>
                <a:spcPct val="100000"/>
              </a:lnSpc>
              <a:spcBef>
                <a:spcPts val="0"/>
              </a:spcBef>
              <a:buNone/>
              <a:defRPr/>
            </a:pPr>
            <a:r>
              <a:rPr lang="es-MX" sz="2000" b="1" dirty="0">
                <a:solidFill>
                  <a:schemeClr val="bg1"/>
                </a:solidFill>
                <a:latin typeface="ArialMT"/>
              </a:rPr>
              <a:t>3</a:t>
            </a:r>
            <a:r>
              <a:rPr lang="es-MX" sz="2000" b="1" dirty="0">
                <a:solidFill>
                  <a:schemeClr val="bg1"/>
                </a:solidFill>
                <a:effectLst/>
                <a:latin typeface="ArialMT"/>
              </a:rPr>
              <a:t>.5. </a:t>
            </a:r>
            <a:r>
              <a:rPr lang="es-MX" sz="2000" b="1" dirty="0">
                <a:solidFill>
                  <a:schemeClr val="accent6">
                    <a:lumMod val="50000"/>
                  </a:schemeClr>
                </a:solidFill>
                <a:effectLst/>
                <a:latin typeface="ArialMT"/>
              </a:rPr>
              <a:t>Garantías y seguros</a:t>
            </a:r>
            <a:r>
              <a:rPr lang="es-MX" sz="2000" b="1" dirty="0">
                <a:solidFill>
                  <a:schemeClr val="bg1"/>
                </a:solidFill>
                <a:effectLst/>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rgbClr val="000000"/>
                </a:solidFill>
                <a:latin typeface="ArialMT"/>
              </a:rPr>
              <a:t>El </a:t>
            </a:r>
            <a:r>
              <a:rPr lang="es-MX" sz="2000" dirty="0">
                <a:solidFill>
                  <a:srgbClr val="0070C0"/>
                </a:solidFill>
                <a:latin typeface="ArialMT"/>
              </a:rPr>
              <a:t>o</a:t>
            </a:r>
            <a:r>
              <a:rPr kumimoji="0" lang="es-MX" sz="2000" b="0" i="0" u="none" strike="noStrike" kern="1200" cap="none" spc="0" normalizeH="0" baseline="0" noProof="0" dirty="0">
                <a:ln>
                  <a:noFill/>
                </a:ln>
                <a:solidFill>
                  <a:srgbClr val="0070C0"/>
                </a:solidFill>
                <a:effectLst/>
                <a:uLnTx/>
                <a:uFillTx/>
                <a:latin typeface="ArialMT"/>
                <a:ea typeface="+mn-ea"/>
                <a:cs typeface="+mn-cs"/>
              </a:rPr>
              <a:t>bjeto de las garantías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respaldar el cumplimiento de las obligaciones a cargo del proveedor o del contratista.</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El </a:t>
            </a:r>
            <a:r>
              <a:rPr kumimoji="0" lang="es-MX" sz="2000" b="0" i="0" u="none" strike="noStrike" kern="1200" cap="none" spc="0" normalizeH="0" baseline="0" noProof="0" dirty="0">
                <a:ln>
                  <a:noFill/>
                </a:ln>
                <a:solidFill>
                  <a:schemeClr val="bg2">
                    <a:lumMod val="60000"/>
                    <a:lumOff val="40000"/>
                  </a:schemeClr>
                </a:solidFill>
                <a:effectLst/>
                <a:uLnTx/>
                <a:uFillTx/>
                <a:latin typeface="ArialMT"/>
                <a:ea typeface="+mn-ea"/>
                <a:cs typeface="+mn-cs"/>
              </a:rPr>
              <a:t>objeto o propósito de un seguro </a:t>
            </a:r>
            <a:r>
              <a:rPr kumimoji="0" lang="es-MX" sz="2000" b="0" i="0" u="none" strike="noStrike" kern="1200" cap="none" spc="0" normalizeH="0" baseline="0" noProof="0" dirty="0">
                <a:ln>
                  <a:noFill/>
                </a:ln>
                <a:solidFill>
                  <a:srgbClr val="000000"/>
                </a:solidFill>
                <a:effectLst/>
                <a:uLnTx/>
                <a:uFillTx/>
                <a:latin typeface="ArialMT"/>
                <a:ea typeface="+mn-ea"/>
                <a:cs typeface="+mn-cs"/>
              </a:rPr>
              <a:t>es, resarcir un daño o 			cubrir una determinada cantidad de dinero al asegurado, 			cuando se presenta o cumple la eventualidad asegurada.  </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			En materia de contrataciones públicas los </a:t>
            </a:r>
            <a:r>
              <a:rPr kumimoji="0" lang="es-MX" sz="2000" i="0" u="none" strike="noStrike" kern="1200" cap="none" spc="0" normalizeH="0" baseline="0" noProof="0" dirty="0">
                <a:ln>
                  <a:noFill/>
                </a:ln>
                <a:solidFill>
                  <a:schemeClr val="accent3">
                    <a:lumMod val="75000"/>
                  </a:schemeClr>
                </a:solidFill>
                <a:effectLst/>
                <a:uLnTx/>
                <a:uFillTx/>
                <a:latin typeface="ArialMT"/>
                <a:ea typeface="+mn-ea"/>
                <a:cs typeface="+mn-cs"/>
              </a:rPr>
              <a:t>principales </a:t>
            </a:r>
            <a:r>
              <a:rPr lang="es-MX" sz="2000" dirty="0">
                <a:solidFill>
                  <a:schemeClr val="accent3">
                    <a:lumMod val="75000"/>
                  </a:schemeClr>
                </a:solidFill>
                <a:latin typeface="ArialMT"/>
              </a:rPr>
              <a:t>tipos 			de garantias </a:t>
            </a:r>
            <a:r>
              <a:rPr lang="es-MX" sz="2000" dirty="0">
                <a:solidFill>
                  <a:srgbClr val="000000"/>
                </a:solidFill>
                <a:latin typeface="ArialMT"/>
              </a:rPr>
              <a:t>son los siguientes :</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2" name="Picture 4" descr="AMIG on Twitter: &quot;En México, se requiere autorización del Gob. Federal  @SHCP_mx @CNSF_gob_mx para que las instituciones puedan otorgar #Fianzas  aquí te presentamos a quienes han obtenido dicha autorización. CUIDADO! NO  cualquiera">
            <a:extLst>
              <a:ext uri="{FF2B5EF4-FFF2-40B4-BE49-F238E27FC236}">
                <a16:creationId xmlns:a16="http://schemas.microsoft.com/office/drawing/2014/main" id="{BBB5BE26-6FF2-14CD-F51D-D53B6D9DC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590140"/>
            <a:ext cx="2706730" cy="203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1">
                                            <p:txEl>
                                              <p:pRg st="1" end="1"/>
                                            </p:txEl>
                                          </p:spTgt>
                                        </p:tgtEl>
                                        <p:attrNameLst>
                                          <p:attrName>style.visibility</p:attrName>
                                        </p:attrNameLst>
                                      </p:cBhvr>
                                      <p:to>
                                        <p:strVal val="visible"/>
                                      </p:to>
                                    </p:set>
                                    <p:anim by="(-#ppt_w*2)" calcmode="lin" valueType="num">
                                      <p:cBhvr rctx="PPT">
                                        <p:cTn id="13" dur="125" autoRev="1" fill="hold">
                                          <p:stCondLst>
                                            <p:cond delay="0"/>
                                          </p:stCondLst>
                                        </p:cTn>
                                        <p:tgtEl>
                                          <p:spTgt spid="11">
                                            <p:txEl>
                                              <p:pRg st="1" end="1"/>
                                            </p:txEl>
                                          </p:spTgt>
                                        </p:tgtEl>
                                        <p:attrNameLst>
                                          <p:attrName>ppt_w</p:attrName>
                                        </p:attrNameLst>
                                      </p:cBhvr>
                                    </p:anim>
                                    <p:anim by="(#ppt_w*0.50)" calcmode="lin" valueType="num">
                                      <p:cBhvr>
                                        <p:cTn id="14" dur="125" decel="50000" autoRev="1" fill="hold">
                                          <p:stCondLst>
                                            <p:cond delay="0"/>
                                          </p:stCondLst>
                                        </p:cTn>
                                        <p:tgtEl>
                                          <p:spTgt spid="11">
                                            <p:txEl>
                                              <p:pRg st="1" end="1"/>
                                            </p:txEl>
                                          </p:spTgt>
                                        </p:tgtEl>
                                        <p:attrNameLst>
                                          <p:attrName>ppt_x</p:attrName>
                                        </p:attrNameLst>
                                      </p:cBhvr>
                                    </p:anim>
                                    <p:anim from="(-#ppt_h/2)" to="(#ppt_y)" calcmode="lin" valueType="num">
                                      <p:cBhvr>
                                        <p:cTn id="15" dur="250" fill="hold">
                                          <p:stCondLst>
                                            <p:cond delay="0"/>
                                          </p:stCondLst>
                                        </p:cTn>
                                        <p:tgtEl>
                                          <p:spTgt spid="11">
                                            <p:txEl>
                                              <p:pRg st="1" end="1"/>
                                            </p:txEl>
                                          </p:spTgt>
                                        </p:tgtEl>
                                        <p:attrNameLst>
                                          <p:attrName>ppt_y</p:attrName>
                                        </p:attrNameLst>
                                      </p:cBhvr>
                                    </p:anim>
                                    <p:animRot by="21600000">
                                      <p:cBhvr>
                                        <p:cTn id="16" dur="250" fill="hold">
                                          <p:stCondLst>
                                            <p:cond delay="0"/>
                                          </p:stCondLst>
                                        </p:cTn>
                                        <p:tgtEl>
                                          <p:spTgt spid="11">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11">
                                            <p:txEl>
                                              <p:pRg st="3" end="3"/>
                                            </p:txEl>
                                          </p:spTgt>
                                        </p:tgtEl>
                                        <p:attrNameLst>
                                          <p:attrName>style.visibility</p:attrName>
                                        </p:attrNameLst>
                                      </p:cBhvr>
                                      <p:to>
                                        <p:strVal val="visible"/>
                                      </p:to>
                                    </p:set>
                                    <p:anim by="(-#ppt_w*2)" calcmode="lin" valueType="num">
                                      <p:cBhvr rctx="PPT">
                                        <p:cTn id="27" dur="125" autoRev="1" fill="hold">
                                          <p:stCondLst>
                                            <p:cond delay="0"/>
                                          </p:stCondLst>
                                        </p:cTn>
                                        <p:tgtEl>
                                          <p:spTgt spid="11">
                                            <p:txEl>
                                              <p:pRg st="3" end="3"/>
                                            </p:txEl>
                                          </p:spTgt>
                                        </p:tgtEl>
                                        <p:attrNameLst>
                                          <p:attrName>ppt_w</p:attrName>
                                        </p:attrNameLst>
                                      </p:cBhvr>
                                    </p:anim>
                                    <p:anim by="(#ppt_w*0.50)" calcmode="lin" valueType="num">
                                      <p:cBhvr>
                                        <p:cTn id="28" dur="125" decel="50000" autoRev="1" fill="hold">
                                          <p:stCondLst>
                                            <p:cond delay="0"/>
                                          </p:stCondLst>
                                        </p:cTn>
                                        <p:tgtEl>
                                          <p:spTgt spid="11">
                                            <p:txEl>
                                              <p:pRg st="3" end="3"/>
                                            </p:txEl>
                                          </p:spTgt>
                                        </p:tgtEl>
                                        <p:attrNameLst>
                                          <p:attrName>ppt_x</p:attrName>
                                        </p:attrNameLst>
                                      </p:cBhvr>
                                    </p:anim>
                                    <p:anim from="(-#ppt_h/2)" to="(#ppt_y)" calcmode="lin" valueType="num">
                                      <p:cBhvr>
                                        <p:cTn id="29" dur="250" fill="hold">
                                          <p:stCondLst>
                                            <p:cond delay="0"/>
                                          </p:stCondLst>
                                        </p:cTn>
                                        <p:tgtEl>
                                          <p:spTgt spid="11">
                                            <p:txEl>
                                              <p:pRg st="3" end="3"/>
                                            </p:txEl>
                                          </p:spTgt>
                                        </p:tgtEl>
                                        <p:attrNameLst>
                                          <p:attrName>ppt_y</p:attrName>
                                        </p:attrNameLst>
                                      </p:cBhvr>
                                    </p:anim>
                                    <p:animRot by="21600000">
                                      <p:cBhvr>
                                        <p:cTn id="30" dur="250" fill="hold">
                                          <p:stCondLst>
                                            <p:cond delay="0"/>
                                          </p:stCondLst>
                                        </p:cTn>
                                        <p:tgtEl>
                                          <p:spTgt spid="11">
                                            <p:txEl>
                                              <p:pRg st="3" end="3"/>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by="(-#ppt_w*2)" calcmode="lin" valueType="num">
                                      <p:cBhvr rctx="PPT">
                                        <p:cTn id="33" dur="125" autoRev="1" fill="hold">
                                          <p:stCondLst>
                                            <p:cond delay="0"/>
                                          </p:stCondLst>
                                        </p:cTn>
                                        <p:tgtEl>
                                          <p:spTgt spid="11">
                                            <p:txEl>
                                              <p:pRg st="4" end="4"/>
                                            </p:txEl>
                                          </p:spTgt>
                                        </p:tgtEl>
                                        <p:attrNameLst>
                                          <p:attrName>ppt_w</p:attrName>
                                        </p:attrNameLst>
                                      </p:cBhvr>
                                    </p:anim>
                                    <p:anim by="(#ppt_w*0.50)" calcmode="lin" valueType="num">
                                      <p:cBhvr>
                                        <p:cTn id="34" dur="125" decel="50000" autoRev="1" fill="hold">
                                          <p:stCondLst>
                                            <p:cond delay="0"/>
                                          </p:stCondLst>
                                        </p:cTn>
                                        <p:tgtEl>
                                          <p:spTgt spid="11">
                                            <p:txEl>
                                              <p:pRg st="4" end="4"/>
                                            </p:txEl>
                                          </p:spTgt>
                                        </p:tgtEl>
                                        <p:attrNameLst>
                                          <p:attrName>ppt_x</p:attrName>
                                        </p:attrNameLst>
                                      </p:cBhvr>
                                    </p:anim>
                                    <p:anim from="(-#ppt_h/2)" to="(#ppt_y)" calcmode="lin" valueType="num">
                                      <p:cBhvr>
                                        <p:cTn id="35" dur="250" fill="hold">
                                          <p:stCondLst>
                                            <p:cond delay="0"/>
                                          </p:stCondLst>
                                        </p:cTn>
                                        <p:tgtEl>
                                          <p:spTgt spid="11">
                                            <p:txEl>
                                              <p:pRg st="4" end="4"/>
                                            </p:txEl>
                                          </p:spTgt>
                                        </p:tgtEl>
                                        <p:attrNameLst>
                                          <p:attrName>ppt_y</p:attrName>
                                        </p:attrNameLst>
                                      </p:cBhvr>
                                    </p:anim>
                                    <p:animRot by="21600000">
                                      <p:cBhvr>
                                        <p:cTn id="36" dur="250" fill="hold">
                                          <p:stCondLst>
                                            <p:cond delay="0"/>
                                          </p:stCondLst>
                                        </p:cTn>
                                        <p:tgtEl>
                                          <p:spTgt spid="11">
                                            <p:txEl>
                                              <p:pRg st="4" end="4"/>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ipe(down)">
                                      <p:cBhvr>
                                        <p:cTn id="41" dur="290">
                                          <p:stCondLst>
                                            <p:cond delay="0"/>
                                          </p:stCondLst>
                                        </p:cTn>
                                        <p:tgtEl>
                                          <p:spTgt spid="11">
                                            <p:txEl>
                                              <p:pRg st="6" end="6"/>
                                            </p:txEl>
                                          </p:spTgt>
                                        </p:tgtEl>
                                      </p:cBhvr>
                                    </p:animEffect>
                                    <p:anim calcmode="lin" valueType="num">
                                      <p:cBhvr>
                                        <p:cTn id="42" dur="911"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1">
                                            <p:txEl>
                                              <p:pRg st="6" end="6"/>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1">
                                            <p:txEl>
                                              <p:pRg st="6" end="6"/>
                                            </p:txEl>
                                          </p:spTgt>
                                        </p:tgtEl>
                                      </p:cBhvr>
                                      <p:to x="100000" y="60000"/>
                                    </p:animScale>
                                    <p:animScale>
                                      <p:cBhvr>
                                        <p:cTn id="48" dur="83" decel="50000">
                                          <p:stCondLst>
                                            <p:cond delay="338"/>
                                          </p:stCondLst>
                                        </p:cTn>
                                        <p:tgtEl>
                                          <p:spTgt spid="11">
                                            <p:txEl>
                                              <p:pRg st="6" end="6"/>
                                            </p:txEl>
                                          </p:spTgt>
                                        </p:tgtEl>
                                      </p:cBhvr>
                                      <p:to x="100000" y="100000"/>
                                    </p:animScale>
                                    <p:animScale>
                                      <p:cBhvr>
                                        <p:cTn id="49" dur="13">
                                          <p:stCondLst>
                                            <p:cond delay="656"/>
                                          </p:stCondLst>
                                        </p:cTn>
                                        <p:tgtEl>
                                          <p:spTgt spid="11">
                                            <p:txEl>
                                              <p:pRg st="6" end="6"/>
                                            </p:txEl>
                                          </p:spTgt>
                                        </p:tgtEl>
                                      </p:cBhvr>
                                      <p:to x="100000" y="80000"/>
                                    </p:animScale>
                                    <p:animScale>
                                      <p:cBhvr>
                                        <p:cTn id="50" dur="83" decel="50000">
                                          <p:stCondLst>
                                            <p:cond delay="669"/>
                                          </p:stCondLst>
                                        </p:cTn>
                                        <p:tgtEl>
                                          <p:spTgt spid="11">
                                            <p:txEl>
                                              <p:pRg st="6" end="6"/>
                                            </p:txEl>
                                          </p:spTgt>
                                        </p:tgtEl>
                                      </p:cBhvr>
                                      <p:to x="100000" y="100000"/>
                                    </p:animScale>
                                    <p:animScale>
                                      <p:cBhvr>
                                        <p:cTn id="51" dur="13">
                                          <p:stCondLst>
                                            <p:cond delay="821"/>
                                          </p:stCondLst>
                                        </p:cTn>
                                        <p:tgtEl>
                                          <p:spTgt spid="11">
                                            <p:txEl>
                                              <p:pRg st="6" end="6"/>
                                            </p:txEl>
                                          </p:spTgt>
                                        </p:tgtEl>
                                      </p:cBhvr>
                                      <p:to x="100000" y="90000"/>
                                    </p:animScale>
                                    <p:animScale>
                                      <p:cBhvr>
                                        <p:cTn id="52" dur="83" decel="50000">
                                          <p:stCondLst>
                                            <p:cond delay="834"/>
                                          </p:stCondLst>
                                        </p:cTn>
                                        <p:tgtEl>
                                          <p:spTgt spid="11">
                                            <p:txEl>
                                              <p:pRg st="6" end="6"/>
                                            </p:txEl>
                                          </p:spTgt>
                                        </p:tgtEl>
                                      </p:cBhvr>
                                      <p:to x="100000" y="100000"/>
                                    </p:animScale>
                                    <p:animScale>
                                      <p:cBhvr>
                                        <p:cTn id="53" dur="13">
                                          <p:stCondLst>
                                            <p:cond delay="904"/>
                                          </p:stCondLst>
                                        </p:cTn>
                                        <p:tgtEl>
                                          <p:spTgt spid="11">
                                            <p:txEl>
                                              <p:pRg st="6" end="6"/>
                                            </p:txEl>
                                          </p:spTgt>
                                        </p:tgtEl>
                                      </p:cBhvr>
                                      <p:to x="100000" y="95000"/>
                                    </p:animScale>
                                    <p:animScale>
                                      <p:cBhvr>
                                        <p:cTn id="54" dur="83" decel="50000">
                                          <p:stCondLst>
                                            <p:cond delay="917"/>
                                          </p:stCondLst>
                                        </p:cTn>
                                        <p:tgtEl>
                                          <p:spTgt spid="11">
                                            <p:txEl>
                                              <p:pRg st="6" end="6"/>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 calcmode="lin" valueType="num">
                                      <p:cBhvr>
                                        <p:cTn id="5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61" dur="1000"/>
                                        <p:tgtEl>
                                          <p:spTgt spid="1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11">
                                            <p:txEl>
                                              <p:pRg st="10" end="10"/>
                                            </p:txEl>
                                          </p:spTgt>
                                        </p:tgtEl>
                                        <p:attrNameLst>
                                          <p:attrName>style.visibility</p:attrName>
                                        </p:attrNameLst>
                                      </p:cBhvr>
                                      <p:to>
                                        <p:strVal val="visible"/>
                                      </p:to>
                                    </p:set>
                                    <p:animScale>
                                      <p:cBhvr>
                                        <p:cTn id="66"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0" end="10"/>
                                            </p:txEl>
                                          </p:spTgt>
                                        </p:tgtEl>
                                        <p:attrNameLst>
                                          <p:attrName>ppt_x</p:attrName>
                                          <p:attrName>ppt_y</p:attrName>
                                        </p:attrNameLst>
                                      </p:cBhvr>
                                    </p:animMotion>
                                    <p:animEffect transition="in" filter="fade">
                                      <p:cBhvr>
                                        <p:cTn id="68" dur="1000"/>
                                        <p:tgtEl>
                                          <p:spTgt spid="11">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7172"/>
                                        </p:tgtEl>
                                        <p:attrNameLst>
                                          <p:attrName>style.visibility</p:attrName>
                                        </p:attrNameLst>
                                      </p:cBhvr>
                                      <p:to>
                                        <p:strVal val="visible"/>
                                      </p:to>
                                    </p:set>
                                    <p:animEffect transition="in" filter="randombar(horizontal)">
                                      <p:cBhvr>
                                        <p:cTn id="73" dur="1250"/>
                                        <p:tgtEl>
                                          <p:spTgt spid="7172"/>
                                        </p:tgtEl>
                                      </p:cBhvr>
                                    </p:animEffect>
                                  </p:childTnLst>
                                </p:cTn>
                              </p:par>
                              <p:par>
                                <p:cTn id="74" presetID="16" presetClass="entr" presetSubtype="21" fill="hold" nodeType="withEffect">
                                  <p:stCondLst>
                                    <p:cond delay="0"/>
                                  </p:stCondLst>
                                  <p:childTnLst>
                                    <p:set>
                                      <p:cBhvr>
                                        <p:cTn id="75" dur="1" fill="hold">
                                          <p:stCondLst>
                                            <p:cond delay="0"/>
                                          </p:stCondLst>
                                        </p:cTn>
                                        <p:tgtEl>
                                          <p:spTgt spid="11">
                                            <p:txEl>
                                              <p:pRg st="12" end="12"/>
                                            </p:txEl>
                                          </p:spTgt>
                                        </p:tgtEl>
                                        <p:attrNameLst>
                                          <p:attrName>style.visibility</p:attrName>
                                        </p:attrNameLst>
                                      </p:cBhvr>
                                      <p:to>
                                        <p:strVal val="visible"/>
                                      </p:to>
                                    </p:set>
                                    <p:animEffect transition="in" filter="barn(inVertical)">
                                      <p:cBhvr>
                                        <p:cTn id="76" dur="1000"/>
                                        <p:tgtEl>
                                          <p:spTgt spid="11">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1">
                                            <p:txEl>
                                              <p:pRg st="14" end="14"/>
                                            </p:txEl>
                                          </p:spTgt>
                                        </p:tgtEl>
                                        <p:attrNameLst>
                                          <p:attrName>style.visibility</p:attrName>
                                        </p:attrNameLst>
                                      </p:cBhvr>
                                      <p:to>
                                        <p:strVal val="visible"/>
                                      </p:to>
                                    </p:set>
                                    <p:anim calcmode="lin" valueType="num">
                                      <p:cBhvr>
                                        <p:cTn id="81" dur="125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2" dur="1250" fill="hold"/>
                                        <p:tgtEl>
                                          <p:spTgt spid="11">
                                            <p:txEl>
                                              <p:pRg st="14" end="14"/>
                                            </p:txEl>
                                          </p:spTgt>
                                        </p:tgtEl>
                                        <p:attrNameLst>
                                          <p:attrName>ppt_h</p:attrName>
                                        </p:attrNameLst>
                                      </p:cBhvr>
                                      <p:tavLst>
                                        <p:tav tm="0">
                                          <p:val>
                                            <p:fltVal val="0"/>
                                          </p:val>
                                        </p:tav>
                                        <p:tav tm="100000">
                                          <p:val>
                                            <p:strVal val="#ppt_h"/>
                                          </p:val>
                                        </p:tav>
                                      </p:tavLst>
                                    </p:anim>
                                    <p:anim calcmode="lin" valueType="num">
                                      <p:cBhvr>
                                        <p:cTn id="83" dur="1250" fill="hold"/>
                                        <p:tgtEl>
                                          <p:spTgt spid="11">
                                            <p:txEl>
                                              <p:pRg st="14" end="14"/>
                                            </p:txEl>
                                          </p:spTgt>
                                        </p:tgtEl>
                                        <p:attrNameLst>
                                          <p:attrName>style.rotation</p:attrName>
                                        </p:attrNameLst>
                                      </p:cBhvr>
                                      <p:tavLst>
                                        <p:tav tm="0">
                                          <p:val>
                                            <p:fltVal val="360"/>
                                          </p:val>
                                        </p:tav>
                                        <p:tav tm="100000">
                                          <p:val>
                                            <p:fltVal val="0"/>
                                          </p:val>
                                        </p:tav>
                                      </p:tavLst>
                                    </p:anim>
                                    <p:animEffect transition="in" filter="fade">
                                      <p:cBhvr>
                                        <p:cTn id="84" dur="125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a)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cumplimiento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II LAASSP, y 48 fracc. II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lang="es-MX" sz="2000" b="1" dirty="0">
                <a:solidFill>
                  <a:srgbClr val="000000"/>
                </a:solidFill>
                <a:latin typeface="ArialMT"/>
              </a:rPr>
              <a:t>b) </a:t>
            </a:r>
            <a:r>
              <a:rPr lang="es-MX" sz="2000" dirty="0">
                <a:solidFill>
                  <a:srgbClr val="000000"/>
                </a:solidFill>
                <a:latin typeface="ArialMT"/>
              </a:rPr>
              <a:t>D</a:t>
            </a:r>
            <a:r>
              <a:rPr kumimoji="0" lang="es-MX" sz="2000" b="0" i="0" u="none" strike="noStrike" kern="1200" cap="none" spc="0" normalizeH="0" baseline="0" noProof="0" dirty="0">
                <a:ln>
                  <a:noFill/>
                </a:ln>
                <a:solidFill>
                  <a:srgbClr val="000000"/>
                </a:solidFill>
                <a:effectLst/>
                <a:uLnTx/>
                <a:uFillTx/>
                <a:latin typeface="ArialMT"/>
                <a:ea typeface="+mn-ea"/>
                <a:cs typeface="+mn-cs"/>
              </a:rPr>
              <a:t>e anticipo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fracc. I LAASSP, y 48 fracc. I 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y</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c) </a:t>
            </a:r>
            <a:r>
              <a:rPr kumimoji="0" lang="es-MX" sz="2000" b="0" i="0" u="none" strike="noStrike" kern="1200" cap="none" spc="0" normalizeH="0" baseline="0" noProof="0" dirty="0">
                <a:ln>
                  <a:noFill/>
                </a:ln>
                <a:solidFill>
                  <a:srgbClr val="000000"/>
                </a:solidFill>
                <a:effectLst/>
                <a:uLnTx/>
                <a:uFillTx/>
                <a:latin typeface="ArialMT"/>
                <a:ea typeface="+mn-ea"/>
                <a:cs typeface="+mn-cs"/>
              </a:rPr>
              <a:t>De calidad o funcionamiento, o de vicios ocultos.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53 2º pfo. LAASSP, y 66 LOPSRM)</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Las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garantías pueden constituirse</a:t>
            </a:r>
            <a:r>
              <a:rPr kumimoji="0" lang="es-MX" sz="2000" b="0" i="0" u="none" strike="noStrike" kern="1200" cap="none" spc="0" normalizeH="0" baseline="0" noProof="0" dirty="0">
                <a:ln>
                  <a:noFill/>
                </a:ln>
                <a:solidFill>
                  <a:schemeClr val="bg1"/>
                </a:solidFill>
                <a:effectLst/>
                <a:uLnTx/>
                <a:uFillTx/>
                <a:latin typeface="ArialMT"/>
                <a:ea typeface="+mn-ea"/>
                <a:cs typeface="+mn-cs"/>
              </a:rPr>
              <a:t>,</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 </a:t>
            </a:r>
            <a:r>
              <a:rPr kumimoji="0" lang="es-MX" sz="2000" b="0" i="0" u="none" strike="noStrike" kern="1200" cap="none" spc="0" normalizeH="0" baseline="0" noProof="0" dirty="0">
                <a:ln>
                  <a:noFill/>
                </a:ln>
                <a:solidFill>
                  <a:srgbClr val="000000"/>
                </a:solidFill>
                <a:effectLst/>
                <a:uLnTx/>
                <a:uFillTx/>
                <a:latin typeface="ArialMT"/>
                <a:ea typeface="+mn-ea"/>
                <a:cs typeface="+mn-cs"/>
              </a:rPr>
              <a:t>de acuerdo con el art</a:t>
            </a:r>
            <a:r>
              <a:rPr lang="es-MX" sz="2000" dirty="0">
                <a:solidFill>
                  <a:srgbClr val="000000"/>
                </a:solidFill>
                <a:latin typeface="ArialMT"/>
              </a:rPr>
              <a:t>ículo</a:t>
            </a:r>
            <a:r>
              <a:rPr kumimoji="0" lang="es-MX" sz="2000" b="0" i="0" u="none" strike="noStrike" kern="1200" cap="none" spc="0" normalizeH="0" baseline="0" noProof="0" dirty="0">
                <a:ln>
                  <a:noFill/>
                </a:ln>
                <a:solidFill>
                  <a:srgbClr val="000000"/>
                </a:solidFill>
                <a:effectLst/>
                <a:uLnTx/>
                <a:uFillTx/>
                <a:latin typeface="ArialMT"/>
                <a:ea typeface="+mn-ea"/>
                <a:cs typeface="+mn-cs"/>
              </a:rPr>
              <a:t> 48 de la LTF mediante:</a:t>
            </a:r>
          </a:p>
          <a:p>
            <a:pPr marL="0" indent="0" algn="just">
              <a:lnSpc>
                <a:spcPct val="100000"/>
              </a:lnSpc>
              <a:spcBef>
                <a:spcPts val="0"/>
              </a:spcBef>
              <a:buNone/>
              <a:defRPr/>
            </a:pPr>
            <a:endParaRPr lang="es-MX" sz="1000" dirty="0">
              <a:solidFill>
                <a:srgbClr val="000000"/>
              </a:solidFill>
              <a:latin typeface="ArialMT"/>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 </a:t>
            </a:r>
            <a:r>
              <a:rPr kumimoji="0" lang="es-MX" sz="2000" b="0" i="0" u="none" strike="noStrike" kern="1200" cap="none" spc="0" normalizeH="0" baseline="0" noProof="0" dirty="0">
                <a:ln>
                  <a:noFill/>
                </a:ln>
                <a:solidFill>
                  <a:srgbClr val="000000"/>
                </a:solidFill>
                <a:effectLst/>
                <a:uLnTx/>
                <a:uFillTx/>
                <a:latin typeface="ArialMT"/>
                <a:ea typeface="+mn-ea"/>
                <a:cs typeface="+mn-cs"/>
              </a:rPr>
              <a:t>Depósito de dinero constituido a través de </a:t>
            </a:r>
            <a:r>
              <a:rPr kumimoji="0" lang="es-MX" sz="2000" b="0" i="0" u="none" strike="noStrike" kern="1200" cap="none" spc="0" normalizeH="0" baseline="0" noProof="0" dirty="0">
                <a:ln>
                  <a:noFill/>
                </a:ln>
                <a:solidFill>
                  <a:schemeClr val="bg2"/>
                </a:solidFill>
                <a:effectLst/>
                <a:uLnTx/>
                <a:uFillTx/>
                <a:latin typeface="ArialMT"/>
                <a:ea typeface="+mn-ea"/>
                <a:cs typeface="+mn-cs"/>
              </a:rPr>
              <a:t>certificado o billete de depósito</a:t>
            </a:r>
            <a:r>
              <a:rPr kumimoji="0" lang="es-MX" sz="2000" b="0" i="0" u="none" strike="noStrike" kern="1200" cap="none" spc="0" normalizeH="0" baseline="0" noProof="0" dirty="0">
                <a:ln>
                  <a:noFill/>
                </a:ln>
                <a:solidFill>
                  <a:srgbClr val="000000"/>
                </a:solidFill>
                <a:effectLst/>
                <a:uLnTx/>
                <a:uFillTx/>
                <a:latin typeface="ArialMT"/>
                <a:ea typeface="+mn-ea"/>
                <a:cs typeface="+mn-cs"/>
              </a:rPr>
              <a:t>, expedido por institución de crédito autorizada para operar como tal;</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II. </a:t>
            </a:r>
            <a:r>
              <a:rPr kumimoji="0" lang="es-MX" sz="2000" b="0" i="0" u="none" strike="noStrike" kern="1200" cap="none" spc="0" normalizeH="0" baseline="0" noProof="0" dirty="0">
                <a:ln>
                  <a:noFill/>
                </a:ln>
                <a:solidFill>
                  <a:srgbClr val="C00000"/>
                </a:solidFill>
                <a:effectLst/>
                <a:uLnTx/>
                <a:uFillTx/>
                <a:latin typeface="ArialMT"/>
                <a:ea typeface="+mn-ea"/>
                <a:cs typeface="+mn-cs"/>
              </a:rPr>
              <a:t>Fianza</a:t>
            </a:r>
            <a:r>
              <a:rPr kumimoji="0" lang="es-MX" sz="2000" b="0" i="0" u="none" strike="noStrike" kern="1200" cap="none" spc="0" normalizeH="0" baseline="0" noProof="0" dirty="0">
                <a:ln>
                  <a:noFill/>
                </a:ln>
                <a:solidFill>
                  <a:srgbClr val="000000"/>
                </a:solidFill>
                <a:effectLst/>
                <a:uLnTx/>
                <a:uFillTx/>
                <a:latin typeface="ArialMT"/>
                <a:ea typeface="+mn-ea"/>
                <a:cs typeface="+mn-cs"/>
              </a:rPr>
              <a:t> otorgada por institución de fianzas o de seguros autorizada	            para expedirla;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III. </a:t>
            </a:r>
            <a:r>
              <a:rPr kumimoji="0" lang="es-MX" sz="2000" b="0" i="0" u="none" strike="noStrike" kern="1200" cap="none" spc="0" normalizeH="0" baseline="0" noProof="0" dirty="0">
                <a:ln>
                  <a:noFill/>
                </a:ln>
                <a:solidFill>
                  <a:schemeClr val="accent1">
                    <a:lumMod val="75000"/>
                  </a:schemeClr>
                </a:solidFill>
                <a:effectLst/>
                <a:uLnTx/>
                <a:uFillTx/>
                <a:latin typeface="ArialMT"/>
                <a:ea typeface="+mn-ea"/>
                <a:cs typeface="+mn-cs"/>
              </a:rPr>
              <a:t>Seguro de caución </a:t>
            </a:r>
            <a:r>
              <a:rPr kumimoji="0" lang="es-MX" sz="2000" b="0" i="0" u="none" strike="noStrike" kern="1200" cap="none" spc="0" normalizeH="0" baseline="0" noProof="0" dirty="0">
                <a:ln>
                  <a:noFill/>
                </a:ln>
                <a:solidFill>
                  <a:srgbClr val="000000"/>
                </a:solidFill>
                <a:effectLst/>
                <a:uLnTx/>
                <a:uFillTx/>
                <a:latin typeface="ArialMT"/>
                <a:ea typeface="+mn-ea"/>
                <a:cs typeface="+mn-cs"/>
              </a:rPr>
              <a:t>otorgado por institución de seguros autorizada 	</a:t>
            </a:r>
            <a:r>
              <a:rPr lang="es-MX" sz="2000" dirty="0">
                <a:solidFill>
                  <a:srgbClr val="000000"/>
                </a:solidFill>
                <a:latin typeface="ArialMT"/>
              </a:rPr>
              <a:t>            para expedirlo</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IV. </a:t>
            </a:r>
            <a:r>
              <a:rPr kumimoji="0" lang="es-MX" sz="2000" b="0" i="0" u="none" strike="noStrike" kern="1200" cap="none" spc="0" normalizeH="0" baseline="0" noProof="0" dirty="0">
                <a:ln>
                  <a:noFill/>
                </a:ln>
                <a:solidFill>
                  <a:schemeClr val="accent4">
                    <a:lumMod val="75000"/>
                  </a:schemeClr>
                </a:solidFill>
                <a:effectLst/>
                <a:uLnTx/>
                <a:uFillTx/>
                <a:latin typeface="ArialMT"/>
                <a:ea typeface="+mn-ea"/>
                <a:cs typeface="+mn-cs"/>
              </a:rPr>
              <a:t>Depósito  de  dinero </a:t>
            </a:r>
            <a:r>
              <a:rPr kumimoji="0" lang="es-MX" sz="2000" b="0" i="0" u="none" strike="noStrike" kern="1200" cap="none" spc="0" normalizeH="0" baseline="0" noProof="0" dirty="0">
                <a:ln>
                  <a:noFill/>
                </a:ln>
                <a:solidFill>
                  <a:srgbClr val="000000"/>
                </a:solidFill>
                <a:effectLst/>
                <a:uLnTx/>
                <a:uFillTx/>
                <a:latin typeface="ArialMT"/>
                <a:ea typeface="+mn-ea"/>
                <a:cs typeface="+mn-cs"/>
              </a:rPr>
              <a:t>constituido  ante la Tesorería, en moneda na-		     nacional o extranjera;</a:t>
            </a:r>
          </a:p>
          <a:p>
            <a:pPr marL="0" indent="0" algn="just">
              <a:lnSpc>
                <a:spcPct val="100000"/>
              </a:lnSpc>
              <a:spcBef>
                <a:spcPts val="0"/>
              </a:spcBef>
              <a:buNone/>
              <a:defRPr/>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defRPr/>
            </a:pPr>
            <a:r>
              <a:rPr kumimoji="0" lang="es-MX" sz="2000" b="1" i="0" u="none" strike="noStrike" kern="1200" cap="none" spc="0" normalizeH="0" baseline="0" noProof="0" dirty="0">
                <a:ln>
                  <a:noFill/>
                </a:ln>
                <a:solidFill>
                  <a:srgbClr val="000000"/>
                </a:solidFill>
                <a:effectLst/>
                <a:uLnTx/>
                <a:uFillTx/>
                <a:latin typeface="ArialMT"/>
                <a:ea typeface="+mn-ea"/>
                <a:cs typeface="+mn-cs"/>
              </a:rPr>
              <a:t>V. </a:t>
            </a:r>
            <a:r>
              <a:rPr kumimoji="0" lang="es-MX" sz="2000" b="0" i="0" u="none" strike="noStrike" kern="1200" cap="none" spc="0" normalizeH="0" baseline="0" noProof="0" dirty="0">
                <a:ln>
                  <a:noFill/>
                </a:ln>
                <a:solidFill>
                  <a:schemeClr val="accent3">
                    <a:lumMod val="50000"/>
                  </a:schemeClr>
                </a:solidFill>
                <a:effectLst/>
                <a:uLnTx/>
                <a:uFillTx/>
                <a:latin typeface="ArialMT"/>
                <a:ea typeface="+mn-ea"/>
                <a:cs typeface="+mn-cs"/>
              </a:rPr>
              <a:t>Carta  de  crédito irrevocable</a:t>
            </a:r>
            <a:r>
              <a:rPr kumimoji="0" lang="es-MX" sz="2000" b="0" i="0" u="none" strike="noStrike" kern="1200" cap="none" spc="0" normalizeH="0" baseline="0" noProof="0" dirty="0">
                <a:ln>
                  <a:noFill/>
                </a:ln>
                <a:solidFill>
                  <a:srgbClr val="000000"/>
                </a:solidFill>
                <a:effectLst/>
                <a:uLnTx/>
                <a:uFillTx/>
                <a:latin typeface="ArialMT"/>
                <a:ea typeface="+mn-ea"/>
                <a:cs typeface="+mn-cs"/>
              </a:rPr>
              <a:t>, expedida  por  institución  de crédito 	  autorizada para operar como tal, y</a:t>
            </a:r>
          </a:p>
          <a:p>
            <a:pPr marL="0" indent="0" algn="just">
              <a:lnSpc>
                <a:spcPct val="100000"/>
              </a:lnSpc>
              <a:spcBef>
                <a:spcPts val="0"/>
              </a:spcBef>
              <a:buNone/>
              <a:defRPr/>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Aseguradoras y Consejo Ciudadano intercambiarán información - Indice  Político | Noticias México, Opinión, Internacional">
            <a:extLst>
              <a:ext uri="{FF2B5EF4-FFF2-40B4-BE49-F238E27FC236}">
                <a16:creationId xmlns:a16="http://schemas.microsoft.com/office/drawing/2014/main" id="{BE681373-BE22-38BE-5A55-19A5CD23E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24" y="3341025"/>
            <a:ext cx="3441073" cy="258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1">
                                            <p:txEl>
                                              <p:pRg st="0" end="0"/>
                                            </p:txEl>
                                          </p:spTgt>
                                        </p:tgtEl>
                                        <p:attrNameLst>
                                          <p:attrName>style.visibility</p:attrName>
                                        </p:attrNameLst>
                                      </p:cBhvr>
                                      <p:to>
                                        <p:strVal val="visible"/>
                                      </p:to>
                                    </p:set>
                                    <p:set>
                                      <p:cBhvr>
                                        <p:cTn id="7" dur="114" fill="hold">
                                          <p:stCondLst>
                                            <p:cond delay="0"/>
                                          </p:stCondLst>
                                        </p:cTn>
                                        <p:tgtEl>
                                          <p:spTgt spid="11">
                                            <p:txEl>
                                              <p:pRg st="0" end="0"/>
                                            </p:txEl>
                                          </p:spTgt>
                                        </p:tgtEl>
                                        <p:attrNameLst>
                                          <p:attrName>style.rotation</p:attrName>
                                        </p:attrNameLst>
                                      </p:cBhvr>
                                      <p:to>
                                        <p:strVal val="-45.0"/>
                                      </p:to>
                                    </p:set>
                                    <p:anim calcmode="lin" valueType="num">
                                      <p:cBhvr>
                                        <p:cTn id="8" dur="114" fill="hold">
                                          <p:stCondLst>
                                            <p:cond delay="114"/>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11">
                                            <p:txEl>
                                              <p:pRg st="2" end="2"/>
                                            </p:txEl>
                                          </p:spTgt>
                                        </p:tgtEl>
                                        <p:attrNameLst>
                                          <p:attrName>style.visibility</p:attrName>
                                        </p:attrNameLst>
                                      </p:cBhvr>
                                      <p:to>
                                        <p:strVal val="visible"/>
                                      </p:to>
                                    </p:set>
                                    <p:set>
                                      <p:cBhvr>
                                        <p:cTn id="16" dur="114" fill="hold">
                                          <p:stCondLst>
                                            <p:cond delay="0"/>
                                          </p:stCondLst>
                                        </p:cTn>
                                        <p:tgtEl>
                                          <p:spTgt spid="11">
                                            <p:txEl>
                                              <p:pRg st="2" end="2"/>
                                            </p:txEl>
                                          </p:spTgt>
                                        </p:tgtEl>
                                        <p:attrNameLst>
                                          <p:attrName>style.rotation</p:attrName>
                                        </p:attrNameLst>
                                      </p:cBhvr>
                                      <p:to>
                                        <p:strVal val="-45.0"/>
                                      </p:to>
                                    </p:set>
                                    <p:anim calcmode="lin" valueType="num">
                                      <p:cBhvr>
                                        <p:cTn id="17" dur="114" fill="hold">
                                          <p:stCondLst>
                                            <p:cond delay="114"/>
                                          </p:stCondLst>
                                        </p:cTn>
                                        <p:tgtEl>
                                          <p:spTgt spid="11">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11">
                                            <p:txEl>
                                              <p:pRg st="2" end="2"/>
                                            </p:txEl>
                                          </p:spTgt>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11">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11">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11">
                                            <p:txEl>
                                              <p:pRg st="4" end="4"/>
                                            </p:txEl>
                                          </p:spTgt>
                                        </p:tgtEl>
                                        <p:attrNameLst>
                                          <p:attrName>style.visibility</p:attrName>
                                        </p:attrNameLst>
                                      </p:cBhvr>
                                      <p:to>
                                        <p:strVal val="visible"/>
                                      </p:to>
                                    </p:set>
                                    <p:set>
                                      <p:cBhvr>
                                        <p:cTn id="25" dur="114" fill="hold">
                                          <p:stCondLst>
                                            <p:cond delay="0"/>
                                          </p:stCondLst>
                                        </p:cTn>
                                        <p:tgtEl>
                                          <p:spTgt spid="11">
                                            <p:txEl>
                                              <p:pRg st="4" end="4"/>
                                            </p:txEl>
                                          </p:spTgt>
                                        </p:tgtEl>
                                        <p:attrNameLst>
                                          <p:attrName>style.rotation</p:attrName>
                                        </p:attrNameLst>
                                      </p:cBhvr>
                                      <p:to>
                                        <p:strVal val="-45.0"/>
                                      </p:to>
                                    </p:set>
                                    <p:anim calcmode="lin" valueType="num">
                                      <p:cBhvr>
                                        <p:cTn id="26" dur="114" fill="hold">
                                          <p:stCondLst>
                                            <p:cond delay="114"/>
                                          </p:stCondLst>
                                        </p:cTn>
                                        <p:tgtEl>
                                          <p:spTgt spid="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114" fill="hold">
                                          <p:stCondLst>
                                            <p:cond delay="0"/>
                                          </p:stCondLst>
                                        </p:cTn>
                                        <p:tgtEl>
                                          <p:spTgt spid="11">
                                            <p:txEl>
                                              <p:pRg st="4" end="4"/>
                                            </p:txEl>
                                          </p:spTgt>
                                        </p:tgtEl>
                                        <p:attrNameLst>
                                          <p:attrName>ppt_y</p:attrName>
                                        </p:attrNameLst>
                                      </p:cBhvr>
                                      <p:tavLst>
                                        <p:tav tm="0">
                                          <p:val>
                                            <p:strVal val="#ppt_y-1"/>
                                          </p:val>
                                        </p:tav>
                                        <p:tav tm="100000">
                                          <p:val>
                                            <p:strVal val="#ppt_y-(0.354*#ppt_w-0.172*#ppt_h)"/>
                                          </p:val>
                                        </p:tav>
                                      </p:tavLst>
                                    </p:anim>
                                    <p:anim calcmode="lin" valueType="num">
                                      <p:cBhvr>
                                        <p:cTn id="28" dur="39" decel="50000" autoRev="1" fill="hold">
                                          <p:stCondLst>
                                            <p:cond delay="114"/>
                                          </p:stCondLst>
                                        </p:cTn>
                                        <p:tgtEl>
                                          <p:spTgt spid="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34" fill="hold">
                                          <p:stCondLst>
                                            <p:cond delay="216"/>
                                          </p:stCondLst>
                                        </p:cTn>
                                        <p:tgtEl>
                                          <p:spTgt spid="11">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 calcmode="lin" valueType="num">
                                      <p:cBhvr>
                                        <p:cTn id="34"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Effect transition="in" filter="barn(inVertical)">
                                      <p:cBhvr>
                                        <p:cTn id="46" dur="10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barn(inVertical)">
                                      <p:cBhvr>
                                        <p:cTn id="51" dur="1000"/>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12" end="12"/>
                                            </p:txEl>
                                          </p:spTgt>
                                        </p:tgtEl>
                                        <p:attrNameLst>
                                          <p:attrName>style.visibility</p:attrName>
                                        </p:attrNameLst>
                                      </p:cBhvr>
                                      <p:to>
                                        <p:strVal val="visible"/>
                                      </p:to>
                                    </p:set>
                                    <p:animEffect transition="in" filter="barn(inVertical)">
                                      <p:cBhvr>
                                        <p:cTn id="56" dur="1000"/>
                                        <p:tgtEl>
                                          <p:spTgt spid="11">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14" end="14"/>
                                            </p:txEl>
                                          </p:spTgt>
                                        </p:tgtEl>
                                        <p:attrNameLst>
                                          <p:attrName>style.visibility</p:attrName>
                                        </p:attrNameLst>
                                      </p:cBhvr>
                                      <p:to>
                                        <p:strVal val="visible"/>
                                      </p:to>
                                    </p:set>
                                    <p:animEffect transition="in" filter="barn(inVertical)">
                                      <p:cBhvr>
                                        <p:cTn id="61" dur="1000"/>
                                        <p:tgtEl>
                                          <p:spTgt spid="11">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16" end="16"/>
                                            </p:txEl>
                                          </p:spTgt>
                                        </p:tgtEl>
                                        <p:attrNameLst>
                                          <p:attrName>style.visibility</p:attrName>
                                        </p:attrNameLst>
                                      </p:cBhvr>
                                      <p:to>
                                        <p:strVal val="visible"/>
                                      </p:to>
                                    </p:set>
                                    <p:animEffect transition="in" filter="barn(inVertical)">
                                      <p:cBhvr>
                                        <p:cTn id="66"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43586"/>
          </a:xfrm>
        </p:spPr>
        <p:txBody>
          <a:bodyPr>
            <a:normAutofit lnSpcReduction="10000"/>
          </a:bodyPr>
          <a:lstStyle/>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VI.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Cualquier otra </a:t>
            </a:r>
            <a:r>
              <a:rPr kumimoji="0" lang="es-MX" sz="2000" b="0" i="0" u="none" strike="noStrike" kern="1200" cap="none" spc="0" normalizeH="0" baseline="0" noProof="0" dirty="0">
                <a:ln>
                  <a:noFill/>
                </a:ln>
                <a:solidFill>
                  <a:srgbClr val="000000"/>
                </a:solidFill>
                <a:effectLst/>
                <a:uLnTx/>
                <a:uFillTx/>
                <a:latin typeface="ArialMT"/>
                <a:ea typeface="+mn-ea"/>
                <a:cs typeface="+mn-cs"/>
              </a:rPr>
              <a:t>que, en su caso, determine la Tesorería mediante disposiciones de carácter general.</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dirty="0">
                <a:solidFill>
                  <a:schemeClr val="bg1"/>
                </a:solidFill>
                <a:latin typeface="ArialMT"/>
              </a:rPr>
              <a:t>Y para la garantía de vicios ocultos en materia de obras públicas mediante recursos aportados en </a:t>
            </a:r>
            <a:r>
              <a:rPr lang="es-MX" sz="2000" dirty="0">
                <a:solidFill>
                  <a:schemeClr val="bg2">
                    <a:lumMod val="60000"/>
                    <a:lumOff val="40000"/>
                  </a:schemeClr>
                </a:solidFill>
                <a:latin typeface="ArialMT"/>
              </a:rPr>
              <a:t>fideicomiso</a:t>
            </a:r>
            <a:r>
              <a:rPr lang="es-MX" sz="2000" dirty="0">
                <a:solidFill>
                  <a:schemeClr val="bg1"/>
                </a:solidFill>
                <a:latin typeface="ArialMT"/>
              </a:rPr>
              <a:t>, los cuales deberán invertirse en instrumentos de renta fija.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a:t>
            </a:r>
            <a:r>
              <a:rPr lang="es-MX" sz="2000" dirty="0">
                <a:solidFill>
                  <a:schemeClr val="accent6">
                    <a:lumMod val="50000"/>
                  </a:schemeClr>
                </a:solidFill>
                <a:latin typeface="ArialMT"/>
              </a:rPr>
              <a:t>aspectos que </a:t>
            </a:r>
            <a:r>
              <a:rPr lang="es-MX" sz="2000" dirty="0">
                <a:solidFill>
                  <a:schemeClr val="bg1"/>
                </a:solidFill>
                <a:latin typeface="ArialMT"/>
              </a:rPr>
              <a:t>los entes públicos </a:t>
            </a:r>
            <a:r>
              <a:rPr lang="es-MX" sz="2000" dirty="0">
                <a:solidFill>
                  <a:schemeClr val="accent6">
                    <a:lumMod val="50000"/>
                  </a:schemeClr>
                </a:solidFill>
                <a:latin typeface="ArialMT"/>
              </a:rPr>
              <a:t>deben considerar en relación a las garantías </a:t>
            </a:r>
            <a:r>
              <a:rPr lang="es-MX" sz="2000" dirty="0">
                <a:solidFill>
                  <a:schemeClr val="bg1"/>
                </a:solidFill>
                <a:latin typeface="ArialMT"/>
              </a:rPr>
              <a:t>en un procedimiento de contratación son:</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 </a:t>
            </a:r>
            <a:r>
              <a:rPr kumimoji="0" lang="es-MX" sz="2000" b="0" i="0" u="none" strike="noStrike" kern="1200" cap="none" spc="0" normalizeH="0" baseline="0" noProof="0" dirty="0">
                <a:ln>
                  <a:noFill/>
                </a:ln>
                <a:solidFill>
                  <a:srgbClr val="000000"/>
                </a:solidFill>
                <a:effectLst/>
                <a:uLnTx/>
                <a:uFillTx/>
                <a:latin typeface="ArialMT"/>
                <a:ea typeface="+mn-ea"/>
                <a:cs typeface="+mn-cs"/>
              </a:rPr>
              <a:t>Señalar si la obligación garantizada será </a:t>
            </a:r>
            <a:r>
              <a:rPr kumimoji="0" lang="es-MX" sz="2000" b="0" i="0" u="none" strike="noStrike" kern="1200" cap="none" spc="0" normalizeH="0" baseline="0" noProof="0" dirty="0">
                <a:ln>
                  <a:noFill/>
                </a:ln>
                <a:solidFill>
                  <a:srgbClr val="B36A99"/>
                </a:solidFill>
                <a:effectLst/>
                <a:uLnTx/>
                <a:uFillTx/>
                <a:latin typeface="ArialMT"/>
                <a:ea typeface="+mn-ea"/>
                <a:cs typeface="+mn-cs"/>
              </a:rPr>
              <a:t>divisible o indivisible</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81 últ. pfo. y 91 1er.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II. </a:t>
            </a:r>
            <a:r>
              <a:rPr kumimoji="0" lang="es-MX" sz="2000" b="0" i="0" u="none" strike="noStrike" kern="1200" cap="none" spc="0" normalizeH="0" baseline="0" noProof="0" dirty="0">
                <a:ln>
                  <a:noFill/>
                </a:ln>
                <a:solidFill>
                  <a:srgbClr val="000000"/>
                </a:solidFill>
                <a:effectLst/>
                <a:uLnTx/>
                <a:uFillTx/>
                <a:latin typeface="ArialMT"/>
                <a:ea typeface="+mn-ea"/>
                <a:cs typeface="+mn-cs"/>
              </a:rPr>
              <a:t>Establecer la previsión de que </a:t>
            </a:r>
            <a:r>
              <a:rPr kumimoji="0" lang="es-MX" sz="2000" b="0" i="0" u="none" strike="noStrike" kern="1200" cap="none" spc="0" normalizeH="0" baseline="0" noProof="0" dirty="0">
                <a:ln>
                  <a:noFill/>
                </a:ln>
                <a:solidFill>
                  <a:srgbClr val="0070C0"/>
                </a:solidFill>
                <a:effectLst/>
                <a:uLnTx/>
                <a:uFillTx/>
                <a:latin typeface="ArialMT"/>
                <a:ea typeface="+mn-ea"/>
                <a:cs typeface="+mn-cs"/>
              </a:rPr>
              <a:t>deberá ajustarse la garantía </a:t>
            </a:r>
            <a:r>
              <a:rPr kumimoji="0" lang="es-MX" sz="2000" b="0" i="0" u="none" strike="noStrike" kern="1200" cap="none" spc="0" normalizeH="0" baseline="0" noProof="0" dirty="0">
                <a:ln>
                  <a:noFill/>
                </a:ln>
                <a:solidFill>
                  <a:srgbClr val="000000"/>
                </a:solidFill>
                <a:effectLst/>
                <a:uLnTx/>
                <a:uFillTx/>
                <a:latin typeface="ArialMT"/>
                <a:ea typeface="+mn-ea"/>
                <a:cs typeface="+mn-cs"/>
              </a:rPr>
              <a:t>otorgada cuando se modifique el monto, plazo o vigencia del contrato.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39 fracc. II inciso i) pto. 5 RLAASSP y 91 4º Pfo. RLOPSRM) </a:t>
            </a:r>
          </a:p>
          <a:p>
            <a:pPr marL="0" indent="0" algn="just">
              <a:lnSpc>
                <a:spcPct val="100000"/>
              </a:lnSpc>
              <a:spcBef>
                <a:spcPts val="0"/>
              </a:spcBef>
              <a:buNone/>
            </a:pPr>
            <a:endParaRPr kumimoji="0" lang="es-MX" sz="5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III. </a:t>
            </a:r>
            <a:r>
              <a:rPr lang="es-MX" sz="2000" dirty="0">
                <a:solidFill>
                  <a:srgbClr val="000000"/>
                </a:solidFill>
                <a:latin typeface="ArialMT"/>
              </a:rPr>
              <a:t>Indic</a:t>
            </a:r>
            <a:r>
              <a:rPr kumimoji="0" lang="es-MX" sz="2000" b="0" i="0" u="none" strike="noStrike" kern="1200" cap="none" spc="0" normalizeH="0" baseline="0" noProof="0" dirty="0">
                <a:ln>
                  <a:noFill/>
                </a:ln>
                <a:solidFill>
                  <a:srgbClr val="000000"/>
                </a:solidFill>
                <a:effectLst/>
                <a:uLnTx/>
                <a:uFillTx/>
                <a:latin typeface="ArialMT"/>
                <a:ea typeface="+mn-ea"/>
                <a:cs typeface="+mn-cs"/>
              </a:rPr>
              <a:t>ar que la Garantía de cumplimiento </a:t>
            </a:r>
            <a:r>
              <a:rPr kumimoji="0" lang="es-MX" sz="2000" b="0" i="0" u="none" strike="noStrike" kern="1200" cap="none" spc="0" normalizeH="0" baseline="0" noProof="0" dirty="0">
                <a:ln>
                  <a:noFill/>
                </a:ln>
                <a:solidFill>
                  <a:schemeClr val="accent3">
                    <a:lumMod val="75000"/>
                  </a:schemeClr>
                </a:solidFill>
                <a:effectLst/>
                <a:uLnTx/>
                <a:uFillTx/>
                <a:latin typeface="ArialMT"/>
                <a:ea typeface="+mn-ea"/>
                <a:cs typeface="+mn-cs"/>
              </a:rPr>
              <a:t>se hará efectiva</a:t>
            </a:r>
            <a:r>
              <a:rPr kumimoji="0" lang="es-MX" sz="2000" b="0" i="0" u="none" strike="noStrike" kern="1200" cap="none" spc="0" normalizeH="0" baseline="0" noProof="0" dirty="0">
                <a:ln>
                  <a:noFill/>
                </a:ln>
                <a:solidFill>
                  <a:srgbClr val="000000"/>
                </a:solidFill>
                <a:effectLst/>
                <a:uLnTx/>
                <a:uFillTx/>
                <a:latin typeface="ArialMT"/>
                <a:ea typeface="+mn-ea"/>
                <a:cs typeface="+mn-cs"/>
              </a:rPr>
              <a:t> por el monto total de la obligación garantizada, salvo que en los contratos se haya estipulado su divisibilidad.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II RLAASSP, 91 5to. pfo. RLOPSRM y Criterios AD-02/2011 y OP-01/2011 de la UNCP de la SFP)</a:t>
            </a: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IV. </a:t>
            </a:r>
            <a:r>
              <a:rPr lang="es-MX" sz="2000" dirty="0">
                <a:solidFill>
                  <a:srgbClr val="000000"/>
                </a:solidFill>
                <a:latin typeface="ArialMT"/>
              </a:rPr>
              <a:t>Que p</a:t>
            </a:r>
            <a:r>
              <a:rPr kumimoji="0" lang="es-MX" sz="2000" b="0" i="0" u="none" strike="noStrike" kern="1200" cap="none" spc="0" normalizeH="0" baseline="0" noProof="0" dirty="0">
                <a:ln>
                  <a:noFill/>
                </a:ln>
                <a:solidFill>
                  <a:srgbClr val="000000"/>
                </a:solidFill>
                <a:effectLst/>
                <a:uLnTx/>
                <a:uFillTx/>
                <a:latin typeface="ArialMT"/>
                <a:ea typeface="+mn-ea"/>
                <a:cs typeface="+mn-cs"/>
              </a:rPr>
              <a:t>odrán </a:t>
            </a:r>
            <a:r>
              <a:rPr kumimoji="0" lang="es-MX" sz="2000" b="0" i="0" u="none" strike="noStrike" kern="1200" cap="none" spc="0" normalizeH="0" baseline="0" noProof="0" dirty="0">
                <a:ln>
                  <a:noFill/>
                </a:ln>
                <a:solidFill>
                  <a:schemeClr val="bg2">
                    <a:lumMod val="75000"/>
                  </a:schemeClr>
                </a:solidFill>
                <a:effectLst/>
                <a:uLnTx/>
                <a:uFillTx/>
                <a:latin typeface="ArialMT"/>
                <a:ea typeface="+mn-ea"/>
                <a:cs typeface="+mn-cs"/>
              </a:rPr>
              <a:t>reducirse el porcentaje </a:t>
            </a:r>
            <a:r>
              <a:rPr kumimoji="0" lang="es-MX" sz="2000" b="0" i="0" u="none" strike="noStrike" kern="1200" cap="none" spc="0" normalizeH="0" baseline="0" noProof="0" dirty="0">
                <a:ln>
                  <a:noFill/>
                </a:ln>
                <a:solidFill>
                  <a:srgbClr val="000000"/>
                </a:solidFill>
                <a:effectLst/>
                <a:uLnTx/>
                <a:uFillTx/>
                <a:latin typeface="ArialMT"/>
                <a:ea typeface="+mn-ea"/>
                <a:cs typeface="+mn-cs"/>
              </a:rPr>
              <a:t>de la Garantía de cumplimiento, cuando el adjudicado cuente con antecedentes de cumplimiento favorables. </a:t>
            </a:r>
            <a:r>
              <a:rPr kumimoji="0" lang="es-MX" sz="1700" b="0" i="0" u="none" strike="noStrike" kern="1200" cap="none" spc="0" normalizeH="0" baseline="0" noProof="0" dirty="0">
                <a:ln>
                  <a:noFill/>
                </a:ln>
                <a:solidFill>
                  <a:srgbClr val="000000"/>
                </a:solidFill>
                <a:effectLst/>
                <a:uLnTx/>
                <a:uFillTx/>
                <a:latin typeface="ArialMT"/>
                <a:ea typeface="+mn-ea"/>
                <a:cs typeface="+mn-cs"/>
              </a:rPr>
              <a:t>(arts. 48 LAASSP, 81 fracc. VII, 86 RLAASSP, 48 2do. pfo. LOPSRM y 90 1er. y 2do. pfo. RLOPSRM)</a:t>
            </a: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6964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23"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1000"/>
                                        <p:tgtEl>
                                          <p:spTgt spid="11">
                                            <p:txEl>
                                              <p:pRg st="7" end="7"/>
                                            </p:txEl>
                                          </p:spTgt>
                                        </p:tgtEl>
                                      </p:cBhvr>
                                    </p:animEffect>
                                    <p:anim calcmode="lin" valueType="num">
                                      <p:cBhvr>
                                        <p:cTn id="3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7" end="7"/>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1">
                                            <p:txEl>
                                              <p:pRg st="9" end="9"/>
                                            </p:txEl>
                                          </p:spTgt>
                                        </p:tgtEl>
                                        <p:attrNameLst>
                                          <p:attrName>style.visibility</p:attrName>
                                        </p:attrNameLst>
                                      </p:cBhvr>
                                      <p:to>
                                        <p:strVal val="visible"/>
                                      </p:to>
                                    </p:set>
                                    <p:animEffect transition="in" filter="fade">
                                      <p:cBhvr>
                                        <p:cTn id="40" dur="1000"/>
                                        <p:tgtEl>
                                          <p:spTgt spid="11">
                                            <p:txEl>
                                              <p:pRg st="9" end="9"/>
                                            </p:txEl>
                                          </p:spTgt>
                                        </p:tgtEl>
                                      </p:cBhvr>
                                    </p:animEffect>
                                    <p:anim calcmode="lin" valueType="num">
                                      <p:cBhvr>
                                        <p:cTn id="41"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txEl>
                                              <p:pRg st="9" end="9"/>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animEffect transition="in" filter="fade">
                                      <p:cBhvr>
                                        <p:cTn id="48" dur="1000"/>
                                        <p:tgtEl>
                                          <p:spTgt spid="11">
                                            <p:txEl>
                                              <p:pRg st="11" end="11"/>
                                            </p:txEl>
                                          </p:spTgt>
                                        </p:tgtEl>
                                      </p:cBhvr>
                                    </p:animEffect>
                                    <p:anim calcmode="lin" valueType="num">
                                      <p:cBhvr>
                                        <p:cTn id="49"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11">
                                            <p:txEl>
                                              <p:pRg st="11" end="11"/>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1">
                                            <p:txEl>
                                              <p:pRg st="13" end="13"/>
                                            </p:txEl>
                                          </p:spTgt>
                                        </p:tgtEl>
                                        <p:attrNameLst>
                                          <p:attrName>style.visibility</p:attrName>
                                        </p:attrNameLst>
                                      </p:cBhvr>
                                      <p:to>
                                        <p:strVal val="visible"/>
                                      </p:to>
                                    </p:set>
                                    <p:animEffect transition="in" filter="fade">
                                      <p:cBhvr>
                                        <p:cTn id="56" dur="1000"/>
                                        <p:tgtEl>
                                          <p:spTgt spid="11">
                                            <p:txEl>
                                              <p:pRg st="13" end="13"/>
                                            </p:txEl>
                                          </p:spTgt>
                                        </p:tgtEl>
                                      </p:cBhvr>
                                    </p:animEffect>
                                    <p:anim calcmode="lin" valueType="num">
                                      <p:cBhvr>
                                        <p:cTn id="57"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1">
                                            <p:txEl>
                                              <p:pRg st="13" end="13"/>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1">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 </a:t>
            </a:r>
            <a:r>
              <a:rPr kumimoji="0" lang="es-MX" sz="2000" b="0" i="0" u="none" strike="noStrike" kern="1200" cap="none" spc="0" normalizeH="0" baseline="0" noProof="0" dirty="0">
                <a:ln>
                  <a:noFill/>
                </a:ln>
                <a:solidFill>
                  <a:srgbClr val="000000"/>
                </a:solidFill>
                <a:effectLst/>
                <a:uLnTx/>
                <a:uFillTx/>
                <a:latin typeface="ArialMT"/>
                <a:ea typeface="+mn-ea"/>
                <a:cs typeface="+mn-cs"/>
              </a:rPr>
              <a:t>Establecer la previsión de que una vez cumplidas las obligaciones del proveedor o contratista, se debe </a:t>
            </a:r>
            <a:r>
              <a:rPr kumimoji="0" lang="es-MX" sz="2000" b="0" i="0" u="none" strike="noStrike" kern="1200" cap="none" spc="0" normalizeH="0" baseline="0" noProof="0" dirty="0">
                <a:ln>
                  <a:noFill/>
                </a:ln>
                <a:solidFill>
                  <a:schemeClr val="accent3">
                    <a:lumMod val="75000"/>
                  </a:schemeClr>
                </a:solidFill>
                <a:effectLst/>
                <a:uLnTx/>
                <a:uFillTx/>
                <a:latin typeface="ArialMT"/>
                <a:ea typeface="+mn-ea"/>
                <a:cs typeface="+mn-cs"/>
              </a:rPr>
              <a:t>proceder inmediatamente </a:t>
            </a:r>
            <a:r>
              <a:rPr kumimoji="0" lang="es-MX" sz="2000" b="0" i="0" u="none" strike="noStrike" kern="1200" cap="none" spc="0" normalizeH="0" baseline="0" noProof="0" dirty="0">
                <a:ln>
                  <a:noFill/>
                </a:ln>
                <a:solidFill>
                  <a:srgbClr val="000000"/>
                </a:solidFill>
                <a:effectLst/>
                <a:uLnTx/>
                <a:uFillTx/>
                <a:latin typeface="ArialMT"/>
                <a:ea typeface="+mn-ea"/>
                <a:cs typeface="+mn-cs"/>
              </a:rPr>
              <a:t>a extender la constancia de cumplimiento, para que se dé inicio a los trámites de cancelación de las Garantías correspondientes.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81 fracc. VIII RLAASSP)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 y se debe extinguir cuando el contratista entrega la garantía de vicios ocultos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92 6º pfo. RLOPSRM)</a:t>
            </a:r>
            <a:r>
              <a:rPr lang="es-MX" sz="2000" dirty="0">
                <a:solidFill>
                  <a:srgbClr val="000000"/>
                </a:solidFill>
                <a:latin typeface="ArialMT"/>
              </a:rPr>
              <a:t>, y</a:t>
            </a: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lang="es-MX" sz="500" dirty="0">
              <a:solidFill>
                <a:srgbClr val="000000"/>
              </a:solidFill>
              <a:latin typeface="ArialMT"/>
            </a:endParaRPr>
          </a:p>
          <a:p>
            <a:pPr marL="0" indent="0" algn="just">
              <a:lnSpc>
                <a:spcPct val="100000"/>
              </a:lnSpc>
              <a:spcBef>
                <a:spcPts val="0"/>
              </a:spcBef>
              <a:buNone/>
            </a:pPr>
            <a:r>
              <a:rPr kumimoji="0" lang="es-MX" sz="2000" b="1" i="0" u="none" strike="noStrike" kern="1200" cap="none" spc="0" normalizeH="0" baseline="0" noProof="0" dirty="0">
                <a:ln>
                  <a:noFill/>
                </a:ln>
                <a:solidFill>
                  <a:srgbClr val="000000"/>
                </a:solidFill>
                <a:effectLst/>
                <a:uLnTx/>
                <a:uFillTx/>
                <a:latin typeface="ArialMT"/>
                <a:ea typeface="+mn-ea"/>
                <a:cs typeface="+mn-cs"/>
              </a:rPr>
              <a:t>VI. </a:t>
            </a:r>
            <a:r>
              <a:rPr kumimoji="0" lang="es-MX" sz="2000" b="0" i="0" u="none" strike="noStrike" kern="1200" cap="none" spc="0" normalizeH="0" baseline="0" noProof="0" dirty="0">
                <a:ln>
                  <a:noFill/>
                </a:ln>
                <a:solidFill>
                  <a:srgbClr val="000000"/>
                </a:solidFill>
                <a:effectLst/>
                <a:uLnTx/>
                <a:uFillTx/>
                <a:latin typeface="ArialMT"/>
                <a:ea typeface="+mn-ea"/>
                <a:cs typeface="+mn-cs"/>
              </a:rPr>
              <a:t>Las dependencias y entidades considerarán la posibilidad de que las garantías de cumplimiento, de anticipo o por vicios ocultos </a:t>
            </a:r>
            <a:r>
              <a:rPr kumimoji="0" lang="es-MX" sz="2000" b="0" i="0" u="none" strike="noStrike" kern="1200" cap="none" spc="0" normalizeH="0" baseline="0" noProof="0" dirty="0">
                <a:ln>
                  <a:noFill/>
                </a:ln>
                <a:solidFill>
                  <a:schemeClr val="accent5">
                    <a:lumMod val="75000"/>
                  </a:schemeClr>
                </a:solidFill>
                <a:effectLst/>
                <a:uLnTx/>
                <a:uFillTx/>
                <a:latin typeface="ArialMT"/>
                <a:ea typeface="+mn-ea"/>
                <a:cs typeface="+mn-cs"/>
              </a:rPr>
              <a:t>se entreguen por medios electrónicos</a:t>
            </a:r>
            <a:r>
              <a:rPr kumimoji="0" lang="es-MX" sz="2000" b="0" i="0" u="none" strike="noStrike" kern="1200" cap="none" spc="0" normalizeH="0" baseline="0" noProof="0" dirty="0">
                <a:ln>
                  <a:noFill/>
                </a:ln>
                <a:solidFill>
                  <a:srgbClr val="000000"/>
                </a:solidFill>
                <a:effectLst/>
                <a:uLnTx/>
                <a:uFillTx/>
                <a:latin typeface="ArialMT"/>
                <a:ea typeface="+mn-ea"/>
                <a:cs typeface="+mn-cs"/>
              </a:rPr>
              <a:t>, siempre que las disposiciones jurídicas aplicables permitan la constitución de garantías por dichos medios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(arts. 81 fracc. VI RLAASSP, y 90 6º pfo. RLOPSRM</a:t>
            </a:r>
            <a:r>
              <a:rPr lang="es-MX" sz="1600" dirty="0">
                <a:solidFill>
                  <a:srgbClr val="000000"/>
                </a:solidFill>
                <a:latin typeface="ArialMT"/>
              </a:rPr>
              <a:t>)</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sz="2000" b="1" dirty="0">
                <a:solidFill>
                  <a:srgbClr val="000000"/>
                </a:solidFill>
                <a:latin typeface="ArialMT"/>
              </a:rPr>
              <a:t>Caracteristicas de la garantía de cumplimiento.</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Este es el medio jurídico utilizado para asegurar el cumplimien-		       to de las obligaciones contractuales a cargo del proveedor o del 		       contratista, y así proteger a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la contratante </a:t>
            </a:r>
            <a:r>
              <a:rPr lang="es-MX" altLang="es-MX" sz="20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del posible incumpli-		       miento de la entrega de los bienes, la prestación del servicio o 		       de la ejecución de la obra, asi como la falta de pago de las penas </a:t>
            </a:r>
            <a:r>
              <a:rPr lang="es-MX" altLang="es-MX" sz="2000" dirty="0">
                <a:solidFill>
                  <a:schemeClr val="bg1"/>
                </a:solidFill>
                <a:latin typeface="Arial" panose="020B0604020202020204" pitchFamily="34" charset="0"/>
                <a:ea typeface="ＭＳ Ｐゴシック" panose="020B0600070205080204" pitchFamily="34" charset="-128"/>
                <a:cs typeface="Times New Roman" panose="02020603050405020304" pitchFamily="18" charset="0"/>
              </a:rPr>
              <a:t>convencionales o las deductivas. </a:t>
            </a: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Seguros Confianza - Te ayudamos a identificar personas en quien confiar">
            <a:extLst>
              <a:ext uri="{FF2B5EF4-FFF2-40B4-BE49-F238E27FC236}">
                <a16:creationId xmlns:a16="http://schemas.microsoft.com/office/drawing/2014/main" id="{6EFCBC1C-85A6-4908-98B9-C2B1843A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419604"/>
            <a:ext cx="2283244" cy="143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anim calcmode="lin" valueType="num">
                                      <p:cBhvr>
                                        <p:cTn id="1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5"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checkerboard(across)">
                                      <p:cBhvr>
                                        <p:cTn id="32" dur="1250"/>
                                        <p:tgtEl>
                                          <p:spTgt spid="7170"/>
                                        </p:tgtEl>
                                      </p:cBhvr>
                                    </p:animEffect>
                                  </p:childTnLst>
                                </p:cTn>
                              </p:par>
                              <p:par>
                                <p:cTn id="33" presetID="18" presetClass="entr" presetSubtype="12"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strips(downLeft)">
                                      <p:cBhvr>
                                        <p:cTn id="35"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2812"/>
          </a:xfrm>
        </p:spPr>
        <p:txBody>
          <a:bodyPr>
            <a:normAutofit/>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Como regla general, los contratos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deben contemplar esta Garantía</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(arts.45 fracc. XI LAASSP, 81 fracc. II RLAASSP y 46 fracc. IX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El porcentaje a aplicar en cada caso, </a:t>
            </a:r>
            <a:r>
              <a:rPr lang="es-MX" altLang="es-MX" sz="2000" dirty="0">
                <a:solidFill>
                  <a:schemeClr val="bg2">
                    <a:lumMod val="60000"/>
                    <a:lumOff val="40000"/>
                  </a:schemeClr>
                </a:solidFill>
                <a:latin typeface="Arial" panose="020B0604020202020204" pitchFamily="34" charset="0"/>
                <a:ea typeface="ＭＳ Ｐゴシック" panose="020B0600070205080204" pitchFamily="34" charset="-128"/>
              </a:rPr>
              <a:t>debe estar determinado en la PBL´s </a:t>
            </a:r>
            <a:r>
              <a:rPr lang="es-MX" altLang="es-MX" sz="2000" dirty="0">
                <a:solidFill>
                  <a:schemeClr val="bg1"/>
                </a:solidFill>
                <a:latin typeface="Arial" panose="020B0604020202020204" pitchFamily="34" charset="0"/>
                <a:ea typeface="ＭＳ Ｐゴシック" panose="020B0600070205080204" pitchFamily="34" charset="-128"/>
              </a:rPr>
              <a:t>de la dependencia o entidad. </a:t>
            </a:r>
            <a:r>
              <a:rPr lang="es-MX" altLang="es-MX" sz="1600" dirty="0">
                <a:solidFill>
                  <a:schemeClr val="bg1"/>
                </a:solidFill>
                <a:latin typeface="Arial" panose="020B0604020202020204" pitchFamily="34" charset="0"/>
                <a:ea typeface="ＭＳ Ｐゴシック" panose="020B0600070205080204" pitchFamily="34" charset="-128"/>
              </a:rPr>
              <a:t>(arts. 48 2º pfo. LAASSP, 48 fracc. II y últ. pfo. LOPSRM , 89, 91, 92 RLOPSRM, Capitulo III, Lineamiento Cuarto, DOF 9 sept. 2010)</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El adjudicado </a:t>
            </a:r>
            <a:r>
              <a:rPr lang="es-MX" altLang="es-MX" sz="2000" dirty="0">
                <a:solidFill>
                  <a:srgbClr val="002060"/>
                </a:solidFill>
                <a:latin typeface="Arial" panose="020B0604020202020204" pitchFamily="34" charset="0"/>
                <a:ea typeface="ＭＳ Ｐゴシック" panose="020B0600070205080204" pitchFamily="34" charset="-128"/>
              </a:rPr>
              <a:t>la debe presentar </a:t>
            </a:r>
            <a:r>
              <a:rPr lang="es-MX" altLang="es-MX" sz="2000" dirty="0">
                <a:solidFill>
                  <a:schemeClr val="bg1"/>
                </a:solidFill>
                <a:latin typeface="Arial" panose="020B0604020202020204" pitchFamily="34" charset="0"/>
                <a:ea typeface="ＭＳ Ｐゴシック" panose="020B0600070205080204" pitchFamily="34" charset="-128"/>
              </a:rPr>
              <a:t>en el plazo o  fecha previstos en la convocatoria, invitación o solicitud de cotización ó en su defecto, a más tardar dentro de los diez días naturales siguientes a la firma del contrato de adquisiciones, o quince días para el caso de obra pública, salvo que la entrega de los bienes o la prestación de los servicios se realice dentro del citado plazo. </a:t>
            </a:r>
            <a:r>
              <a:rPr lang="es-MX" altLang="es-MX" sz="1600" dirty="0">
                <a:solidFill>
                  <a:schemeClr val="bg1"/>
                </a:solidFill>
                <a:latin typeface="Arial" panose="020B0604020202020204" pitchFamily="34" charset="0"/>
                <a:ea typeface="ＭＳ Ｐゴシック" panose="020B0600070205080204" pitchFamily="34" charset="-128"/>
              </a:rPr>
              <a:t>(arts. 48 últ. pfo. LAASSP, y 48 fracc. II LOPSRM)</a:t>
            </a:r>
          </a:p>
          <a:p>
            <a:pPr marL="0" indent="0" algn="just" eaLnBrk="1" hangingPunct="1">
              <a:lnSpc>
                <a:spcPct val="100000"/>
              </a:lnSpc>
              <a:spcBef>
                <a:spcPts val="0"/>
              </a:spcBef>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7F3B71"/>
                </a:solidFill>
                <a:latin typeface="ArialMT"/>
              </a:rPr>
              <a:t>El monto </a:t>
            </a:r>
            <a:r>
              <a:rPr lang="es-MX" sz="2000" dirty="0">
                <a:solidFill>
                  <a:schemeClr val="bg1"/>
                </a:solidFill>
                <a:latin typeface="ArialMT"/>
              </a:rPr>
              <a:t>de esta garantía </a:t>
            </a:r>
            <a:r>
              <a:rPr lang="es-MX" sz="2000" dirty="0">
                <a:solidFill>
                  <a:srgbClr val="7F3B71"/>
                </a:solidFill>
                <a:latin typeface="ArialMT"/>
              </a:rPr>
              <a:t>sirve de parámetro </a:t>
            </a:r>
            <a:r>
              <a:rPr lang="es-MX" sz="2000" dirty="0">
                <a:solidFill>
                  <a:schemeClr val="bg1"/>
                </a:solidFill>
                <a:latin typeface="ArialMT"/>
              </a:rPr>
              <a:t>o límite máximo para determinar hasta cuanto dinero se le puede aplicar al proveedor o contratista por concepto de penas convencionales, y o deductivas. </a:t>
            </a:r>
            <a:r>
              <a:rPr lang="es-MX" sz="1600" dirty="0">
                <a:solidFill>
                  <a:schemeClr val="bg1"/>
                </a:solidFill>
                <a:latin typeface="ArialMT"/>
              </a:rPr>
              <a:t>(art. 90 2º. pfo RLOPSRM y 96 1er. pfo. RLAASSP)</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accent6">
                    <a:lumMod val="50000"/>
                  </a:schemeClr>
                </a:solidFill>
                <a:latin typeface="ArialMT"/>
              </a:rPr>
              <a:t>Será divisible </a:t>
            </a:r>
            <a:r>
              <a:rPr lang="es-MX" sz="2000" dirty="0">
                <a:solidFill>
                  <a:schemeClr val="bg1"/>
                </a:solidFill>
                <a:latin typeface="ArialMT"/>
              </a:rPr>
              <a:t>cuando por las características de los bienes a entregar, los servicios  a prestar o  la  obra a ejecutar, lo  entregado, prestado o ejecutado  puede</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79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2"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1">
                                            <p:txEl>
                                              <p:pRg st="10" end="10"/>
                                            </p:txEl>
                                          </p:spTgt>
                                        </p:tgtEl>
                                        <p:attrNameLst>
                                          <p:attrName>style.visibility</p:attrName>
                                        </p:attrNameLst>
                                      </p:cBhvr>
                                      <p:to>
                                        <p:strVal val="visible"/>
                                      </p:to>
                                    </p:set>
                                    <p:anim calcmode="lin" valueType="num">
                                      <p:cBhvr>
                                        <p:cTn id="48"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9"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0"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00000"/>
              </a:lnSpc>
              <a:spcBef>
                <a:spcPts val="0"/>
              </a:spcBef>
              <a:buNone/>
            </a:pPr>
            <a:r>
              <a:rPr lang="es-MX" sz="2000" dirty="0">
                <a:solidFill>
                  <a:schemeClr val="bg1"/>
                </a:solidFill>
                <a:latin typeface="ArialMT"/>
              </a:rPr>
              <a:t>ser util o funcionar por estar completo o puede ser prestado o entregado de forma independiente. </a:t>
            </a:r>
            <a:r>
              <a:rPr lang="es-MX" sz="1600" dirty="0">
                <a:solidFill>
                  <a:schemeClr val="bg1"/>
                </a:solidFill>
                <a:latin typeface="ArialMT"/>
              </a:rPr>
              <a:t>(arts. 39 fracc. II inc. I, numeral 5 RLAASSP, y 89 1er. pfo. y 91 1er. pfo. RLOPSRM) </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 </a:t>
            </a:r>
            <a:r>
              <a:rPr lang="es-MX" sz="2000" dirty="0">
                <a:solidFill>
                  <a:schemeClr val="bg1"/>
                </a:solidFill>
                <a:latin typeface="ArialMT"/>
              </a:rPr>
              <a:t>En los </a:t>
            </a:r>
            <a:r>
              <a:rPr lang="es-MX" sz="2000" dirty="0">
                <a:solidFill>
                  <a:schemeClr val="accent1">
                    <a:lumMod val="75000"/>
                  </a:schemeClr>
                </a:solidFill>
                <a:latin typeface="ArialMT"/>
              </a:rPr>
              <a:t>contratos plurianuales</a:t>
            </a:r>
            <a:r>
              <a:rPr lang="es-MX" sz="2000" dirty="0">
                <a:solidFill>
                  <a:schemeClr val="bg1"/>
                </a:solidFill>
                <a:latin typeface="ArialMT"/>
              </a:rPr>
              <a:t>, se podrá solicitar para cada ejercicio fiscal en proporción al monto autorizado para ese ejercicio presupuestal, y se renovará en cada ejercicio fiscal. </a:t>
            </a:r>
            <a:r>
              <a:rPr lang="es-MX" sz="1600" dirty="0">
                <a:solidFill>
                  <a:schemeClr val="bg1"/>
                </a:solidFill>
                <a:latin typeface="ArialMT"/>
              </a:rPr>
              <a:t>(arts. 87 RLAASSP y 92 LOPSRM)</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 </a:t>
            </a:r>
            <a:r>
              <a:rPr lang="es-MX" sz="2000" dirty="0">
                <a:solidFill>
                  <a:schemeClr val="bg1"/>
                </a:solidFill>
                <a:latin typeface="ArialMT"/>
              </a:rPr>
              <a:t>Para el </a:t>
            </a:r>
            <a:r>
              <a:rPr lang="es-MX" sz="2000" dirty="0">
                <a:solidFill>
                  <a:srgbClr val="00B0F0"/>
                </a:solidFill>
                <a:latin typeface="ArialMT"/>
              </a:rPr>
              <a:t>contrato abierto </a:t>
            </a:r>
            <a:r>
              <a:rPr lang="es-MX" sz="2000" dirty="0">
                <a:solidFill>
                  <a:schemeClr val="bg1"/>
                </a:solidFill>
                <a:latin typeface="ArialMT"/>
              </a:rPr>
              <a:t>el otorgamiento de la garantía deberá constituirse por el monto máximo o total del mismo cuando es anual, y si es plurianual debe estarse a lo mencionado en la fracción  anterior, y deberá estar vigente hasta que la dependencia o entidad dé por concluido el contrato. </a:t>
            </a:r>
            <a:r>
              <a:rPr lang="es-MX" sz="1600" dirty="0">
                <a:solidFill>
                  <a:schemeClr val="bg1"/>
                </a:solidFill>
                <a:latin typeface="ArialMT"/>
              </a:rPr>
              <a:t>(art. 85 fracc. III RLAASSP)</a:t>
            </a:r>
            <a:endParaRPr lang="es-MX" sz="2000" dirty="0">
              <a:solidFill>
                <a:schemeClr val="bg1"/>
              </a:solidFill>
              <a:latin typeface="ArialMT"/>
            </a:endParaRPr>
          </a:p>
          <a:p>
            <a:pPr marL="0" indent="0" algn="just">
              <a:lnSpc>
                <a:spcPct val="100000"/>
              </a:lnSpc>
              <a:spcBef>
                <a:spcPts val="0"/>
              </a:spcBef>
              <a:buNone/>
            </a:pPr>
            <a:endParaRPr lang="es-MX" sz="5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lang="es-MX" altLang="es-MX" sz="2000" b="1" dirty="0">
                <a:solidFill>
                  <a:srgbClr val="000000"/>
                </a:solidFill>
                <a:latin typeface="Arial" panose="020B0604020202020204" pitchFamily="34" charset="0"/>
                <a:ea typeface="ＭＳ Ｐゴシック" panose="020B0600070205080204" pitchFamily="34" charset="-128"/>
              </a:rPr>
              <a:t>VIII</a:t>
            </a: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El servidor público facultado para firmar el contrato, puede </a:t>
            </a:r>
            <a:r>
              <a:rPr kumimoji="0" lang="es-MX" altLang="es-MX" sz="2000" b="0" i="0" u="none" strike="noStrike" kern="1200" cap="none" spc="0" normalizeH="0" baseline="0" noProof="0" dirty="0">
                <a:ln>
                  <a:noFill/>
                </a:ln>
                <a:solidFill>
                  <a:srgbClr val="000066"/>
                </a:solidFill>
                <a:effectLst/>
                <a:uLnTx/>
                <a:uFillTx/>
                <a:latin typeface="Arial" panose="020B0604020202020204" pitchFamily="34" charset="0"/>
                <a:ea typeface="ＭＳ Ｐゴシック" panose="020B0600070205080204" pitchFamily="34" charset="-128"/>
                <a:cs typeface="+mn-cs"/>
              </a:rPr>
              <a:t>exceptuar el  otorgamiento de esta garantía</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cuando es una excepción por monto y cuando el procedimiento se fundamenta en los artículos 41 fraccs. II, IV, V, XI y XIV de la LAASSP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LAASSP)</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 42 fraccs. IX o X de la LOPSRM.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48 2º pfo. LOPSRM)</a:t>
            </a: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endParaRPr kumimoji="0" lang="es-MX" altLang="es-MX" sz="5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just" defTabSz="914400" rtl="0" eaLnBrk="1" fontAlgn="auto" latinLnBrk="0" hangingPunct="1">
              <a:lnSpc>
                <a:spcPct val="100000"/>
              </a:lnSpc>
              <a:spcBef>
                <a:spcPts val="0"/>
              </a:spcBef>
              <a:spcAft>
                <a:spcPts val="0"/>
              </a:spcAft>
              <a:buClr>
                <a:srgbClr val="006666"/>
              </a:buClr>
              <a:buSzTx/>
              <a:buFont typeface="Wingdings" pitchFamily="2" charset="2"/>
              <a:buNone/>
              <a:tabLst/>
              <a:defRPr/>
            </a:pPr>
            <a:r>
              <a:rPr kumimoji="0" lang="es-MX" altLang="es-MX"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IX.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 esta previsto que los </a:t>
            </a:r>
            <a:r>
              <a:rPr kumimoji="0" lang="es-MX" altLang="es-MX"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bienes sean entregados o los servicios prestados </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en un plazo menor al que se tiene para la entrega de esta garantía, jurídicamente resulta improcedente o innecesaria solicitar su entrega.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(arts. 86 últ. pfo.RLAASSP y 90 3er. pfo. RLOPSRM)</a:t>
            </a:r>
            <a:endPar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0"/>
              </a:spcBef>
              <a:buNone/>
            </a:pPr>
            <a:endParaRPr lang="es-MX" sz="1600" dirty="0">
              <a:solidFill>
                <a:schemeClr val="bg1"/>
              </a:solidFill>
              <a:latin typeface="ArialMT"/>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310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indent="0" algn="just">
              <a:lnSpc>
                <a:spcPct val="100000"/>
              </a:lnSpc>
              <a:spcBef>
                <a:spcPts val="0"/>
              </a:spcBef>
              <a:buNone/>
            </a:pPr>
            <a:r>
              <a:rPr lang="es-MX" sz="2000" b="1" dirty="0">
                <a:solidFill>
                  <a:schemeClr val="bg1"/>
                </a:solidFill>
                <a:effectLst/>
                <a:latin typeface="ArialMT"/>
              </a:rPr>
              <a:t>1.1. </a:t>
            </a:r>
            <a:r>
              <a:rPr lang="es-MX" sz="2000" b="1" dirty="0">
                <a:solidFill>
                  <a:schemeClr val="accent6">
                    <a:lumMod val="50000"/>
                  </a:schemeClr>
                </a:solidFill>
                <a:effectLst/>
                <a:latin typeface="ArialMT"/>
              </a:rPr>
              <a:t>Bases constitucionales, legales, </a:t>
            </a:r>
            <a:r>
              <a:rPr lang="es-MX" sz="2000" b="1" dirty="0">
                <a:solidFill>
                  <a:schemeClr val="accent6">
                    <a:lumMod val="50000"/>
                  </a:schemeClr>
                </a:solidFill>
                <a:latin typeface="ArialMT"/>
              </a:rPr>
              <a:t>y reglamentarias de las contrataciones públicas federales.</a:t>
            </a:r>
          </a:p>
          <a:p>
            <a:pPr marL="0" indent="0" algn="just">
              <a:lnSpc>
                <a:spcPct val="100000"/>
              </a:lnSpc>
              <a:spcBef>
                <a:spcPts val="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2">
                    <a:lumMod val="60000"/>
                    <a:lumOff val="40000"/>
                  </a:schemeClr>
                </a:solidFill>
                <a:effectLst/>
                <a:latin typeface="ArialMT"/>
              </a:rPr>
              <a:t>El</a:t>
            </a:r>
            <a:r>
              <a:rPr lang="es-MX" sz="2000" dirty="0">
                <a:solidFill>
                  <a:schemeClr val="accent6">
                    <a:lumMod val="50000"/>
                  </a:schemeClr>
                </a:solidFill>
                <a:effectLst/>
                <a:latin typeface="ArialMT"/>
              </a:rPr>
              <a:t> </a:t>
            </a:r>
            <a:r>
              <a:rPr lang="es-MX" sz="2000" dirty="0">
                <a:solidFill>
                  <a:schemeClr val="bg1"/>
                </a:solidFill>
                <a:effectLst/>
                <a:latin typeface="ArialMT"/>
              </a:rPr>
              <a:t>artículo 134 Constitucional </a:t>
            </a:r>
            <a:r>
              <a:rPr lang="es-MX" sz="1600" dirty="0">
                <a:solidFill>
                  <a:schemeClr val="bg1"/>
                </a:solidFill>
                <a:effectLst/>
                <a:latin typeface="ArialMT"/>
              </a:rPr>
              <a:t>(reformado 28 dic. 82; 13 nov. 07</a:t>
            </a:r>
            <a:r>
              <a:rPr lang="es-MX" sz="1600" dirty="0">
                <a:solidFill>
                  <a:schemeClr val="bg1"/>
                </a:solidFill>
                <a:latin typeface="ArialMT"/>
              </a:rPr>
              <a:t>;</a:t>
            </a:r>
            <a:r>
              <a:rPr lang="es-MX" sz="1600" dirty="0">
                <a:solidFill>
                  <a:schemeClr val="bg1"/>
                </a:solidFill>
                <a:effectLst/>
                <a:latin typeface="ArialMT"/>
              </a:rPr>
              <a:t> 7 mayo 08, y 29 ene. 16)  </a:t>
            </a:r>
            <a:r>
              <a:rPr lang="es-MX" sz="2000" dirty="0">
                <a:solidFill>
                  <a:schemeClr val="bg2">
                    <a:lumMod val="60000"/>
                    <a:lumOff val="40000"/>
                  </a:schemeClr>
                </a:solidFill>
                <a:effectLst/>
                <a:latin typeface="ArialMT"/>
              </a:rPr>
              <a:t>en sus </a:t>
            </a:r>
            <a:r>
              <a:rPr lang="es-MX" sz="2000" dirty="0">
                <a:solidFill>
                  <a:srgbClr val="0070C0"/>
                </a:solidFill>
                <a:effectLst/>
                <a:latin typeface="ArialMT"/>
              </a:rPr>
              <a:t>seis primeros párrafos</a:t>
            </a:r>
            <a:r>
              <a:rPr lang="es-MX" sz="2000" dirty="0">
                <a:solidFill>
                  <a:schemeClr val="bg2">
                    <a:lumMod val="60000"/>
                    <a:lumOff val="40000"/>
                  </a:schemeClr>
                </a:solidFill>
                <a:effectLst/>
                <a:latin typeface="ArialMT"/>
              </a:rPr>
              <a:t> establece los principios generales que sustentan las contrataciones públicas en México</a:t>
            </a:r>
            <a:r>
              <a:rPr lang="es-MX" sz="2000" dirty="0">
                <a:solidFill>
                  <a:schemeClr val="bg1"/>
                </a:solidFill>
                <a:effectLst/>
                <a:latin typeface="ArialMT"/>
              </a:rPr>
              <a:t>.</a:t>
            </a:r>
          </a:p>
          <a:p>
            <a:pPr marL="0" indent="0" algn="just">
              <a:lnSpc>
                <a:spcPct val="110000"/>
              </a:lnSpc>
              <a:spcBef>
                <a:spcPts val="400"/>
              </a:spcBef>
              <a:buNone/>
            </a:pPr>
            <a:endParaRPr lang="es-MX" sz="1000" dirty="0">
              <a:solidFill>
                <a:schemeClr val="accent6">
                  <a:lumMod val="50000"/>
                </a:schemeClr>
              </a:solidFill>
              <a:effectLst/>
              <a:latin typeface="ArialMT"/>
            </a:endParaRPr>
          </a:p>
          <a:p>
            <a:pPr marL="0" indent="0" algn="just">
              <a:lnSpc>
                <a:spcPct val="110000"/>
              </a:lnSpc>
              <a:spcBef>
                <a:spcPts val="400"/>
              </a:spcBef>
              <a:buNone/>
            </a:pPr>
            <a:r>
              <a:rPr lang="es-MX" sz="2000" dirty="0">
                <a:solidFill>
                  <a:schemeClr val="bg1"/>
                </a:solidFill>
                <a:latin typeface="Arial" panose="020B0604020202020204" pitchFamily="34" charset="0"/>
                <a:cs typeface="Arial" panose="020B0604020202020204" pitchFamily="34" charset="0"/>
              </a:rPr>
              <a:t>El texto vigente establece:</a:t>
            </a:r>
          </a:p>
          <a:p>
            <a:pPr marL="0" indent="0" algn="just">
              <a:lnSpc>
                <a:spcPct val="110000"/>
              </a:lnSpc>
              <a:spcBef>
                <a:spcPts val="400"/>
              </a:spcBef>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10000"/>
              </a:lnSpc>
              <a:spcBef>
                <a:spcPts val="400"/>
              </a:spcBef>
              <a:buFont typeface="Wingdings" panose="05000000000000000000" pitchFamily="2" charset="2"/>
              <a:buNone/>
              <a:defRPr/>
            </a:pPr>
            <a:r>
              <a:rPr lang="es-MX" altLang="es-MX" sz="2000" b="1" dirty="0">
                <a:solidFill>
                  <a:schemeClr val="bg1"/>
                </a:solidFill>
                <a:latin typeface="Arial" panose="020B0604020202020204" pitchFamily="34" charset="0"/>
                <a:cs typeface="Arial" panose="020B0604020202020204" pitchFamily="34" charset="0"/>
              </a:rPr>
              <a:t>Primer párrafo:</a:t>
            </a:r>
          </a:p>
          <a:p>
            <a:pPr marL="0" algn="just" eaLnBrk="1" hangingPunct="1">
              <a:lnSpc>
                <a:spcPct val="110000"/>
              </a:lnSpc>
              <a:spcBef>
                <a:spcPts val="400"/>
              </a:spcBef>
              <a:buFont typeface="Wingdings" panose="05000000000000000000" pitchFamily="2" charset="2"/>
              <a:buNone/>
              <a:defRPr/>
            </a:pPr>
            <a:r>
              <a:rPr lang="es-ES" altLang="ja-JP" sz="2000" i="1" dirty="0">
                <a:solidFill>
                  <a:schemeClr val="bg1"/>
                </a:solidFill>
                <a:latin typeface="Arial" panose="020B0604020202020204" pitchFamily="34" charset="0"/>
                <a:cs typeface="Arial" panose="020B0604020202020204" pitchFamily="34" charset="0"/>
              </a:rPr>
              <a:t>Los recursos económicos de que dispongan la Federación, las entidades	    federativas, los Municipios y las demarcaciones 	territoriales de la Ciudad	               de México,  se administrarán con </a:t>
            </a:r>
            <a:r>
              <a:rPr lang="es-MX" altLang="ja-JP" sz="2000" b="1" i="1" dirty="0">
                <a:solidFill>
                  <a:srgbClr val="41A779"/>
                </a:solidFill>
                <a:latin typeface="Arial" panose="020B0604020202020204" pitchFamily="34" charset="0"/>
                <a:cs typeface="Arial" panose="020B0604020202020204" pitchFamily="34" charset="0"/>
              </a:rPr>
              <a:t>eficacia, eficiencia,</a:t>
            </a:r>
            <a:r>
              <a:rPr lang="es-MX"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economía, </a:t>
            </a:r>
            <a:r>
              <a:rPr lang="es-ES" altLang="ja-JP" sz="2000" b="1" i="1" dirty="0">
                <a:solidFill>
                  <a:srgbClr val="3333CC"/>
                </a:solidFill>
                <a:latin typeface="Arial" panose="020B0604020202020204" pitchFamily="34" charset="0"/>
                <a:cs typeface="Arial" panose="020B0604020202020204" pitchFamily="34" charset="0"/>
              </a:rPr>
              <a:t>trans-		      parencia</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y</a:t>
            </a:r>
            <a:r>
              <a:rPr lang="es-ES" altLang="ja-JP" sz="2000" i="1" dirty="0">
                <a:latin typeface="Arial" panose="020B0604020202020204" pitchFamily="34" charset="0"/>
                <a:cs typeface="Arial" panose="020B0604020202020204" pitchFamily="34" charset="0"/>
              </a:rPr>
              <a:t> </a:t>
            </a:r>
            <a:r>
              <a:rPr lang="es-MX" altLang="ja-JP" sz="2000" b="1" i="1" dirty="0">
                <a:solidFill>
                  <a:srgbClr val="41A779"/>
                </a:solidFill>
                <a:latin typeface="Arial" panose="020B0604020202020204" pitchFamily="34" charset="0"/>
                <a:cs typeface="Arial" panose="020B0604020202020204" pitchFamily="34" charset="0"/>
              </a:rPr>
              <a:t>honradez</a:t>
            </a:r>
            <a:r>
              <a:rPr lang="es-MX" altLang="ja-JP" sz="2000" i="1" dirty="0">
                <a:solidFill>
                  <a:srgbClr val="000000"/>
                </a:solidFill>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para satisfacer los objetivos a los que estén 	                destinados</a:t>
            </a:r>
            <a:r>
              <a:rPr lang="es-ES"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 name="Picture 2" descr="Resultado de imagen para imagen constitucion politica de los estados unidos mexicanos">
            <a:extLst>
              <a:ext uri="{FF2B5EF4-FFF2-40B4-BE49-F238E27FC236}">
                <a16:creationId xmlns:a16="http://schemas.microsoft.com/office/drawing/2014/main" id="{2487DA93-A46A-E09F-BE93-6CDAD404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2296">
            <a:off x="9287517" y="2877143"/>
            <a:ext cx="2128612" cy="2989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806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8"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xEl>
                                              <p:pRg st="4" end="4"/>
                                            </p:txEl>
                                          </p:spTgt>
                                        </p:tgtEl>
                                      </p:cBhvr>
                                    </p:animEffect>
                                  </p:childTnLst>
                                </p:cTn>
                              </p:par>
                            </p:childTnLst>
                          </p:cTn>
                        </p:par>
                        <p:par>
                          <p:cTn id="31" fill="hold">
                            <p:stCondLst>
                              <p:cond delay="165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250" fill="hold"/>
                                        <p:tgtEl>
                                          <p:spTgt spid="6"/>
                                        </p:tgtEl>
                                        <p:attrNameLst>
                                          <p:attrName>ppt_x</p:attrName>
                                        </p:attrNameLst>
                                      </p:cBhvr>
                                      <p:tavLst>
                                        <p:tav tm="0">
                                          <p:val>
                                            <p:strVal val="#ppt_x"/>
                                          </p:val>
                                        </p:tav>
                                        <p:tav tm="100000">
                                          <p:val>
                                            <p:strVal val="#ppt_x"/>
                                          </p:val>
                                        </p:tav>
                                      </p:tavLst>
                                    </p:anim>
                                    <p:anim calcmode="lin" valueType="num">
                                      <p:cBhvr additive="base">
                                        <p:cTn id="35" dur="125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900"/>
                            </p:stCondLst>
                            <p:childTnLst>
                              <p:par>
                                <p:cTn id="37" presetID="30" presetClass="entr" presetSubtype="0"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800" decel="100000"/>
                                        <p:tgtEl>
                                          <p:spTgt spid="11">
                                            <p:txEl>
                                              <p:pRg st="6" end="6"/>
                                            </p:txEl>
                                          </p:spTgt>
                                        </p:tgtEl>
                                      </p:cBhvr>
                                    </p:animEffect>
                                    <p:anim calcmode="lin" valueType="num">
                                      <p:cBhvr>
                                        <p:cTn id="4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45" fill="hold">
                            <p:stCondLst>
                              <p:cond delay="3900"/>
                            </p:stCondLst>
                            <p:childTnLst>
                              <p:par>
                                <p:cTn id="46" presetID="55" presetClass="entr" presetSubtype="0" fill="hold" nodeType="after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 calcmode="lin" valueType="num">
                                      <p:cBhvr>
                                        <p:cTn id="48"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109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 </a:t>
            </a:r>
            <a:r>
              <a:rPr lang="es-MX" altLang="es-MX" sz="2000" dirty="0">
                <a:solidFill>
                  <a:schemeClr val="bg1"/>
                </a:solidFill>
                <a:latin typeface="Arial" panose="020B0604020202020204" pitchFamily="34" charset="0"/>
                <a:ea typeface="ＭＳ Ｐゴシック" panose="020B0600070205080204" pitchFamily="34" charset="-128"/>
              </a:rPr>
              <a:t>La modificación al monto, plazo o vigencia de los contratos, conlleva el  respectivo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ajuste a esta garantía</a:t>
            </a:r>
            <a:r>
              <a:rPr lang="es-MX" altLang="es-MX" sz="2000" dirty="0">
                <a:solidFill>
                  <a:schemeClr val="bg1"/>
                </a:solidFill>
                <a:latin typeface="Arial" panose="020B0604020202020204" pitchFamily="34" charset="0"/>
                <a:ea typeface="ＭＳ Ｐゴシック" panose="020B0600070205080204" pitchFamily="34" charset="-128"/>
              </a:rPr>
              <a:t>, cuando dicho incremento no se encuentre cubierto por la originalmente otorgada. El plazo para entregar esta modificación no debe exceder de los diez días naturales siguientes a la firma de dicho convenio. </a:t>
            </a:r>
            <a:r>
              <a:rPr lang="es-MX" altLang="es-MX" sz="1600" dirty="0">
                <a:solidFill>
                  <a:schemeClr val="bg1"/>
                </a:solidFill>
                <a:latin typeface="Arial" panose="020B0604020202020204" pitchFamily="34" charset="0"/>
                <a:ea typeface="ＭＳ Ｐゴシック" panose="020B0600070205080204" pitchFamily="34" charset="-128"/>
              </a:rPr>
              <a:t>(arts. 91 últ. pfo. RLAASSP y 109 fracc. VII inc. c)  RLOPSRM) </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 </a:t>
            </a:r>
            <a:r>
              <a:rPr lang="es-MX" sz="2000" dirty="0">
                <a:solidFill>
                  <a:srgbClr val="00B050"/>
                </a:solidFill>
                <a:latin typeface="ArialMT"/>
              </a:rPr>
              <a:t>Es procedente su reducción</a:t>
            </a:r>
            <a:r>
              <a:rPr lang="es-MX" sz="2000" dirty="0">
                <a:solidFill>
                  <a:schemeClr val="bg1"/>
                </a:solidFill>
                <a:latin typeface="ArialMT"/>
              </a:rPr>
              <a:t>, según el grado de cumplimiento que se tenga en el registro único de proveedores y contratistas; puede ser del 10 al 50% respecto del porcentaje establecido en el procedimiento de contratación. </a:t>
            </a:r>
            <a:r>
              <a:rPr lang="es-MX" sz="1600" dirty="0">
                <a:solidFill>
                  <a:schemeClr val="bg1"/>
                </a:solidFill>
                <a:latin typeface="ArialMT"/>
              </a:rPr>
              <a:t>(arts. 48 2º pfo. LAASSP, 86 1er. pfo. RLAASSP y Capítulo III, Lineamiento Cuarto, DOF 9 sept. 2010, 48 2º pfo. LOPSRM, 79 2º pfo. y 90 1er pfo. RLOPSRM)</a:t>
            </a:r>
          </a:p>
          <a:p>
            <a:pPr marL="0" indent="0" algn="just">
              <a:lnSpc>
                <a:spcPct val="10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XII.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obra pública</a:t>
            </a:r>
            <a:r>
              <a:rPr lang="es-MX" altLang="es-MX" sz="2000" dirty="0">
                <a:solidFill>
                  <a:schemeClr val="bg1"/>
                </a:solidFill>
                <a:latin typeface="Arial" panose="020B0604020202020204" pitchFamily="34" charset="0"/>
                <a:ea typeface="ＭＳ Ｐゴシック" panose="020B0600070205080204" pitchFamily="34" charset="-128"/>
              </a:rPr>
              <a:t>, en </a:t>
            </a:r>
            <a:r>
              <a:rPr lang="es-MX" altLang="es-MX" sz="2000" dirty="0">
                <a:solidFill>
                  <a:schemeClr val="accent6">
                    <a:lumMod val="75000"/>
                  </a:schemeClr>
                </a:solidFill>
                <a:latin typeface="Arial" panose="020B0604020202020204" pitchFamily="34" charset="0"/>
                <a:ea typeface="ＭＳ Ｐゴシック" panose="020B0600070205080204" pitchFamily="34" charset="-128"/>
              </a:rPr>
              <a:t>trabajos de restauración, reparación o demolición</a:t>
            </a:r>
            <a:r>
              <a:rPr lang="es-MX" altLang="es-MX" sz="2000" dirty="0">
                <a:solidFill>
                  <a:schemeClr val="bg1"/>
                </a:solidFill>
                <a:latin typeface="Arial" panose="020B0604020202020204" pitchFamily="34" charset="0"/>
                <a:ea typeface="ＭＳ Ｐゴシック" panose="020B0600070205080204" pitchFamily="34" charset="-128"/>
              </a:rPr>
              <a:t> de inmuebles, que se ejecutanen a raiz de un caso fortuito o fuerza mayor, de resultar estrictamente necesario, la convocante podrá ordenar el inicio en los trabajos de manera previa a la celebración del contrato, y si estos concluyen antes de la formalización del mismo, no se solicitará la presentación de esta garantía. </a:t>
            </a:r>
            <a:r>
              <a:rPr lang="es-MX" altLang="es-MX" sz="1600" dirty="0">
                <a:solidFill>
                  <a:schemeClr val="bg1"/>
                </a:solidFill>
                <a:latin typeface="Arial" panose="020B0604020202020204" pitchFamily="34" charset="0"/>
                <a:ea typeface="ＭＳ Ｐゴシック" panose="020B0600070205080204" pitchFamily="34" charset="-128"/>
              </a:rPr>
              <a:t>(art. 45 Bis LOPSRM) </a:t>
            </a:r>
          </a:p>
          <a:p>
            <a:pPr marL="0" indent="0" algn="just" eaLnBrk="1" hangingPunct="1">
              <a:lnSpc>
                <a:spcPct val="100000"/>
              </a:lnSpc>
              <a:spcBef>
                <a:spcPts val="0"/>
              </a:spcBef>
              <a:buClr>
                <a:srgbClr val="006666"/>
              </a:buClr>
              <a:buFont typeface="Wingdings" pitchFamily="2" charset="2"/>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Clr>
                <a:schemeClr val="tx1"/>
              </a:buClr>
              <a:buFont typeface="Wingdings" pitchFamily="2" charset="2"/>
              <a:buNone/>
            </a:pPr>
            <a:r>
              <a:rPr lang="es-MX" altLang="es-MX" sz="2000" b="1" dirty="0">
                <a:solidFill>
                  <a:schemeClr val="bg1"/>
                </a:solidFill>
                <a:latin typeface="Arial" panose="020B0604020202020204" pitchFamily="34" charset="0"/>
                <a:ea typeface="ＭＳ Ｐゴシック" panose="020B0600070205080204" pitchFamily="34" charset="-128"/>
              </a:rPr>
              <a:t>XIII. </a:t>
            </a:r>
            <a:r>
              <a:rPr lang="es-MX" altLang="es-MX" sz="2000" dirty="0">
                <a:solidFill>
                  <a:schemeClr val="bg1"/>
                </a:solidFill>
                <a:latin typeface="Arial" panose="020B0604020202020204" pitchFamily="34" charset="0"/>
                <a:ea typeface="ＭＳ Ｐゴシック" panose="020B0600070205080204" pitchFamily="34" charset="-128"/>
              </a:rPr>
              <a:t>También en esa materia, una vez cumplidas las obligaciones del contratista y </a:t>
            </a:r>
            <a:r>
              <a:rPr lang="es-MX" altLang="es-MX" sz="2000" dirty="0">
                <a:solidFill>
                  <a:srgbClr val="B36A99"/>
                </a:solidFill>
                <a:latin typeface="Arial" panose="020B0604020202020204" pitchFamily="34" charset="0"/>
                <a:ea typeface="ＭＳ Ｐゴシック" panose="020B0600070205080204" pitchFamily="34" charset="-128"/>
              </a:rPr>
              <a:t>entregada  la garantía de vicios ocultos</a:t>
            </a:r>
            <a:r>
              <a:rPr lang="es-MX" altLang="es-MX" sz="2000" dirty="0">
                <a:solidFill>
                  <a:schemeClr val="bg1"/>
                </a:solidFill>
                <a:latin typeface="Arial" panose="020B0604020202020204" pitchFamily="34" charset="0"/>
                <a:ea typeface="ＭＳ Ｐゴシック" panose="020B0600070205080204" pitchFamily="34" charset="-128"/>
              </a:rPr>
              <a:t>, procederán  inmediatamente, a  través  del</a:t>
            </a: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400"/>
              </a:spcBef>
              <a:buNone/>
              <a:defRPr/>
            </a:pPr>
            <a:endParaRPr lang="es-MX" sz="16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138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5383"/>
          </a:xfrm>
        </p:spPr>
        <p:txBody>
          <a:bodyPr>
            <a:normAutofit lnSpcReduction="10000"/>
          </a:bodyPr>
          <a:lstStyle/>
          <a:p>
            <a:pPr marL="0" indent="0" algn="just">
              <a:lnSpc>
                <a:spcPct val="110000"/>
              </a:lnSpc>
              <a:spcBef>
                <a:spcPts val="0"/>
              </a:spcBef>
              <a:buClr>
                <a:srgbClr val="006666"/>
              </a:buClr>
              <a:buNone/>
            </a:pPr>
            <a:r>
              <a:rPr lang="es-MX" altLang="es-MX" sz="2000" dirty="0">
                <a:solidFill>
                  <a:schemeClr val="bg1"/>
                </a:solidFill>
                <a:latin typeface="Arial" panose="020B0604020202020204" pitchFamily="34" charset="0"/>
                <a:ea typeface="ＭＳ Ｐゴシック" panose="020B0600070205080204" pitchFamily="34" charset="-128"/>
              </a:rPr>
              <a:t>servidor público facultado, a levantar el acta administrativa de extinción de derechos y obligaciones derivados del contrato. </a:t>
            </a:r>
            <a:r>
              <a:rPr lang="es-MX" altLang="es-MX" sz="1600" dirty="0">
                <a:solidFill>
                  <a:schemeClr val="bg1"/>
                </a:solidFill>
                <a:latin typeface="Arial" panose="020B0604020202020204" pitchFamily="34" charset="0"/>
                <a:ea typeface="ＭＳ Ｐゴシック" panose="020B0600070205080204" pitchFamily="34" charset="-128"/>
              </a:rPr>
              <a:t>(arts. 90 penúlt. pfo. y 93 RLOPSRM)</a:t>
            </a: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XIV. </a:t>
            </a:r>
            <a:r>
              <a:rPr lang="es-MX" altLang="es-MX" sz="2000" dirty="0">
                <a:solidFill>
                  <a:schemeClr val="bg1"/>
                </a:solidFill>
                <a:latin typeface="Arial" panose="020B0604020202020204" pitchFamily="34" charset="0"/>
                <a:ea typeface="ＭＳ Ｐゴシック" panose="020B0600070205080204" pitchFamily="34" charset="-128"/>
              </a:rPr>
              <a:t>En materia de </a:t>
            </a:r>
            <a:r>
              <a:rPr lang="es-MX" altLang="es-MX" sz="2000" b="1" dirty="0">
                <a:solidFill>
                  <a:schemeClr val="bg1"/>
                </a:solidFill>
                <a:latin typeface="Arial" panose="020B0604020202020204" pitchFamily="34" charset="0"/>
                <a:ea typeface="ＭＳ Ｐゴシック" panose="020B0600070205080204" pitchFamily="34" charset="-128"/>
              </a:rPr>
              <a:t>adquisiciones</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2000" dirty="0">
                <a:solidFill>
                  <a:srgbClr val="00B050"/>
                </a:solidFill>
                <a:latin typeface="Arial" panose="020B0604020202020204" pitchFamily="34" charset="0"/>
                <a:ea typeface="ＭＳ Ｐゴシック" panose="020B0600070205080204" pitchFamily="34" charset="-128"/>
              </a:rPr>
              <a:t>no es necesario modificarla </a:t>
            </a:r>
            <a:r>
              <a:rPr lang="es-MX" altLang="es-MX" sz="2000" dirty="0">
                <a:solidFill>
                  <a:schemeClr val="bg1"/>
                </a:solidFill>
                <a:latin typeface="Arial" panose="020B0604020202020204" pitchFamily="34" charset="0"/>
                <a:ea typeface="ＭＳ Ｐゴシック" panose="020B0600070205080204" pitchFamily="34" charset="-128"/>
              </a:rPr>
              <a:t>cuando el monto total del contrato se ajusta, porque se aplicó al proveedor el descuento por pronto pago, y en materia de obra pública tampoco lo es cuando se ha aplicado un ajuste de costos, si está dentro del monto garantizado </a:t>
            </a:r>
            <a:r>
              <a:rPr lang="es-MX" altLang="es-MX" sz="1600" dirty="0">
                <a:solidFill>
                  <a:schemeClr val="bg1"/>
                </a:solidFill>
                <a:latin typeface="Arial" panose="020B0604020202020204" pitchFamily="34" charset="0"/>
                <a:ea typeface="ＭＳ Ｐゴシック" panose="020B0600070205080204" pitchFamily="34" charset="-128"/>
              </a:rPr>
              <a:t>(art. 94 úll. pfo. RLAASSP)</a:t>
            </a:r>
            <a:r>
              <a:rPr lang="es-MX" altLang="es-MX" sz="2000" dirty="0">
                <a:solidFill>
                  <a:schemeClr val="bg1"/>
                </a:solidFill>
                <a:latin typeface="Arial" panose="020B0604020202020204" pitchFamily="34" charset="0"/>
                <a:ea typeface="ＭＳ Ｐゴシック" panose="020B0600070205080204" pitchFamily="34" charset="-128"/>
              </a:rPr>
              <a:t>, y</a:t>
            </a:r>
            <a:endParaRPr lang="es-MX" altLang="es-MX" sz="16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altLang="es-MX" sz="2000" b="1" dirty="0">
                <a:solidFill>
                  <a:schemeClr val="bg1"/>
                </a:solidFill>
                <a:latin typeface="Arial" panose="020B0604020202020204" pitchFamily="34" charset="0"/>
                <a:ea typeface="ＭＳ Ｐゴシック" panose="020B0600070205080204" pitchFamily="34" charset="-128"/>
              </a:rPr>
              <a:t>XV. </a:t>
            </a:r>
            <a:r>
              <a:rPr lang="es-MX" altLang="es-MX" sz="2000" dirty="0">
                <a:solidFill>
                  <a:schemeClr val="bg1"/>
                </a:solidFill>
                <a:latin typeface="Arial" panose="020B0604020202020204" pitchFamily="34" charset="0"/>
                <a:ea typeface="ＭＳ Ｐゴシック" panose="020B0600070205080204" pitchFamily="34" charset="-128"/>
              </a:rPr>
              <a:t>Las personas representantes de la sociedad civil que intervengan como </a:t>
            </a:r>
            <a:r>
              <a:rPr lang="es-MX" altLang="es-MX" sz="2000" dirty="0">
                <a:solidFill>
                  <a:schemeClr val="accent6">
                    <a:lumMod val="50000"/>
                  </a:schemeClr>
                </a:solidFill>
                <a:latin typeface="Arial" panose="020B0604020202020204" pitchFamily="34" charset="0"/>
                <a:ea typeface="ＭＳ Ｐゴシック" panose="020B0600070205080204" pitchFamily="34" charset="-128"/>
              </a:rPr>
              <a:t>testigo social</a:t>
            </a:r>
            <a:r>
              <a:rPr lang="es-MX" altLang="es-MX" sz="2000" dirty="0">
                <a:solidFill>
                  <a:schemeClr val="bg1"/>
                </a:solidFill>
                <a:latin typeface="Arial" panose="020B0604020202020204" pitchFamily="34" charset="0"/>
                <a:ea typeface="ＭＳ Ｐゴシック" panose="020B0600070205080204" pitchFamily="34" charset="-128"/>
              </a:rPr>
              <a:t> en los procedimientos de contratación, estarán exceptuados de otorgar esta garantía. </a:t>
            </a:r>
            <a:r>
              <a:rPr lang="es-MX" altLang="es-MX" sz="1600" dirty="0">
                <a:solidFill>
                  <a:schemeClr val="bg1"/>
                </a:solidFill>
                <a:latin typeface="Arial" panose="020B0604020202020204" pitchFamily="34" charset="0"/>
                <a:ea typeface="ＭＳ Ｐゴシック" panose="020B0600070205080204" pitchFamily="34" charset="-128"/>
              </a:rPr>
              <a:t>(arts. 48 fracc. III LAASSP)</a:t>
            </a:r>
          </a:p>
          <a:p>
            <a:pPr marL="0" indent="0" algn="just">
              <a:lnSpc>
                <a:spcPct val="110000"/>
              </a:lnSpc>
              <a:spcBef>
                <a:spcPts val="0"/>
              </a:spcBef>
              <a:buClr>
                <a:srgbClr val="006666"/>
              </a:buClr>
              <a:buNone/>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MX" sz="2000" b="1" dirty="0">
                <a:solidFill>
                  <a:srgbClr val="000000"/>
                </a:solidFill>
                <a:latin typeface="ArialMT"/>
              </a:rPr>
              <a:t>Caracteristicas de la garantía de anticipo.</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Medio jurídico utilizado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para asegurar </a:t>
            </a:r>
            <a:r>
              <a:rPr lang="es-ES" altLang="es-MX" sz="2000" dirty="0">
                <a:solidFill>
                  <a:schemeClr val="bg1"/>
                </a:solidFill>
                <a:latin typeface="Arial" panose="020B0604020202020204" pitchFamily="34" charset="0"/>
                <a:ea typeface="ＭＳ Ｐゴシック" panose="020B0600070205080204" pitchFamily="34" charset="-128"/>
              </a:rPr>
              <a:t>la correcta inversión, aplicación y	 amortización del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monto total del anticipo </a:t>
            </a:r>
            <a:r>
              <a:rPr lang="es-ES" altLang="es-MX" sz="2000" dirty="0">
                <a:solidFill>
                  <a:schemeClr val="bg1"/>
                </a:solidFill>
                <a:latin typeface="Arial" panose="020B0604020202020204" pitchFamily="34" charset="0"/>
                <a:ea typeface="ＭＳ Ｐゴシック" panose="020B0600070205080204" pitchFamily="34" charset="-128"/>
              </a:rPr>
              <a:t>que recibe  un proveedor  o un 	            contratista, y así proteger a la convocante del posible desvío, incorrecta 	    aplicación o falta de amortización de esos recursos públicos.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Particularidades:</a:t>
            </a:r>
          </a:p>
          <a:p>
            <a:pPr marL="0" indent="0" algn="just">
              <a:lnSpc>
                <a:spcPct val="110000"/>
              </a:lnSpc>
              <a:spcBef>
                <a:spcPts val="0"/>
              </a:spcBef>
              <a:buClr>
                <a:srgbClr val="006666"/>
              </a:buClr>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10000"/>
              </a:lnSpc>
              <a:spcBef>
                <a:spcPts val="0"/>
              </a:spcBef>
              <a:buClr>
                <a:srgbClr val="006666"/>
              </a:buClr>
              <a:buNone/>
            </a:pPr>
            <a:r>
              <a:rPr lang="es-ES" altLang="es-MX" sz="2000" b="1" dirty="0">
                <a:solidFill>
                  <a:schemeClr val="bg1"/>
                </a:solidFill>
                <a:latin typeface="Arial" panose="020B0604020202020204" pitchFamily="34" charset="0"/>
                <a:ea typeface="ＭＳ Ｐゴシック" panose="020B0600070205080204" pitchFamily="34" charset="-128"/>
              </a:rPr>
              <a:t>I. </a:t>
            </a:r>
            <a:r>
              <a:rPr lang="es-ES" altLang="es-MX" sz="2000" dirty="0">
                <a:solidFill>
                  <a:schemeClr val="bg1"/>
                </a:solidFill>
                <a:latin typeface="Arial" panose="020B0604020202020204" pitchFamily="34" charset="0"/>
                <a:ea typeface="ＭＳ Ｐゴシック" panose="020B0600070205080204" pitchFamily="34" charset="-128"/>
              </a:rPr>
              <a:t>El  proveedor o contratista  </a:t>
            </a:r>
            <a:r>
              <a:rPr lang="es-ES" altLang="es-MX" sz="2000" dirty="0">
                <a:solidFill>
                  <a:schemeClr val="accent6">
                    <a:lumMod val="75000"/>
                  </a:schemeClr>
                </a:solidFill>
                <a:latin typeface="Arial" panose="020B0604020202020204" pitchFamily="34" charset="0"/>
                <a:ea typeface="ＭＳ Ｐゴシック" panose="020B0600070205080204" pitchFamily="34" charset="-128"/>
              </a:rPr>
              <a:t>debe  emitirla por el importe total  recibido</a:t>
            </a:r>
            <a:r>
              <a:rPr lang="es-ES" altLang="es-MX" sz="2000" dirty="0">
                <a:solidFill>
                  <a:schemeClr val="bg1"/>
                </a:solidFill>
                <a:latin typeface="Arial" panose="020B0604020202020204" pitchFamily="34" charset="0"/>
                <a:ea typeface="ＭＳ Ｐゴシック" panose="020B0600070205080204" pitchFamily="34" charset="-128"/>
              </a:rPr>
              <a:t>, es  decir, el</a:t>
            </a: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8194" name="Picture 2" descr="Las ventajas del Confirming o pago a proveedores - Asesores Empresariales  Asociados">
            <a:extLst>
              <a:ext uri="{FF2B5EF4-FFF2-40B4-BE49-F238E27FC236}">
                <a16:creationId xmlns:a16="http://schemas.microsoft.com/office/drawing/2014/main" id="{8F750C27-1E98-A797-7335-4B6F7532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753" y="3588325"/>
            <a:ext cx="2607902" cy="198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circle(in)">
                                      <p:cBhvr>
                                        <p:cTn id="40" dur="2000"/>
                                        <p:tgtEl>
                                          <p:spTgt spid="11">
                                            <p:txEl>
                                              <p:pRg st="8" end="8"/>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dissolve">
                                      <p:cBhvr>
                                        <p:cTn id="43" dur="1000"/>
                                        <p:tgtEl>
                                          <p:spTgt spid="8194"/>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11">
                                            <p:txEl>
                                              <p:pRg st="10" end="10"/>
                                            </p:txEl>
                                          </p:spTgt>
                                        </p:tgtEl>
                                        <p:attrNameLst>
                                          <p:attrName>style.visibility</p:attrName>
                                        </p:attrNameLst>
                                      </p:cBhvr>
                                      <p:to>
                                        <p:strVal val="visible"/>
                                      </p:to>
                                    </p:set>
                                    <p:anim calcmode="lin" valueType="num">
                                      <p:cBhvr>
                                        <p:cTn id="48"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50"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anim calcmode="lin" valueType="num">
                                      <p:cBhvr>
                                        <p:cTn id="57"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60"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Clr>
                <a:srgbClr val="006666"/>
              </a:buClr>
              <a:buNone/>
            </a:pPr>
            <a:r>
              <a:rPr lang="es-ES" altLang="es-MX" sz="2000" dirty="0">
                <a:solidFill>
                  <a:schemeClr val="bg1"/>
                </a:solidFill>
                <a:latin typeface="Arial" panose="020B0604020202020204" pitchFamily="34" charset="0"/>
                <a:ea typeface="ＭＳ Ｐゴシック" panose="020B0600070205080204" pitchFamily="34" charset="-128"/>
              </a:rPr>
              <a:t>monto que corresponde al anticipo propiamente dicho, más el IVA que también recibe por estar incluido en la factura o CFDI que entrega al ente público; </a:t>
            </a:r>
            <a:r>
              <a:rPr lang="es-ES" altLang="es-MX" sz="1600" dirty="0">
                <a:solidFill>
                  <a:schemeClr val="bg1"/>
                </a:solidFill>
                <a:latin typeface="Arial" panose="020B0604020202020204" pitchFamily="34" charset="0"/>
                <a:ea typeface="ＭＳ Ｐゴシック" panose="020B0600070205080204" pitchFamily="34" charset="-128"/>
              </a:rPr>
              <a:t>(arts.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XI, 48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LAASSP, 81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 RLAASSP, 41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I y 45 </a:t>
            </a:r>
            <a:r>
              <a:rPr lang="es-ES" altLang="es-MX" sz="1600" dirty="0" err="1">
                <a:solidFill>
                  <a:schemeClr val="bg1"/>
                </a:solidFill>
                <a:latin typeface="Arial" panose="020B0604020202020204" pitchFamily="34" charset="0"/>
                <a:ea typeface="ＭＳ Ｐゴシック" panose="020B0600070205080204" pitchFamily="34" charset="-128"/>
              </a:rPr>
              <a:t>fracc.</a:t>
            </a:r>
            <a:r>
              <a:rPr lang="es-ES" altLang="es-MX" sz="1600" dirty="0">
                <a:solidFill>
                  <a:schemeClr val="bg1"/>
                </a:solidFill>
                <a:latin typeface="Arial" panose="020B0604020202020204" pitchFamily="34" charset="0"/>
                <a:ea typeface="ＭＳ Ｐゴシック" panose="020B0600070205080204" pitchFamily="34" charset="-128"/>
              </a:rPr>
              <a:t> VIII y IX LOPSRM) </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Clr>
                <a:srgbClr val="006666"/>
              </a:buClr>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sz="2000" b="1" dirty="0">
                <a:solidFill>
                  <a:schemeClr val="bg1"/>
                </a:solidFill>
                <a:latin typeface="ArialMT"/>
              </a:rPr>
              <a:t>II. </a:t>
            </a:r>
            <a:r>
              <a:rPr lang="es-MX" sz="2000" dirty="0">
                <a:solidFill>
                  <a:schemeClr val="bg1"/>
                </a:solidFill>
                <a:latin typeface="ArialMT"/>
              </a:rPr>
              <a:t>Debe </a:t>
            </a:r>
            <a:r>
              <a:rPr lang="es-MX" sz="2000" dirty="0">
                <a:solidFill>
                  <a:srgbClr val="B36A99"/>
                </a:solidFill>
                <a:latin typeface="ArialMT"/>
              </a:rPr>
              <a:t>presentarse previamente a la entrega del  anticipo</a:t>
            </a:r>
            <a:r>
              <a:rPr lang="es-MX" sz="2000" dirty="0">
                <a:solidFill>
                  <a:schemeClr val="bg1"/>
                </a:solidFill>
                <a:latin typeface="ArialMT"/>
              </a:rPr>
              <a:t>, a más tardar en la fecha  establecida en la convocatoria, invitación o solicitud de cotización, atendiendo a lo dispuesto en la Ley Monetaria de los Estados Unidos Mexicanos; </a:t>
            </a:r>
            <a:r>
              <a:rPr lang="es-MX" sz="1600" dirty="0">
                <a:solidFill>
                  <a:schemeClr val="bg1"/>
                </a:solidFill>
                <a:latin typeface="ArialMT"/>
              </a:rPr>
              <a:t>(arts. 48 últ. pfo. LAASSP y 141 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III. </a:t>
            </a:r>
            <a:r>
              <a:rPr lang="es-MX" sz="2000" dirty="0">
                <a:solidFill>
                  <a:schemeClr val="bg1"/>
                </a:solidFill>
                <a:latin typeface="ArialMT"/>
              </a:rPr>
              <a:t>Para el caso de </a:t>
            </a:r>
            <a:r>
              <a:rPr lang="es-MX" sz="2000" b="1" dirty="0">
                <a:solidFill>
                  <a:schemeClr val="bg1"/>
                </a:solidFill>
                <a:latin typeface="ArialMT"/>
              </a:rPr>
              <a:t>obra pública</a:t>
            </a:r>
            <a:r>
              <a:rPr lang="es-MX" sz="2000" dirty="0">
                <a:solidFill>
                  <a:schemeClr val="bg1"/>
                </a:solidFill>
                <a:latin typeface="ArialMT"/>
              </a:rPr>
              <a:t>, deberá </a:t>
            </a:r>
            <a:r>
              <a:rPr lang="es-MX" sz="2000" dirty="0">
                <a:solidFill>
                  <a:srgbClr val="0070C0"/>
                </a:solidFill>
                <a:latin typeface="ArialMT"/>
              </a:rPr>
              <a:t>entregarse a mas tardar quince días después del fallo</a:t>
            </a:r>
            <a:r>
              <a:rPr lang="es-MX" sz="2000" dirty="0">
                <a:solidFill>
                  <a:schemeClr val="bg1"/>
                </a:solidFill>
                <a:latin typeface="ArialMT"/>
              </a:rPr>
              <a:t> y en los siguientes ejercicios en el mismo plazo, contado desde el día en que se notifique la entrega del anticipo </a:t>
            </a:r>
            <a:r>
              <a:rPr lang="es-MX" sz="1600" dirty="0">
                <a:solidFill>
                  <a:schemeClr val="bg1"/>
                </a:solidFill>
                <a:latin typeface="ArialMT"/>
              </a:rPr>
              <a:t>(art. 94 1er. pfo. RLOPSRM)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defRPr/>
            </a:pPr>
            <a:r>
              <a:rPr lang="es-MX" sz="500" dirty="0">
                <a:solidFill>
                  <a:schemeClr val="bg1"/>
                </a:solidFill>
                <a:latin typeface="ArialMT"/>
              </a:rPr>
              <a:t> </a:t>
            </a:r>
          </a:p>
          <a:p>
            <a:pPr marL="0" indent="0" algn="just">
              <a:lnSpc>
                <a:spcPct val="100000"/>
              </a:lnSpc>
              <a:spcBef>
                <a:spcPts val="0"/>
              </a:spcBef>
              <a:buNone/>
              <a:defRPr/>
            </a:pPr>
            <a:r>
              <a:rPr lang="es-MX" sz="2000" dirty="0">
                <a:solidFill>
                  <a:schemeClr val="accent1">
                    <a:lumMod val="75000"/>
                  </a:schemeClr>
                </a:solidFill>
                <a:latin typeface="ArialMT"/>
              </a:rPr>
              <a:t>Si el contratista no la entrega </a:t>
            </a:r>
            <a:r>
              <a:rPr lang="es-MX" sz="2000" dirty="0">
                <a:solidFill>
                  <a:schemeClr val="bg1"/>
                </a:solidFill>
                <a:latin typeface="ArialMT"/>
              </a:rPr>
              <a:t>en el plazo señalado, no procederá el diferimiento del inicio de los trabajos en la fecha establecida originalmente.</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Cuando se trate de un </a:t>
            </a:r>
            <a:r>
              <a:rPr lang="es-MX" sz="2000" dirty="0">
                <a:solidFill>
                  <a:srgbClr val="00B050"/>
                </a:solidFill>
                <a:latin typeface="ArialMT"/>
              </a:rPr>
              <a:t>contrato plurianual</a:t>
            </a:r>
            <a:r>
              <a:rPr lang="es-MX" sz="2000" dirty="0">
                <a:solidFill>
                  <a:schemeClr val="bg1"/>
                </a:solidFill>
                <a:latin typeface="ArialMT"/>
              </a:rPr>
              <a:t>, el contratista deberá entregar la garantía de anticipo para el primer ejercicio y para los siguientes ejercicios dentro de los quince días naturales siguientes a la fecha en que se le notifique por escrito el monto que se le otorgara </a:t>
            </a:r>
            <a:r>
              <a:rPr lang="es-MX" sz="1600" dirty="0">
                <a:solidFill>
                  <a:schemeClr val="bg1"/>
                </a:solidFill>
                <a:latin typeface="ArialMT"/>
              </a:rPr>
              <a:t>(art. 94 1er. pfo. RLOPSRM)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IV. </a:t>
            </a:r>
            <a:r>
              <a:rPr lang="es-MX" sz="2000" dirty="0">
                <a:solidFill>
                  <a:srgbClr val="674446"/>
                </a:solidFill>
                <a:latin typeface="ArialMT"/>
              </a:rPr>
              <a:t>Debe ser divisible  </a:t>
            </a:r>
            <a:r>
              <a:rPr lang="es-MX" sz="2000" dirty="0">
                <a:solidFill>
                  <a:schemeClr val="bg1"/>
                </a:solidFill>
                <a:latin typeface="ArialMT"/>
              </a:rPr>
              <a:t>pues  se  va  amortizando  proporcionalmente en cada uno de</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1300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p:cTn id="55"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p:cTn id="67"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70"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defRPr/>
            </a:pPr>
            <a:r>
              <a:rPr lang="es-MX" sz="2000" dirty="0">
                <a:solidFill>
                  <a:schemeClr val="bg1"/>
                </a:solidFill>
                <a:latin typeface="ArialMT"/>
              </a:rPr>
              <a:t>los pagos. </a:t>
            </a:r>
            <a:r>
              <a:rPr lang="es-MX" sz="1600" dirty="0">
                <a:solidFill>
                  <a:schemeClr val="bg1"/>
                </a:solidFill>
                <a:latin typeface="ArialMT"/>
              </a:rPr>
              <a:t>(arts. 46 fracc. VIII, 50 2do. pfo. LOPSRM, 65 apartado A fracc. V inciso a)  RLOPSRM y 81 fracc. V RLAASSP) </a:t>
            </a:r>
          </a:p>
          <a:p>
            <a:pPr marL="0" indent="0" algn="just">
              <a:lnSpc>
                <a:spcPct val="100000"/>
              </a:lnSpc>
              <a:spcBef>
                <a:spcPts val="0"/>
              </a:spcBef>
              <a:buNone/>
              <a:defRPr/>
            </a:pPr>
            <a:r>
              <a:rPr lang="es-MX" sz="2000" b="1" dirty="0">
                <a:solidFill>
                  <a:schemeClr val="bg1"/>
                </a:solidFill>
                <a:latin typeface="ArialMT"/>
              </a:rPr>
              <a:t>V. </a:t>
            </a:r>
            <a:r>
              <a:rPr lang="es-MX" sz="2000" dirty="0">
                <a:solidFill>
                  <a:schemeClr val="bg1"/>
                </a:solidFill>
                <a:latin typeface="ArialMT"/>
              </a:rPr>
              <a:t>Se cancelará hasta que se haya realizado la </a:t>
            </a:r>
            <a:r>
              <a:rPr lang="es-MX" sz="2000" dirty="0">
                <a:solidFill>
                  <a:schemeClr val="tx2">
                    <a:lumMod val="50000"/>
                  </a:schemeClr>
                </a:solidFill>
                <a:latin typeface="ArialMT"/>
              </a:rPr>
              <a:t>amortización total</a:t>
            </a:r>
            <a:r>
              <a:rPr lang="es-MX" sz="2000" dirty="0">
                <a:solidFill>
                  <a:schemeClr val="bg1"/>
                </a:solidFill>
                <a:latin typeface="ArialMT"/>
              </a:rPr>
              <a:t>. </a:t>
            </a:r>
            <a:r>
              <a:rPr lang="es-MX" sz="1600" dirty="0">
                <a:solidFill>
                  <a:schemeClr val="bg1"/>
                </a:solidFill>
                <a:latin typeface="ArialMT"/>
              </a:rPr>
              <a:t>(arts. 81 fracc. V RLAASSP, 94 2do. pfo.  90 penúlt. pfo. in fine RLOPSRM)</a:t>
            </a:r>
          </a:p>
          <a:p>
            <a:pPr marL="0" indent="0" algn="just">
              <a:lnSpc>
                <a:spcPct val="100000"/>
              </a:lnSpc>
              <a:spcBef>
                <a:spcPts val="0"/>
              </a:spcBef>
              <a:buNone/>
              <a:defRPr/>
            </a:pPr>
            <a:endParaRPr lang="es-MX" sz="5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rPr>
              <a:t>VI. </a:t>
            </a:r>
            <a:r>
              <a:rPr lang="es-MX" sz="2000" dirty="0">
                <a:solidFill>
                  <a:srgbClr val="7030A0"/>
                </a:solidFill>
                <a:latin typeface="ArialMT"/>
              </a:rPr>
              <a:t>La dependencia que lleven a cabo la cancelación </a:t>
            </a:r>
            <a:r>
              <a:rPr lang="es-MX" sz="2000" dirty="0">
                <a:solidFill>
                  <a:schemeClr val="bg1"/>
                </a:solidFill>
                <a:latin typeface="ArialMT"/>
              </a:rPr>
              <a:t>de esta garantía, deberán comunicarlo a la Tesorería de la Federación dentro de los quince días hábiles siguientes a ese hecho </a:t>
            </a:r>
            <a:r>
              <a:rPr lang="es-MX" sz="1600" dirty="0">
                <a:solidFill>
                  <a:schemeClr val="bg1"/>
                </a:solidFill>
                <a:latin typeface="ArialMT"/>
              </a:rPr>
              <a:t>( art. 90 últ. pfo. RLOPSRM)</a:t>
            </a:r>
            <a:r>
              <a:rPr lang="es-MX" sz="2000" dirty="0">
                <a:solidFill>
                  <a:schemeClr val="bg1"/>
                </a:solidFill>
                <a:latin typeface="ArialMT"/>
              </a:rPr>
              <a:t>,</a:t>
            </a:r>
            <a:r>
              <a:rPr lang="es-MX" sz="1600" dirty="0">
                <a:solidFill>
                  <a:schemeClr val="bg1"/>
                </a:solidFill>
                <a:latin typeface="ArialMT"/>
              </a:rPr>
              <a:t> </a:t>
            </a:r>
            <a:r>
              <a:rPr lang="es-MX" sz="2000" dirty="0">
                <a:solidFill>
                  <a:schemeClr val="bg1"/>
                </a:solidFill>
                <a:latin typeface="ArialMT"/>
              </a:rPr>
              <a:t>y </a:t>
            </a:r>
          </a:p>
          <a:p>
            <a:pPr marL="0" indent="0" algn="just">
              <a:lnSpc>
                <a:spcPct val="100000"/>
              </a:lnSpc>
              <a:spcBef>
                <a:spcPts val="0"/>
              </a:spcBef>
              <a:buNone/>
              <a:defRPr/>
            </a:pPr>
            <a:r>
              <a:rPr lang="es-MX" sz="2000" b="1" dirty="0">
                <a:solidFill>
                  <a:schemeClr val="bg1"/>
                </a:solidFill>
                <a:latin typeface="ArialMT"/>
              </a:rPr>
              <a:t>VII. </a:t>
            </a:r>
            <a:r>
              <a:rPr lang="es-MX" sz="2000" dirty="0">
                <a:solidFill>
                  <a:schemeClr val="bg1"/>
                </a:solidFill>
                <a:latin typeface="ArialMT"/>
              </a:rPr>
              <a:t>La normatividad prevé, y por lo tanto permite, que esta garantía se puedan presentar o </a:t>
            </a:r>
            <a:r>
              <a:rPr lang="es-MX" sz="2000" dirty="0">
                <a:solidFill>
                  <a:srgbClr val="002060"/>
                </a:solidFill>
                <a:latin typeface="ArialMT"/>
              </a:rPr>
              <a:t>entregar utilizando medios electrónicos</a:t>
            </a:r>
            <a:r>
              <a:rPr lang="es-MX" sz="1600" dirty="0">
                <a:solidFill>
                  <a:schemeClr val="bg1"/>
                </a:solidFill>
                <a:latin typeface="ArialMT"/>
              </a:rPr>
              <a:t> (art. 90 6º pfo. RLOPSRM)</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rgbClr val="000000"/>
                </a:solidFill>
                <a:latin typeface="ArialMT"/>
              </a:rPr>
              <a:t>Caracteristicas de la garantía de calidad.</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Medio jurídico utilizado para asegurar el cumplimiento de la calidad 		de los servicios proporcionados o de los defectos o vicios ocultos 		de los bienes entregados, y proteger a la contratante de cualquier 		situación post venta que se presente y que el proveedor se niega 		responder reparándolo o sustituyéndolo.</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Particularidades.</a:t>
            </a:r>
          </a:p>
          <a:p>
            <a:pPr marL="0" indent="0" algn="just">
              <a:lnSpc>
                <a:spcPct val="100000"/>
              </a:lnSpc>
              <a:spcBef>
                <a:spcPts val="0"/>
              </a:spcBef>
              <a:buNone/>
            </a:pPr>
            <a:endParaRPr lang="es-MX" sz="1000" b="1"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accent3">
                    <a:lumMod val="75000"/>
                  </a:schemeClr>
                </a:solidFill>
                <a:latin typeface="Arial" panose="020B0604020202020204" pitchFamily="34" charset="0"/>
                <a:cs typeface="Arial" panose="020B0604020202020204" pitchFamily="34" charset="0"/>
              </a:rPr>
              <a:t>Empieza a surtir efectos </a:t>
            </a:r>
            <a:r>
              <a:rPr lang="es-MX" sz="2000" dirty="0">
                <a:solidFill>
                  <a:schemeClr val="bg1"/>
                </a:solidFill>
                <a:latin typeface="Arial" panose="020B0604020202020204" pitchFamily="34" charset="0"/>
                <a:cs typeface="Arial" panose="020B0604020202020204" pitchFamily="34" charset="0"/>
              </a:rPr>
              <a:t>después de la garantía de cumplimiento.</a:t>
            </a:r>
          </a:p>
        </p:txBody>
      </p:sp>
      <p:pic>
        <p:nvPicPr>
          <p:cNvPr id="9218" name="Picture 2" descr="garantia de calidad - Viveros Barber: Plantas de Viña. Plantas de uvas.  Vides">
            <a:extLst>
              <a:ext uri="{FF2B5EF4-FFF2-40B4-BE49-F238E27FC236}">
                <a16:creationId xmlns:a16="http://schemas.microsoft.com/office/drawing/2014/main" id="{CCD4CF76-81BE-4E66-04A5-3A9F5BFD3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1" y="3965867"/>
            <a:ext cx="1574353" cy="157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p:cTn id="31" dur="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p:cTn id="43"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p:cTn id="55"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57"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1">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218"/>
                                        </p:tgtEl>
                                        <p:attrNameLst>
                                          <p:attrName>style.visibility</p:attrName>
                                        </p:attrNameLst>
                                      </p:cBhvr>
                                      <p:to>
                                        <p:strVal val="visible"/>
                                      </p:to>
                                    </p:set>
                                    <p:animEffect transition="in" filter="blinds(horizontal)">
                                      <p:cBhvr>
                                        <p:cTn id="64" dur="1250"/>
                                        <p:tgtEl>
                                          <p:spTgt spid="9218"/>
                                        </p:tgtEl>
                                      </p:cBhvr>
                                    </p:animEffect>
                                  </p:childTnLst>
                                </p:cTn>
                              </p:par>
                              <p:par>
                                <p:cTn id="65" presetID="18" presetClass="entr" presetSubtype="12" fill="hold" nodeType="with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Effect transition="in" filter="strips(downLeft)">
                                      <p:cBhvr>
                                        <p:cTn id="67" dur="1250"/>
                                        <p:tgtEl>
                                          <p:spTgt spid="11">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nodeType="clickEffect">
                                  <p:stCondLst>
                                    <p:cond delay="0"/>
                                  </p:stCondLst>
                                  <p:iterate type="lt">
                                    <p:tmPct val="10000"/>
                                  </p:iterate>
                                  <p:childTnLst>
                                    <p:set>
                                      <p:cBhvr>
                                        <p:cTn id="71" dur="1" fill="hold">
                                          <p:stCondLst>
                                            <p:cond delay="0"/>
                                          </p:stCondLst>
                                        </p:cTn>
                                        <p:tgtEl>
                                          <p:spTgt spid="11">
                                            <p:txEl>
                                              <p:pRg st="10" end="10"/>
                                            </p:txEl>
                                          </p:spTgt>
                                        </p:tgtEl>
                                        <p:attrNameLst>
                                          <p:attrName>style.visibility</p:attrName>
                                        </p:attrNameLst>
                                      </p:cBhvr>
                                      <p:to>
                                        <p:strVal val="visible"/>
                                      </p:to>
                                    </p:set>
                                    <p:anim calcmode="lin" valueType="num">
                                      <p:cBhvr>
                                        <p:cTn id="72"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74"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1">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1">
                                            <p:txEl>
                                              <p:pRg st="12" end="12"/>
                                            </p:txEl>
                                          </p:spTgt>
                                        </p:tgtEl>
                                        <p:attrNameLst>
                                          <p:attrName>style.visibility</p:attrName>
                                        </p:attrNameLst>
                                      </p:cBhvr>
                                      <p:to>
                                        <p:strVal val="visible"/>
                                      </p:to>
                                    </p:set>
                                    <p:anim calcmode="lin" valueType="num">
                                      <p:cBhvr>
                                        <p:cTn id="8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8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83" dur="1000" fill="hold"/>
                                        <p:tgtEl>
                                          <p:spTgt spid="11">
                                            <p:txEl>
                                              <p:pRg st="12" end="12"/>
                                            </p:txEl>
                                          </p:spTgt>
                                        </p:tgtEl>
                                        <p:attrNameLst>
                                          <p:attrName>style.rotation</p:attrName>
                                        </p:attrNameLst>
                                      </p:cBhvr>
                                      <p:tavLst>
                                        <p:tav tm="0">
                                          <p:val>
                                            <p:fltVal val="360"/>
                                          </p:val>
                                        </p:tav>
                                        <p:tav tm="100000">
                                          <p:val>
                                            <p:fltVal val="0"/>
                                          </p:val>
                                        </p:tav>
                                      </p:tavLst>
                                    </p:anim>
                                    <p:animEffect transition="in" filter="fade">
                                      <p:cBhvr>
                                        <p:cTn id="8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6963"/>
          </a:xfrm>
        </p:spPr>
        <p:txBody>
          <a:bodyPr>
            <a:normAutofit lnSpcReduction="10000"/>
          </a:bodyPr>
          <a:lstStyle/>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 </a:t>
            </a:r>
            <a:r>
              <a:rPr lang="es-MX" altLang="es-MX" sz="2000" dirty="0">
                <a:solidFill>
                  <a:schemeClr val="bg1"/>
                </a:solidFill>
                <a:latin typeface="Arial" panose="020B0604020202020204" pitchFamily="34" charset="0"/>
              </a:rPr>
              <a:t>Debe solicitar de forma </a:t>
            </a:r>
            <a:r>
              <a:rPr lang="es-MX" altLang="es-MX" sz="2000" dirty="0">
                <a:solidFill>
                  <a:schemeClr val="bg2">
                    <a:lumMod val="75000"/>
                  </a:schemeClr>
                </a:solidFill>
                <a:latin typeface="Arial" panose="020B0604020202020204" pitchFamily="34" charset="0"/>
              </a:rPr>
              <a:t>independiente a otras garantías </a:t>
            </a:r>
            <a:r>
              <a:rPr lang="es-MX" altLang="es-MX" sz="2000" dirty="0">
                <a:solidFill>
                  <a:schemeClr val="bg1"/>
                </a:solidFill>
                <a:latin typeface="Arial" panose="020B0604020202020204" pitchFamily="34" charset="0"/>
              </a:rPr>
              <a:t>en especial la de cumplimiento.</a:t>
            </a:r>
          </a:p>
          <a:p>
            <a:pPr marL="0" indent="0" algn="just" eaLnBrk="1" hangingPunct="1">
              <a:lnSpc>
                <a:spcPct val="100000"/>
              </a:lnSpc>
              <a:spcBef>
                <a:spcPts val="0"/>
              </a:spcBef>
              <a:buFont typeface="Wingdings" pitchFamily="2" charset="2"/>
              <a:buNone/>
            </a:pPr>
            <a:r>
              <a:rPr lang="es-MX" altLang="es-MX" sz="500" dirty="0">
                <a:solidFill>
                  <a:schemeClr val="bg1"/>
                </a:solidFill>
                <a:latin typeface="Arial" panose="020B0604020202020204" pitchFamily="34" charset="0"/>
              </a:rPr>
              <a:t> </a:t>
            </a: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III. </a:t>
            </a:r>
            <a:r>
              <a:rPr lang="es-MX" altLang="es-MX" sz="2000" dirty="0">
                <a:solidFill>
                  <a:schemeClr val="bg1"/>
                </a:solidFill>
                <a:latin typeface="Arial" panose="020B0604020202020204" pitchFamily="34" charset="0"/>
              </a:rPr>
              <a:t>Es procedente </a:t>
            </a:r>
            <a:r>
              <a:rPr lang="es-MX" altLang="es-MX" sz="2000" dirty="0">
                <a:solidFill>
                  <a:schemeClr val="accent5">
                    <a:lumMod val="75000"/>
                  </a:schemeClr>
                </a:solidFill>
                <a:latin typeface="Arial" panose="020B0604020202020204" pitchFamily="34" charset="0"/>
              </a:rPr>
              <a:t>fijarla mediante una cantidad determinada </a:t>
            </a:r>
            <a:r>
              <a:rPr lang="es-MX" altLang="es-MX" sz="2000" dirty="0">
                <a:solidFill>
                  <a:schemeClr val="bg1"/>
                </a:solidFill>
                <a:latin typeface="Arial" panose="020B0604020202020204" pitchFamily="34" charset="0"/>
              </a:rPr>
              <a:t>en base al riesgo que se tenga de desperfectos o descomposturas y no con un porcentaje del monto del contrato. </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IV. </a:t>
            </a:r>
            <a:r>
              <a:rPr lang="es-MX" altLang="es-MX" sz="2000" dirty="0">
                <a:solidFill>
                  <a:schemeClr val="bg1"/>
                </a:solidFill>
                <a:latin typeface="Arial" panose="020B0604020202020204" pitchFamily="34" charset="0"/>
              </a:rPr>
              <a:t>También </a:t>
            </a:r>
            <a:r>
              <a:rPr lang="es-MX" altLang="es-MX" sz="2000" dirty="0">
                <a:solidFill>
                  <a:schemeClr val="accent3">
                    <a:lumMod val="75000"/>
                  </a:schemeClr>
                </a:solidFill>
                <a:latin typeface="Arial" panose="020B0604020202020204" pitchFamily="34" charset="0"/>
              </a:rPr>
              <a:t>se puede aplicar en </a:t>
            </a:r>
            <a:r>
              <a:rPr lang="es-MX" altLang="es-MX" sz="2000" dirty="0">
                <a:solidFill>
                  <a:schemeClr val="bg1"/>
                </a:solidFill>
                <a:latin typeface="Arial" panose="020B0604020202020204" pitchFamily="34" charset="0"/>
              </a:rPr>
              <a:t>materia de </a:t>
            </a:r>
            <a:r>
              <a:rPr lang="es-MX" altLang="es-MX" sz="2000" dirty="0">
                <a:solidFill>
                  <a:schemeClr val="accent3">
                    <a:lumMod val="75000"/>
                  </a:schemeClr>
                </a:solidFill>
                <a:latin typeface="Arial" panose="020B0604020202020204" pitchFamily="34" charset="0"/>
              </a:rPr>
              <a:t>obra pública</a:t>
            </a:r>
            <a:r>
              <a:rPr lang="es-MX" altLang="es-MX" sz="2000" dirty="0">
                <a:solidFill>
                  <a:schemeClr val="bg1"/>
                </a:solidFill>
                <a:latin typeface="Arial" panose="020B0604020202020204" pitchFamily="34" charset="0"/>
              </a:rPr>
              <a:t>, cuando esta conlleva la entrega de algún bienes.</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 </a:t>
            </a:r>
            <a:r>
              <a:rPr lang="es-MX" altLang="es-MX" sz="2000" dirty="0">
                <a:solidFill>
                  <a:schemeClr val="bg1"/>
                </a:solidFill>
                <a:latin typeface="Arial" panose="020B0604020202020204" pitchFamily="34" charset="0"/>
              </a:rPr>
              <a:t>Es factible solicitarla por un </a:t>
            </a:r>
            <a:r>
              <a:rPr lang="es-MX" altLang="es-MX" sz="2000" dirty="0">
                <a:solidFill>
                  <a:schemeClr val="bg2">
                    <a:lumMod val="60000"/>
                    <a:lumOff val="40000"/>
                  </a:schemeClr>
                </a:solidFill>
                <a:latin typeface="Arial" panose="020B0604020202020204" pitchFamily="34" charset="0"/>
              </a:rPr>
              <a:t>plazo mayor a un año</a:t>
            </a:r>
            <a:r>
              <a:rPr lang="es-MX" altLang="es-MX" sz="2000" dirty="0">
                <a:solidFill>
                  <a:schemeClr val="bg1"/>
                </a:solidFill>
                <a:latin typeface="Arial" panose="020B0604020202020204" pitchFamily="34" charset="0"/>
              </a:rPr>
              <a:t>.</a:t>
            </a:r>
          </a:p>
          <a:p>
            <a:pPr marL="0" indent="0" algn="just" eaLnBrk="1" hangingPunct="1">
              <a:lnSpc>
                <a:spcPct val="100000"/>
              </a:lnSpc>
              <a:spcBef>
                <a:spcPts val="0"/>
              </a:spcBef>
              <a:buFont typeface="Wingdings" pitchFamily="2" charset="2"/>
              <a:buNone/>
            </a:pPr>
            <a:endParaRPr lang="es-MX" altLang="es-MX" sz="500" dirty="0">
              <a:solidFill>
                <a:schemeClr val="bg1"/>
              </a:solidFill>
              <a:latin typeface="Arial" panose="020B0604020202020204" pitchFamily="34" charset="0"/>
            </a:endParaRPr>
          </a:p>
          <a:p>
            <a:pPr marL="0" indent="0" algn="just" eaLnBrk="1" hangingPunct="1">
              <a:lnSpc>
                <a:spcPct val="100000"/>
              </a:lnSpc>
              <a:spcBef>
                <a:spcPts val="0"/>
              </a:spcBef>
              <a:buFont typeface="Wingdings" pitchFamily="2" charset="2"/>
              <a:buNone/>
            </a:pPr>
            <a:r>
              <a:rPr lang="es-MX" altLang="es-MX" sz="2000" b="1" dirty="0">
                <a:solidFill>
                  <a:schemeClr val="bg1"/>
                </a:solidFill>
                <a:latin typeface="Arial" panose="020B0604020202020204" pitchFamily="34" charset="0"/>
              </a:rPr>
              <a:t>VI. </a:t>
            </a:r>
            <a:r>
              <a:rPr lang="es-MX" altLang="es-MX" sz="2000" dirty="0">
                <a:solidFill>
                  <a:schemeClr val="bg1"/>
                </a:solidFill>
                <a:latin typeface="Arial" panose="020B0604020202020204" pitchFamily="34" charset="0"/>
              </a:rPr>
              <a:t>Debe considerarse que existe una </a:t>
            </a:r>
            <a:r>
              <a:rPr lang="es-MX" altLang="es-MX" sz="2000" dirty="0">
                <a:solidFill>
                  <a:schemeClr val="accent6">
                    <a:lumMod val="50000"/>
                  </a:schemeClr>
                </a:solidFill>
                <a:latin typeface="Arial" panose="020B0604020202020204" pitchFamily="34" charset="0"/>
              </a:rPr>
              <a:t>Garantía legal </a:t>
            </a:r>
            <a:r>
              <a:rPr lang="es-MX" altLang="es-MX" sz="2000" dirty="0">
                <a:solidFill>
                  <a:schemeClr val="bg1"/>
                </a:solidFill>
                <a:latin typeface="Arial" panose="020B0604020202020204" pitchFamily="34" charset="0"/>
              </a:rPr>
              <a:t>de protección al consumidor.</a:t>
            </a:r>
          </a:p>
          <a:p>
            <a:pPr marL="0" indent="0" algn="just" eaLnBrk="1" hangingPunct="1">
              <a:lnSpc>
                <a:spcPct val="100000"/>
              </a:lnSpc>
              <a:spcBef>
                <a:spcPts val="0"/>
              </a:spcBef>
              <a:buFont typeface="Wingdings" pitchFamily="2" charset="2"/>
              <a:buNone/>
            </a:pPr>
            <a:endParaRPr lang="es-MX" altLang="es-MX" sz="1000" dirty="0">
              <a:solidFill>
                <a:schemeClr val="bg1"/>
              </a:solidFill>
              <a:latin typeface="Arial" panose="020B0604020202020204" pitchFamily="34" charset="0"/>
            </a:endParaRPr>
          </a:p>
          <a:p>
            <a:pPr marL="0" indent="0" algn="just">
              <a:lnSpc>
                <a:spcPct val="100000"/>
              </a:lnSpc>
              <a:spcBef>
                <a:spcPts val="0"/>
              </a:spcBef>
              <a:buNone/>
            </a:pPr>
            <a:r>
              <a:rPr lang="es-MX" sz="2000" b="1" dirty="0">
                <a:solidFill>
                  <a:srgbClr val="000000"/>
                </a:solidFill>
                <a:latin typeface="ArialMT"/>
              </a:rPr>
              <a:t>Caracteristicas de la garantía de vicios ocultos.</a:t>
            </a:r>
          </a:p>
          <a:p>
            <a:pPr marL="0" indent="0" algn="just">
              <a:lnSpc>
                <a:spcPct val="100000"/>
              </a:lnSpc>
              <a:spcBef>
                <a:spcPts val="0"/>
              </a:spcBef>
              <a:buNone/>
            </a:pPr>
            <a:endParaRPr lang="es-MX" sz="1000" b="1" dirty="0">
              <a:solidFill>
                <a:srgbClr val="000000"/>
              </a:solidFill>
              <a:latin typeface="ArialMT"/>
            </a:endParaRPr>
          </a:p>
          <a:p>
            <a:pPr marL="0" indent="0" algn="just">
              <a:lnSpc>
                <a:spcPct val="100000"/>
              </a:lnSpc>
              <a:spcBef>
                <a:spcPts val="0"/>
              </a:spcBef>
              <a:buNone/>
            </a:pPr>
            <a:r>
              <a:rPr lang="es-MX" sz="2000" dirty="0">
                <a:solidFill>
                  <a:srgbClr val="000000"/>
                </a:solidFill>
                <a:latin typeface="ArialMT"/>
              </a:rPr>
              <a:t>Medio jurídico utilizado para asegurar que los defectos que pueda tener una obra, y que no era factible reconocer al momento de la entrega física, sean atendidos mediante  su reparación, y  así proteger a la dependencia  o entidad de	    cualquier inconveniente que pudiera tener la misma durante los siguien- 	  	 tes doce meses después de ser entregada por el contratista.</a:t>
            </a:r>
          </a:p>
          <a:p>
            <a:pPr marL="0" indent="0" algn="just">
              <a:lnSpc>
                <a:spcPct val="100000"/>
              </a:lnSpc>
              <a:spcBef>
                <a:spcPts val="0"/>
              </a:spcBef>
              <a:buNone/>
            </a:pPr>
            <a:endParaRPr lang="es-MX" altLang="es-MX" sz="1000" dirty="0">
              <a:solidFill>
                <a:srgbClr val="000000"/>
              </a:solidFill>
              <a:latin typeface="ArialMT"/>
            </a:endParaRPr>
          </a:p>
          <a:p>
            <a:pPr marL="0" indent="0" algn="just">
              <a:lnSpc>
                <a:spcPct val="100000"/>
              </a:lnSpc>
              <a:spcBef>
                <a:spcPts val="0"/>
              </a:spcBef>
              <a:buNone/>
            </a:pPr>
            <a:r>
              <a:rPr lang="es-MX" altLang="es-MX" sz="2000" b="1" dirty="0">
                <a:solidFill>
                  <a:srgbClr val="000000"/>
                </a:solidFill>
                <a:latin typeface="ArialMT"/>
              </a:rPr>
              <a:t>Particularidades.</a:t>
            </a:r>
          </a:p>
          <a:p>
            <a:pPr marL="0" indent="0" algn="just">
              <a:lnSpc>
                <a:spcPct val="100000"/>
              </a:lnSpc>
              <a:spcBef>
                <a:spcPts val="0"/>
              </a:spcBef>
              <a:buNone/>
            </a:pPr>
            <a:endParaRPr lang="es-MX" altLang="es-MX" sz="1000" b="1" dirty="0">
              <a:solidFill>
                <a:srgbClr val="000000"/>
              </a:solidFill>
              <a:latin typeface="ArialMT"/>
            </a:endParaRPr>
          </a:p>
          <a:p>
            <a:pPr marL="0" indent="0" algn="just">
              <a:lnSpc>
                <a:spcPct val="100000"/>
              </a:lnSpc>
              <a:spcBef>
                <a:spcPts val="0"/>
              </a:spcBef>
              <a:buNone/>
            </a:pPr>
            <a:r>
              <a:rPr lang="es-MX" altLang="es-MX" sz="2000" b="1" dirty="0">
                <a:solidFill>
                  <a:schemeClr val="bg1"/>
                </a:solidFill>
                <a:latin typeface="Arial" panose="020B0604020202020204" pitchFamily="34" charset="0"/>
                <a:ea typeface="ＭＳ Ｐゴシック" panose="020B0600070205080204" pitchFamily="34" charset="-128"/>
              </a:rPr>
              <a:t>I. </a:t>
            </a:r>
            <a:r>
              <a:rPr lang="es-MX" altLang="es-MX" sz="2000" dirty="0">
                <a:solidFill>
                  <a:schemeClr val="bg1"/>
                </a:solidFill>
                <a:latin typeface="Arial" panose="020B0604020202020204" pitchFamily="34" charset="0"/>
                <a:ea typeface="ＭＳ Ｐゴシック" panose="020B0600070205080204" pitchFamily="34" charset="-128"/>
              </a:rPr>
              <a:t>Los contratistas, a su elección, </a:t>
            </a:r>
            <a:r>
              <a:rPr lang="es-MX" altLang="es-MX" sz="2000" dirty="0">
                <a:solidFill>
                  <a:schemeClr val="accent1">
                    <a:lumMod val="75000"/>
                  </a:schemeClr>
                </a:solidFill>
                <a:latin typeface="Arial" panose="020B0604020202020204" pitchFamily="34" charset="0"/>
                <a:ea typeface="ＭＳ Ｐゴシック" panose="020B0600070205080204" pitchFamily="34" charset="-128"/>
              </a:rPr>
              <a:t>deberán constituirla mediante</a:t>
            </a:r>
            <a:r>
              <a:rPr lang="es-MX" altLang="es-MX" sz="2000" dirty="0">
                <a:solidFill>
                  <a:schemeClr val="bg1"/>
                </a:solidFill>
                <a:latin typeface="Arial" panose="020B0604020202020204" pitchFamily="34" charset="0"/>
                <a:ea typeface="ＭＳ Ｐゴシック" panose="020B0600070205080204" pitchFamily="34" charset="-128"/>
              </a:rPr>
              <a:t>: </a:t>
            </a:r>
            <a:endParaRPr lang="es-MX" altLang="es-MX" sz="2000" b="1" dirty="0">
              <a:solidFill>
                <a:schemeClr val="bg1"/>
              </a:solidFill>
              <a:latin typeface="Arial" panose="020B0604020202020204" pitchFamily="34" charset="0"/>
            </a:endParaRPr>
          </a:p>
          <a:p>
            <a:pPr algn="just" eaLnBrk="1" hangingPunct="1">
              <a:lnSpc>
                <a:spcPct val="90000"/>
              </a:lnSpc>
              <a:buFont typeface="Wingdings" pitchFamily="2" charset="2"/>
              <a:buNone/>
            </a:pPr>
            <a:endParaRPr lang="es-MX" altLang="es-MX" sz="2000" dirty="0">
              <a:solidFill>
                <a:schemeClr val="bg1"/>
              </a:solidFill>
              <a:latin typeface="Arial" panose="020B0604020202020204" pitchFamily="34" charset="0"/>
            </a:endParaRPr>
          </a:p>
          <a:p>
            <a:pPr marL="0" indent="0">
              <a:buNone/>
            </a:pPr>
            <a:endParaRPr lang="es-MX" dirty="0"/>
          </a:p>
        </p:txBody>
      </p:sp>
      <p:pic>
        <p:nvPicPr>
          <p:cNvPr id="10242" name="Picture 2" descr="Vivienda Con Vicios Ocultos - INVESTO">
            <a:extLst>
              <a:ext uri="{FF2B5EF4-FFF2-40B4-BE49-F238E27FC236}">
                <a16:creationId xmlns:a16="http://schemas.microsoft.com/office/drawing/2014/main" id="{B7CCAB0A-99FF-EEC7-241C-9DE999972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898" y="4618123"/>
            <a:ext cx="2589207" cy="194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42" dur="1000"/>
                                        <p:tgtEl>
                                          <p:spTgt spid="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49"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11">
                                            <p:txEl>
                                              <p:pRg st="12" end="12"/>
                                            </p:txEl>
                                          </p:spTgt>
                                        </p:tgtEl>
                                        <p:attrNameLst>
                                          <p:attrName>style.visibility</p:attrName>
                                        </p:attrNameLst>
                                      </p:cBhvr>
                                      <p:to>
                                        <p:strVal val="visible"/>
                                      </p:to>
                                    </p:set>
                                    <p:animEffect transition="in" filter="wedge">
                                      <p:cBhvr>
                                        <p:cTn id="56" dur="1250"/>
                                        <p:tgtEl>
                                          <p:spTgt spid="11">
                                            <p:txEl>
                                              <p:pRg st="12" end="12"/>
                                            </p:txEl>
                                          </p:spTgt>
                                        </p:tgtEl>
                                      </p:cBhvr>
                                    </p:animEffect>
                                  </p:childTnLst>
                                </p:cTn>
                              </p:par>
                              <p:par>
                                <p:cTn id="57" presetID="2" presetClass="entr" presetSubtype="4" fill="hold" nodeType="withEffect">
                                  <p:stCondLst>
                                    <p:cond delay="0"/>
                                  </p:stCondLst>
                                  <p:childTnLst>
                                    <p:set>
                                      <p:cBhvr>
                                        <p:cTn id="58" dur="1" fill="hold">
                                          <p:stCondLst>
                                            <p:cond delay="0"/>
                                          </p:stCondLst>
                                        </p:cTn>
                                        <p:tgtEl>
                                          <p:spTgt spid="10242"/>
                                        </p:tgtEl>
                                        <p:attrNameLst>
                                          <p:attrName>style.visibility</p:attrName>
                                        </p:attrNameLst>
                                      </p:cBhvr>
                                      <p:to>
                                        <p:strVal val="visible"/>
                                      </p:to>
                                    </p:set>
                                    <p:anim calcmode="lin" valueType="num">
                                      <p:cBhvr additive="base">
                                        <p:cTn id="59" dur="1000" fill="hold"/>
                                        <p:tgtEl>
                                          <p:spTgt spid="10242"/>
                                        </p:tgtEl>
                                        <p:attrNameLst>
                                          <p:attrName>ppt_x</p:attrName>
                                        </p:attrNameLst>
                                      </p:cBhvr>
                                      <p:tavLst>
                                        <p:tav tm="0">
                                          <p:val>
                                            <p:strVal val="#ppt_x"/>
                                          </p:val>
                                        </p:tav>
                                        <p:tav tm="100000">
                                          <p:val>
                                            <p:strVal val="#ppt_x"/>
                                          </p:val>
                                        </p:tav>
                                      </p:tavLst>
                                    </p:anim>
                                    <p:anim calcmode="lin" valueType="num">
                                      <p:cBhvr additive="base">
                                        <p:cTn id="60" dur="10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nodeType="clickEffect">
                                  <p:stCondLst>
                                    <p:cond delay="0"/>
                                  </p:stCondLst>
                                  <p:iterate type="lt">
                                    <p:tmPct val="10000"/>
                                  </p:iterate>
                                  <p:childTnLst>
                                    <p:set>
                                      <p:cBhvr>
                                        <p:cTn id="64" dur="1" fill="hold">
                                          <p:stCondLst>
                                            <p:cond delay="0"/>
                                          </p:stCondLst>
                                        </p:cTn>
                                        <p:tgtEl>
                                          <p:spTgt spid="11">
                                            <p:txEl>
                                              <p:pRg st="14" end="14"/>
                                            </p:txEl>
                                          </p:spTgt>
                                        </p:tgtEl>
                                        <p:attrNameLst>
                                          <p:attrName>style.visibility</p:attrName>
                                        </p:attrNameLst>
                                      </p:cBhvr>
                                      <p:to>
                                        <p:strVal val="visible"/>
                                      </p:to>
                                    </p:set>
                                    <p:anim calcmode="lin" valueType="num">
                                      <p:cBhvr>
                                        <p:cTn id="65" dur="25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25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67" dur="25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25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250" tmFilter="0,0; .5, 1; 1, 1"/>
                                        <p:tgtEl>
                                          <p:spTgt spid="11">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11">
                                            <p:txEl>
                                              <p:pRg st="16" end="16"/>
                                            </p:txEl>
                                          </p:spTgt>
                                        </p:tgtEl>
                                        <p:attrNameLst>
                                          <p:attrName>style.visibility</p:attrName>
                                        </p:attrNameLst>
                                      </p:cBhvr>
                                      <p:to>
                                        <p:strVal val="visible"/>
                                      </p:to>
                                    </p:set>
                                    <p:anim calcmode="lin" valueType="num">
                                      <p:cBhvr>
                                        <p:cTn id="74" dur="1000" fill="hold"/>
                                        <p:tgtEl>
                                          <p:spTgt spid="11">
                                            <p:txEl>
                                              <p:pRg st="16" end="16"/>
                                            </p:txEl>
                                          </p:spTgt>
                                        </p:tgtEl>
                                        <p:attrNameLst>
                                          <p:attrName>ppt_w</p:attrName>
                                        </p:attrNameLst>
                                      </p:cBhvr>
                                      <p:tavLst>
                                        <p:tav tm="0">
                                          <p:val>
                                            <p:strVal val="#ppt_w*0.70"/>
                                          </p:val>
                                        </p:tav>
                                        <p:tav tm="100000">
                                          <p:val>
                                            <p:strVal val="#ppt_w"/>
                                          </p:val>
                                        </p:tav>
                                      </p:tavLst>
                                    </p:anim>
                                    <p:anim calcmode="lin" valueType="num">
                                      <p:cBhvr>
                                        <p:cTn id="75" dur="1000" fill="hold"/>
                                        <p:tgtEl>
                                          <p:spTgt spid="11">
                                            <p:txEl>
                                              <p:pRg st="16" end="16"/>
                                            </p:txEl>
                                          </p:spTgt>
                                        </p:tgtEl>
                                        <p:attrNameLst>
                                          <p:attrName>ppt_h</p:attrName>
                                        </p:attrNameLst>
                                      </p:cBhvr>
                                      <p:tavLst>
                                        <p:tav tm="0">
                                          <p:val>
                                            <p:strVal val="#ppt_h"/>
                                          </p:val>
                                        </p:tav>
                                        <p:tav tm="100000">
                                          <p:val>
                                            <p:strVal val="#ppt_h"/>
                                          </p:val>
                                        </p:tav>
                                      </p:tavLst>
                                    </p:anim>
                                    <p:animEffect transition="in" filter="fade">
                                      <p:cBhvr>
                                        <p:cTn id="76"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a) </a:t>
            </a:r>
            <a:r>
              <a:rPr lang="es-MX" altLang="es-MX" sz="2000" dirty="0">
                <a:solidFill>
                  <a:schemeClr val="bg1"/>
                </a:solidFill>
                <a:latin typeface="Arial" panose="020B0604020202020204" pitchFamily="34" charset="0"/>
                <a:ea typeface="ＭＳ Ｐゴシック" panose="020B0600070205080204" pitchFamily="34" charset="-128"/>
              </a:rPr>
              <a:t>Fianza por el equivalente al 10% del monto total ejercido de los trabajos;</a:t>
            </a:r>
          </a:p>
          <a:p>
            <a:pPr marL="0" indent="0" algn="just" eaLnBrk="1" hangingPunct="1">
              <a:lnSpc>
                <a:spcPct val="100000"/>
              </a:lnSpc>
              <a:spcBef>
                <a:spcPts val="0"/>
              </a:spcBef>
              <a:buFont typeface="Wingdings" pitchFamily="2" charset="2"/>
              <a:buNone/>
              <a:defRPr/>
            </a:pPr>
            <a:r>
              <a:rPr lang="es-MX"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defRPr/>
            </a:pPr>
            <a:r>
              <a:rPr lang="es-MX" altLang="es-MX" sz="2000" b="1" dirty="0">
                <a:solidFill>
                  <a:schemeClr val="bg1"/>
                </a:solidFill>
                <a:latin typeface="Arial" panose="020B0604020202020204" pitchFamily="34" charset="0"/>
                <a:ea typeface="ＭＳ Ｐゴシック" panose="020B0600070205080204" pitchFamily="34" charset="-128"/>
              </a:rPr>
              <a:t>b) </a:t>
            </a:r>
            <a:r>
              <a:rPr lang="es-MX" altLang="es-MX" sz="2000" dirty="0">
                <a:solidFill>
                  <a:schemeClr val="bg1"/>
                </a:solidFill>
                <a:latin typeface="Arial" panose="020B0604020202020204" pitchFamily="34" charset="0"/>
                <a:ea typeface="ＭＳ Ｐゴシック" panose="020B0600070205080204" pitchFamily="34" charset="-128"/>
              </a:rPr>
              <a:t>Carta de crédito irrevocable por el equivalente al 5% del monto total  ejercido de los trabajos, o</a:t>
            </a:r>
          </a:p>
          <a:p>
            <a:pPr marL="0" indent="0" algn="just" eaLnBrk="1" hangingPunct="1">
              <a:lnSpc>
                <a:spcPct val="100000"/>
              </a:lnSpc>
              <a:spcBef>
                <a:spcPts val="0"/>
              </a:spcBef>
              <a:buFont typeface="Wingdings" pitchFamily="2" charset="2"/>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c) </a:t>
            </a:r>
            <a:r>
              <a:rPr lang="es-MX" altLang="es-MX" sz="2000" dirty="0">
                <a:solidFill>
                  <a:schemeClr val="bg1"/>
                </a:solidFill>
                <a:latin typeface="Arial" panose="020B0604020202020204" pitchFamily="34" charset="0"/>
                <a:ea typeface="ＭＳ Ｐゴシック" panose="020B0600070205080204" pitchFamily="34" charset="-128"/>
              </a:rPr>
              <a:t>Aportar recursos líquidos por una cantidad equivalente al 5% del mismo monto, en un fideicomiso especialmente constituido para ello, recursos que deberán invertirse en instrumentos de renta fija;</a:t>
            </a:r>
            <a:r>
              <a:rPr lang="es-MX" altLang="es-MX" sz="1600" dirty="0">
                <a:solidFill>
                  <a:schemeClr val="bg1"/>
                </a:solidFill>
                <a:latin typeface="Arial" panose="020B0604020202020204" pitchFamily="34" charset="0"/>
                <a:ea typeface="ＭＳ Ｐゴシック" panose="020B0600070205080204" pitchFamily="34" charset="-128"/>
              </a:rPr>
              <a:t> (art. 66 2º y 3er. pfos. LOPSRM)</a:t>
            </a: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  </a:t>
            </a:r>
            <a:r>
              <a:rPr lang="es-MX" altLang="es-MX" sz="2000" dirty="0">
                <a:solidFill>
                  <a:schemeClr val="bg1"/>
                </a:solidFill>
                <a:latin typeface="Arial" panose="020B0604020202020204" pitchFamily="34" charset="0"/>
                <a:ea typeface="ＭＳ Ｐゴシック" panose="020B0600070205080204" pitchFamily="34" charset="-128"/>
              </a:rPr>
              <a:t>Se debe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entregar previamente a la recepción de los trabajos</a:t>
            </a:r>
            <a:r>
              <a:rPr lang="es-MX" altLang="es-MX" sz="2000" dirty="0">
                <a:solidFill>
                  <a:schemeClr val="bg1"/>
                </a:solidFill>
                <a:latin typeface="Arial" panose="020B0604020202020204" pitchFamily="34" charset="0"/>
                <a:ea typeface="ＭＳ Ｐゴシック" panose="020B0600070205080204" pitchFamily="34" charset="-128"/>
              </a:rPr>
              <a:t>, una vez finalizada la obra;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III. </a:t>
            </a:r>
            <a:r>
              <a:rPr lang="es-MX" altLang="es-MX" sz="2000" dirty="0">
                <a:solidFill>
                  <a:schemeClr val="bg1"/>
                </a:solidFill>
                <a:latin typeface="Arial" panose="020B0604020202020204" pitchFamily="34" charset="0"/>
                <a:ea typeface="ＭＳ Ｐゴシック" panose="020B0600070205080204" pitchFamily="34" charset="-128"/>
              </a:rPr>
              <a:t>Se debe otorgar por un plazo de </a:t>
            </a:r>
            <a:r>
              <a:rPr lang="es-MX" altLang="es-MX" sz="2000" dirty="0">
                <a:solidFill>
                  <a:srgbClr val="0070C0"/>
                </a:solidFill>
                <a:latin typeface="Arial" panose="020B0604020202020204" pitchFamily="34" charset="0"/>
                <a:ea typeface="ＭＳ Ｐゴシック" panose="020B0600070205080204" pitchFamily="34" charset="-128"/>
              </a:rPr>
              <a:t>doce meses</a:t>
            </a:r>
            <a:r>
              <a:rPr lang="es-MX" altLang="es-MX" sz="1600" dirty="0">
                <a:solidFill>
                  <a:schemeClr val="bg1"/>
                </a:solidFill>
                <a:latin typeface="Arial" panose="020B0604020202020204" pitchFamily="34" charset="0"/>
                <a:ea typeface="ＭＳ Ｐゴシック" panose="020B0600070205080204" pitchFamily="34" charset="-128"/>
              </a:rPr>
              <a:t> (art. 66 2º pfo. LOPSRM)</a:t>
            </a:r>
            <a:r>
              <a:rPr lang="es-MX"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ea typeface="ＭＳ Ｐゴシック" panose="020B0600070205080204" pitchFamily="34" charset="-128"/>
              </a:rPr>
              <a:t>IV. </a:t>
            </a:r>
            <a:r>
              <a:rPr lang="es-MX" altLang="es-MX" sz="2000" dirty="0">
                <a:solidFill>
                  <a:schemeClr val="bg1"/>
                </a:solidFill>
                <a:latin typeface="Arial" panose="020B0604020202020204" pitchFamily="34" charset="0"/>
                <a:ea typeface="ＭＳ Ｐゴシック" panose="020B0600070205080204" pitchFamily="34" charset="-128"/>
              </a:rPr>
              <a:t>Transcurridos doce meses a partir de la fecha de recepción de los trabajos, </a:t>
            </a:r>
            <a:r>
              <a:rPr lang="es-MX" altLang="es-MX" sz="2000" dirty="0">
                <a:solidFill>
                  <a:srgbClr val="674446"/>
                </a:solidFill>
                <a:latin typeface="Arial" panose="020B0604020202020204" pitchFamily="34" charset="0"/>
                <a:ea typeface="ＭＳ Ｐゴシック" panose="020B0600070205080204" pitchFamily="34" charset="-128"/>
              </a:rPr>
              <a:t>se cancelará automaticamente</a:t>
            </a:r>
            <a:r>
              <a:rPr lang="es-MX" altLang="es-MX" sz="2000" dirty="0">
                <a:solidFill>
                  <a:schemeClr val="bg1"/>
                </a:solidFill>
                <a:latin typeface="Arial" panose="020B0604020202020204" pitchFamily="34" charset="0"/>
                <a:ea typeface="ＭＳ Ｐゴシック" panose="020B0600070205080204" pitchFamily="34" charset="-128"/>
              </a:rPr>
              <a:t> </a:t>
            </a:r>
            <a:r>
              <a:rPr lang="es-MX" altLang="es-MX" sz="1600" dirty="0">
                <a:solidFill>
                  <a:schemeClr val="bg1"/>
                </a:solidFill>
                <a:latin typeface="Arial" panose="020B0604020202020204" pitchFamily="34" charset="0"/>
                <a:ea typeface="ＭＳ Ｐゴシック" panose="020B0600070205080204" pitchFamily="34" charset="-128"/>
              </a:rPr>
              <a:t>(art. 66 4º pfo. LOPSRM)</a:t>
            </a:r>
            <a:r>
              <a:rPr lang="es-MX" altLang="es-MX" sz="2000" dirty="0">
                <a:solidFill>
                  <a:schemeClr val="bg1"/>
                </a:solidFill>
                <a:latin typeface="Arial" panose="020B0604020202020204" pitchFamily="34" charset="0"/>
                <a:ea typeface="ＭＳ Ｐゴシック" panose="020B0600070205080204" pitchFamily="34" charset="-128"/>
              </a:rPr>
              <a:t>, siempre que durante ese periodo no haya surgido una responsabilidad a cargo del contratista.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Si se otorgo fianza, se puede cancelar con el acta administrativa de extinción de derechos y obligaciones, si se constituyó un fideicomiso, el ente público debe expedir el escrito a la institución fiduciaria para extinguirlo, y si se expedido carta de crédito se debe expedir la orden de cancelación dirigida a la institución de que se trate;</a:t>
            </a:r>
            <a:r>
              <a:rPr lang="es-MX" altLang="es-MX" sz="1600" dirty="0">
                <a:solidFill>
                  <a:schemeClr val="bg1"/>
                </a:solidFill>
                <a:latin typeface="Arial" panose="020B0604020202020204" pitchFamily="34" charset="0"/>
                <a:ea typeface="ＭＳ Ｐゴシック" panose="020B0600070205080204" pitchFamily="34" charset="-128"/>
              </a:rPr>
              <a:t> (arts. 95 2do. pfo. y 97 RLOPSRM) </a:t>
            </a:r>
            <a:endParaRPr lang="es-MX" altLang="es-MX" sz="1600" dirty="0">
              <a:solidFill>
                <a:schemeClr val="bg1"/>
              </a:solidFill>
              <a:latin typeface="Arial" panose="020B0604020202020204" pitchFamily="34" charset="0"/>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35328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down)">
                                      <p:cBhvr>
                                        <p:cTn id="25" dur="217">
                                          <p:stCondLst>
                                            <p:cond delay="0"/>
                                          </p:stCondLst>
                                        </p:cTn>
                                        <p:tgtEl>
                                          <p:spTgt spid="11">
                                            <p:txEl>
                                              <p:pRg st="2" end="2"/>
                                            </p:txEl>
                                          </p:spTgt>
                                        </p:tgtEl>
                                      </p:cBhvr>
                                    </p:animEffect>
                                    <p:anim calcmode="lin" valueType="num">
                                      <p:cBhvr>
                                        <p:cTn id="26" dur="683"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11">
                                            <p:txEl>
                                              <p:pRg st="2" end="2"/>
                                            </p:txEl>
                                          </p:spTgt>
                                        </p:tgtEl>
                                        <p:attrNameLst>
                                          <p:attrName>ppt_y</p:attrName>
                                        </p:attrNameLst>
                                      </p:cBhvr>
                                      <p:tavLst>
                                        <p:tav tm="0" fmla="#ppt_y-sin(pi*$)/81">
                                          <p:val>
                                            <p:fltVal val="0"/>
                                          </p:val>
                                        </p:tav>
                                        <p:tav tm="100000">
                                          <p:val>
                                            <p:fltVal val="1"/>
                                          </p:val>
                                        </p:tav>
                                      </p:tavLst>
                                    </p:anim>
                                    <p:animScale>
                                      <p:cBhvr>
                                        <p:cTn id="31" dur="10">
                                          <p:stCondLst>
                                            <p:cond delay="244"/>
                                          </p:stCondLst>
                                        </p:cTn>
                                        <p:tgtEl>
                                          <p:spTgt spid="11">
                                            <p:txEl>
                                              <p:pRg st="2" end="2"/>
                                            </p:txEl>
                                          </p:spTgt>
                                        </p:tgtEl>
                                      </p:cBhvr>
                                      <p:to x="100000" y="60000"/>
                                    </p:animScale>
                                    <p:animScale>
                                      <p:cBhvr>
                                        <p:cTn id="32" dur="62" decel="50000">
                                          <p:stCondLst>
                                            <p:cond delay="254"/>
                                          </p:stCondLst>
                                        </p:cTn>
                                        <p:tgtEl>
                                          <p:spTgt spid="11">
                                            <p:txEl>
                                              <p:pRg st="2" end="2"/>
                                            </p:txEl>
                                          </p:spTgt>
                                        </p:tgtEl>
                                      </p:cBhvr>
                                      <p:to x="100000" y="100000"/>
                                    </p:animScale>
                                    <p:animScale>
                                      <p:cBhvr>
                                        <p:cTn id="33" dur="10">
                                          <p:stCondLst>
                                            <p:cond delay="492"/>
                                          </p:stCondLst>
                                        </p:cTn>
                                        <p:tgtEl>
                                          <p:spTgt spid="11">
                                            <p:txEl>
                                              <p:pRg st="2" end="2"/>
                                            </p:txEl>
                                          </p:spTgt>
                                        </p:tgtEl>
                                      </p:cBhvr>
                                      <p:to x="100000" y="80000"/>
                                    </p:animScale>
                                    <p:animScale>
                                      <p:cBhvr>
                                        <p:cTn id="34" dur="62" decel="50000">
                                          <p:stCondLst>
                                            <p:cond delay="502"/>
                                          </p:stCondLst>
                                        </p:cTn>
                                        <p:tgtEl>
                                          <p:spTgt spid="11">
                                            <p:txEl>
                                              <p:pRg st="2" end="2"/>
                                            </p:txEl>
                                          </p:spTgt>
                                        </p:tgtEl>
                                      </p:cBhvr>
                                      <p:to x="100000" y="100000"/>
                                    </p:animScale>
                                    <p:animScale>
                                      <p:cBhvr>
                                        <p:cTn id="35" dur="10">
                                          <p:stCondLst>
                                            <p:cond delay="616"/>
                                          </p:stCondLst>
                                        </p:cTn>
                                        <p:tgtEl>
                                          <p:spTgt spid="11">
                                            <p:txEl>
                                              <p:pRg st="2" end="2"/>
                                            </p:txEl>
                                          </p:spTgt>
                                        </p:tgtEl>
                                      </p:cBhvr>
                                      <p:to x="100000" y="90000"/>
                                    </p:animScale>
                                    <p:animScale>
                                      <p:cBhvr>
                                        <p:cTn id="36" dur="62" decel="50000">
                                          <p:stCondLst>
                                            <p:cond delay="625"/>
                                          </p:stCondLst>
                                        </p:cTn>
                                        <p:tgtEl>
                                          <p:spTgt spid="11">
                                            <p:txEl>
                                              <p:pRg st="2" end="2"/>
                                            </p:txEl>
                                          </p:spTgt>
                                        </p:tgtEl>
                                      </p:cBhvr>
                                      <p:to x="100000" y="100000"/>
                                    </p:animScale>
                                    <p:animScale>
                                      <p:cBhvr>
                                        <p:cTn id="37" dur="10">
                                          <p:stCondLst>
                                            <p:cond delay="678"/>
                                          </p:stCondLst>
                                        </p:cTn>
                                        <p:tgtEl>
                                          <p:spTgt spid="11">
                                            <p:txEl>
                                              <p:pRg st="2" end="2"/>
                                            </p:txEl>
                                          </p:spTgt>
                                        </p:tgtEl>
                                      </p:cBhvr>
                                      <p:to x="100000" y="95000"/>
                                    </p:animScale>
                                    <p:animScale>
                                      <p:cBhvr>
                                        <p:cTn id="38" dur="62" decel="50000">
                                          <p:stCondLst>
                                            <p:cond delay="688"/>
                                          </p:stCondLst>
                                        </p:cTn>
                                        <p:tgtEl>
                                          <p:spTgt spid="1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217">
                                          <p:stCondLst>
                                            <p:cond delay="0"/>
                                          </p:stCondLst>
                                        </p:cTn>
                                        <p:tgtEl>
                                          <p:spTgt spid="11">
                                            <p:txEl>
                                              <p:pRg st="4" end="4"/>
                                            </p:txEl>
                                          </p:spTgt>
                                        </p:tgtEl>
                                      </p:cBhvr>
                                    </p:animEffect>
                                    <p:anim calcmode="lin" valueType="num">
                                      <p:cBhvr>
                                        <p:cTn id="44" dur="683"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11">
                                            <p:txEl>
                                              <p:pRg st="4" end="4"/>
                                            </p:txEl>
                                          </p:spTgt>
                                        </p:tgtEl>
                                        <p:attrNameLst>
                                          <p:attrName>ppt_y</p:attrName>
                                        </p:attrNameLst>
                                      </p:cBhvr>
                                      <p:tavLst>
                                        <p:tav tm="0" fmla="#ppt_y-sin(pi*$)/81">
                                          <p:val>
                                            <p:fltVal val="0"/>
                                          </p:val>
                                        </p:tav>
                                        <p:tav tm="100000">
                                          <p:val>
                                            <p:fltVal val="1"/>
                                          </p:val>
                                        </p:tav>
                                      </p:tavLst>
                                    </p:anim>
                                    <p:animScale>
                                      <p:cBhvr>
                                        <p:cTn id="49" dur="10">
                                          <p:stCondLst>
                                            <p:cond delay="244"/>
                                          </p:stCondLst>
                                        </p:cTn>
                                        <p:tgtEl>
                                          <p:spTgt spid="11">
                                            <p:txEl>
                                              <p:pRg st="4" end="4"/>
                                            </p:txEl>
                                          </p:spTgt>
                                        </p:tgtEl>
                                      </p:cBhvr>
                                      <p:to x="100000" y="60000"/>
                                    </p:animScale>
                                    <p:animScale>
                                      <p:cBhvr>
                                        <p:cTn id="50" dur="62" decel="50000">
                                          <p:stCondLst>
                                            <p:cond delay="254"/>
                                          </p:stCondLst>
                                        </p:cTn>
                                        <p:tgtEl>
                                          <p:spTgt spid="11">
                                            <p:txEl>
                                              <p:pRg st="4" end="4"/>
                                            </p:txEl>
                                          </p:spTgt>
                                        </p:tgtEl>
                                      </p:cBhvr>
                                      <p:to x="100000" y="100000"/>
                                    </p:animScale>
                                    <p:animScale>
                                      <p:cBhvr>
                                        <p:cTn id="51" dur="10">
                                          <p:stCondLst>
                                            <p:cond delay="492"/>
                                          </p:stCondLst>
                                        </p:cTn>
                                        <p:tgtEl>
                                          <p:spTgt spid="11">
                                            <p:txEl>
                                              <p:pRg st="4" end="4"/>
                                            </p:txEl>
                                          </p:spTgt>
                                        </p:tgtEl>
                                      </p:cBhvr>
                                      <p:to x="100000" y="80000"/>
                                    </p:animScale>
                                    <p:animScale>
                                      <p:cBhvr>
                                        <p:cTn id="52" dur="62" decel="50000">
                                          <p:stCondLst>
                                            <p:cond delay="502"/>
                                          </p:stCondLst>
                                        </p:cTn>
                                        <p:tgtEl>
                                          <p:spTgt spid="11">
                                            <p:txEl>
                                              <p:pRg st="4" end="4"/>
                                            </p:txEl>
                                          </p:spTgt>
                                        </p:tgtEl>
                                      </p:cBhvr>
                                      <p:to x="100000" y="100000"/>
                                    </p:animScale>
                                    <p:animScale>
                                      <p:cBhvr>
                                        <p:cTn id="53" dur="10">
                                          <p:stCondLst>
                                            <p:cond delay="616"/>
                                          </p:stCondLst>
                                        </p:cTn>
                                        <p:tgtEl>
                                          <p:spTgt spid="11">
                                            <p:txEl>
                                              <p:pRg st="4" end="4"/>
                                            </p:txEl>
                                          </p:spTgt>
                                        </p:tgtEl>
                                      </p:cBhvr>
                                      <p:to x="100000" y="90000"/>
                                    </p:animScale>
                                    <p:animScale>
                                      <p:cBhvr>
                                        <p:cTn id="54" dur="62" decel="50000">
                                          <p:stCondLst>
                                            <p:cond delay="625"/>
                                          </p:stCondLst>
                                        </p:cTn>
                                        <p:tgtEl>
                                          <p:spTgt spid="11">
                                            <p:txEl>
                                              <p:pRg st="4" end="4"/>
                                            </p:txEl>
                                          </p:spTgt>
                                        </p:tgtEl>
                                      </p:cBhvr>
                                      <p:to x="100000" y="100000"/>
                                    </p:animScale>
                                    <p:animScale>
                                      <p:cBhvr>
                                        <p:cTn id="55" dur="10">
                                          <p:stCondLst>
                                            <p:cond delay="678"/>
                                          </p:stCondLst>
                                        </p:cTn>
                                        <p:tgtEl>
                                          <p:spTgt spid="11">
                                            <p:txEl>
                                              <p:pRg st="4" end="4"/>
                                            </p:txEl>
                                          </p:spTgt>
                                        </p:tgtEl>
                                      </p:cBhvr>
                                      <p:to x="100000" y="95000"/>
                                    </p:animScale>
                                    <p:animScale>
                                      <p:cBhvr>
                                        <p:cTn id="56" dur="62" decel="50000">
                                          <p:stCondLst>
                                            <p:cond delay="688"/>
                                          </p:stCondLst>
                                        </p:cTn>
                                        <p:tgtEl>
                                          <p:spTgt spid="11">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anim calcmode="lin" valueType="num">
                                      <p:cBhvr>
                                        <p:cTn id="61"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62"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11">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 calcmode="lin" valueType="num">
                                      <p:cBhvr>
                                        <p:cTn id="68"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69"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11">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11">
                                            <p:txEl>
                                              <p:pRg st="10" end="10"/>
                                            </p:txEl>
                                          </p:spTgt>
                                        </p:tgtEl>
                                        <p:attrNameLst>
                                          <p:attrName>style.visibility</p:attrName>
                                        </p:attrNameLst>
                                      </p:cBhvr>
                                      <p:to>
                                        <p:strVal val="visible"/>
                                      </p:to>
                                    </p:set>
                                    <p:anim calcmode="lin" valueType="num">
                                      <p:cBhvr>
                                        <p:cTn id="75"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76"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77" dur="1000"/>
                                        <p:tgtEl>
                                          <p:spTgt spid="1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1">
                                            <p:txEl>
                                              <p:pRg st="12" end="12"/>
                                            </p:txEl>
                                          </p:spTgt>
                                        </p:tgtEl>
                                        <p:attrNameLst>
                                          <p:attrName>style.visibility</p:attrName>
                                        </p:attrNameLst>
                                      </p:cBhvr>
                                      <p:to>
                                        <p:strVal val="visible"/>
                                      </p:to>
                                    </p:set>
                                    <p:animEffect transition="in" filter="blinds(horizontal)">
                                      <p:cBhvr>
                                        <p:cTn id="82" dur="125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 </a:t>
            </a:r>
            <a:r>
              <a:rPr lang="es-ES" altLang="es-MX" sz="2000" dirty="0">
                <a:solidFill>
                  <a:schemeClr val="bg1"/>
                </a:solidFill>
                <a:latin typeface="Arial" panose="020B0604020202020204" pitchFamily="34" charset="0"/>
                <a:ea typeface="ＭＳ Ｐゴシック" panose="020B0600070205080204" pitchFamily="34" charset="-128"/>
              </a:rPr>
              <a:t>Es una </a:t>
            </a:r>
            <a:r>
              <a:rPr lang="es-ES" altLang="es-MX" sz="2000" dirty="0">
                <a:solidFill>
                  <a:schemeClr val="bg2">
                    <a:lumMod val="60000"/>
                    <a:lumOff val="40000"/>
                  </a:schemeClr>
                </a:solidFill>
                <a:latin typeface="Arial" panose="020B0604020202020204" pitchFamily="34" charset="0"/>
                <a:ea typeface="ＭＳ Ｐゴシック" panose="020B0600070205080204" pitchFamily="34" charset="-128"/>
              </a:rPr>
              <a:t>garantía independiente a la de cumplimiento</a:t>
            </a:r>
            <a:r>
              <a:rPr lang="es-ES" altLang="es-MX" sz="2000" dirty="0">
                <a:solidFill>
                  <a:schemeClr val="bg1"/>
                </a:solidFill>
                <a:latin typeface="Arial" panose="020B0604020202020204" pitchFamily="34" charset="0"/>
                <a:ea typeface="ＭＳ Ｐゴシック" panose="020B0600070205080204" pitchFamily="34" charset="-128"/>
              </a:rPr>
              <a:t>, pues su propósito no es sancionar la falta de conclusión de los trabajos, o cobrar las penas convencionales que no haya liquidado el contratista después de ejecutada la obra; </a:t>
            </a:r>
            <a:r>
              <a:rPr lang="es-ES" altLang="es-MX" sz="1600" dirty="0">
                <a:solidFill>
                  <a:schemeClr val="bg1"/>
                </a:solidFill>
                <a:latin typeface="Arial" panose="020B0604020202020204" pitchFamily="34" charset="0"/>
                <a:ea typeface="ＭＳ Ｐゴシック" panose="020B0600070205080204" pitchFamily="34" charset="-128"/>
              </a:rPr>
              <a:t>(art. 95 1er. pfo. RLOPSRM) </a:t>
            </a:r>
          </a:p>
          <a:p>
            <a:pPr marL="0" indent="0" algn="just" eaLnBrk="1" hangingPunct="1">
              <a:lnSpc>
                <a:spcPct val="100000"/>
              </a:lnSpc>
              <a:spcBef>
                <a:spcPts val="0"/>
              </a:spcBef>
              <a:buFont typeface="Wingdings" pitchFamily="2" charset="2"/>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Font typeface="Wingdings" pitchFamily="2" charset="2"/>
              <a:buNone/>
            </a:pPr>
            <a:r>
              <a:rPr lang="es-ES" altLang="es-MX" sz="2000" b="1" dirty="0">
                <a:solidFill>
                  <a:schemeClr val="bg1"/>
                </a:solidFill>
                <a:latin typeface="Arial" panose="020B0604020202020204" pitchFamily="34" charset="0"/>
                <a:ea typeface="ＭＳ Ｐゴシック" panose="020B0600070205080204" pitchFamily="34" charset="-128"/>
              </a:rPr>
              <a:t>VI. </a:t>
            </a:r>
            <a:r>
              <a:rPr lang="es-ES" altLang="es-MX" sz="2000" dirty="0">
                <a:solidFill>
                  <a:schemeClr val="bg1"/>
                </a:solidFill>
                <a:latin typeface="Arial" panose="020B0604020202020204" pitchFamily="34" charset="0"/>
                <a:ea typeface="ＭＳ Ｐゴシック" panose="020B0600070205080204" pitchFamily="34" charset="-128"/>
              </a:rPr>
              <a:t>El servidor público que deba firmar el contrato, bajo su responsabilidad, </a:t>
            </a:r>
            <a:r>
              <a:rPr lang="es-ES" altLang="es-MX" sz="2000" dirty="0">
                <a:solidFill>
                  <a:srgbClr val="C00000"/>
                </a:solidFill>
                <a:latin typeface="Arial" panose="020B0604020202020204" pitchFamily="34" charset="0"/>
                <a:ea typeface="ＭＳ Ｐゴシック" panose="020B0600070205080204" pitchFamily="34" charset="-128"/>
              </a:rPr>
              <a:t>podrá exceptuar la presentación de esta garantía</a:t>
            </a:r>
            <a:r>
              <a:rPr lang="es-ES" altLang="es-MX" sz="2000" dirty="0">
                <a:solidFill>
                  <a:schemeClr val="bg1"/>
                </a:solidFill>
                <a:latin typeface="Arial" panose="020B0604020202020204" pitchFamily="34" charset="0"/>
                <a:ea typeface="ＭＳ Ｐゴシック" panose="020B0600070205080204" pitchFamily="34" charset="-128"/>
              </a:rPr>
              <a:t>, lo cual deberá, en su caso, establecerse desde la convocatoria a la licitación y en el contrato respectivo, si se trata de un procedimiento de excepción por causa con los que se contrate:</a:t>
            </a:r>
          </a:p>
          <a:p>
            <a:pPr marL="0" indent="0" algn="just" eaLnBrk="1" hangingPunct="1">
              <a:lnSpc>
                <a:spcPct val="100000"/>
              </a:lnSpc>
              <a:spcBef>
                <a:spcPts val="0"/>
              </a:spcBef>
              <a:buFont typeface="Wingdings" pitchFamily="2" charset="2"/>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eaLnBrk="1" hangingPunct="1">
              <a:lnSpc>
                <a:spcPct val="100000"/>
              </a:lnSpc>
              <a:spcBef>
                <a:spcPts val="0"/>
              </a:spcBef>
              <a:buFont typeface="Wingdings" pitchFamily="2" charset="2"/>
              <a:buNone/>
            </a:pPr>
            <a:r>
              <a:rPr lang="es-ES" altLang="es-MX" sz="2000" dirty="0">
                <a:solidFill>
                  <a:schemeClr val="bg1"/>
                </a:solidFill>
                <a:latin typeface="Arial" panose="020B0604020202020204" pitchFamily="34" charset="0"/>
                <a:ea typeface="ＭＳ Ｐゴシック" panose="020B0600070205080204" pitchFamily="34" charset="-128"/>
              </a:rPr>
              <a:t>i) Directamente mano de obra campesina o urbana marginada, y se trata de los habitantes beneficiarios de la localidad o del lugar donde deban realizarse los trabajos, ya sean personas físicas o morales, o </a:t>
            </a:r>
          </a:p>
          <a:p>
            <a:pPr marL="0" indent="0" algn="just">
              <a:lnSpc>
                <a:spcPct val="100000"/>
              </a:lnSpc>
              <a:spcBef>
                <a:spcPts val="0"/>
              </a:spcBef>
              <a:buNone/>
            </a:pPr>
            <a:r>
              <a:rPr lang="es-ES" altLang="es-MX" sz="2000" dirty="0" err="1">
                <a:solidFill>
                  <a:schemeClr val="bg1"/>
                </a:solidFill>
                <a:latin typeface="Arial" panose="020B0604020202020204" pitchFamily="34" charset="0"/>
                <a:ea typeface="ＭＳ Ｐゴシック" panose="020B0600070205080204" pitchFamily="34" charset="-128"/>
              </a:rPr>
              <a:t>ii</a:t>
            </a:r>
            <a:r>
              <a:rPr lang="es-ES" altLang="es-MX" sz="2000" dirty="0">
                <a:solidFill>
                  <a:schemeClr val="bg1"/>
                </a:solidFill>
                <a:latin typeface="Arial" panose="020B0604020202020204" pitchFamily="34" charset="0"/>
                <a:ea typeface="ＭＳ Ｐゴシック" panose="020B0600070205080204" pitchFamily="34" charset="-128"/>
              </a:rPr>
              <a:t>) Algún servicio relacionado con las obras públicas prestados por una persona física, siempre que éstos sean realizados por ella misma </a:t>
            </a:r>
            <a:r>
              <a:rPr lang="es-ES" altLang="es-MX" sz="1600" dirty="0">
                <a:solidFill>
                  <a:schemeClr val="bg1"/>
                </a:solidFill>
                <a:latin typeface="Arial" panose="020B0604020202020204" pitchFamily="34" charset="0"/>
                <a:ea typeface="ＭＳ Ｐゴシック" panose="020B0600070205080204" pitchFamily="34" charset="-128"/>
              </a:rPr>
              <a:t>(art. 66 últ. pfo. 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estos casos si la persona no cumplen, se les deberá exigir por la vía judicial;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 </a:t>
            </a:r>
            <a:r>
              <a:rPr lang="es-ES" altLang="es-MX" sz="2000" dirty="0">
                <a:solidFill>
                  <a:schemeClr val="bg1"/>
                </a:solidFill>
                <a:latin typeface="Arial" panose="020B0604020202020204" pitchFamily="34" charset="0"/>
                <a:ea typeface="ＭＳ Ｐゴシック" panose="020B0600070205080204" pitchFamily="34" charset="-128"/>
              </a:rPr>
              <a:t>En los trabajos contratados para atender un </a:t>
            </a:r>
            <a:r>
              <a:rPr lang="es-ES" altLang="es-MX" sz="2000" dirty="0">
                <a:solidFill>
                  <a:srgbClr val="674446"/>
                </a:solidFill>
                <a:latin typeface="Arial" panose="020B0604020202020204" pitchFamily="34" charset="0"/>
                <a:ea typeface="ＭＳ Ｐゴシック" panose="020B0600070205080204" pitchFamily="34" charset="-128"/>
              </a:rPr>
              <a:t>caso fortuito o de fuerza mayor</a:t>
            </a:r>
            <a:r>
              <a:rPr lang="es-ES" altLang="es-MX" sz="2000" dirty="0">
                <a:solidFill>
                  <a:schemeClr val="bg1"/>
                </a:solidFill>
                <a:latin typeface="Arial" panose="020B0604020202020204" pitchFamily="34" charset="0"/>
                <a:ea typeface="ＭＳ Ｐゴシック" panose="020B0600070205080204" pitchFamily="34" charset="-128"/>
              </a:rPr>
              <a:t>, si bien no se solicita la garantía de cumplimiento, siempre se debe solicitar la de vicios ocultos </a:t>
            </a:r>
            <a:r>
              <a:rPr lang="es-ES" altLang="es-MX" sz="1600" dirty="0">
                <a:solidFill>
                  <a:schemeClr val="bg1"/>
                </a:solidFill>
                <a:latin typeface="Arial" panose="020B0604020202020204" pitchFamily="34" charset="0"/>
                <a:ea typeface="ＭＳ Ｐゴシック" panose="020B0600070205080204" pitchFamily="34" charset="-128"/>
              </a:rPr>
              <a:t>(art. 90 5º pfo.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VIII. </a:t>
            </a:r>
            <a:r>
              <a:rPr lang="es-ES" altLang="es-MX" sz="2000" dirty="0">
                <a:solidFill>
                  <a:schemeClr val="accent5">
                    <a:lumMod val="50000"/>
                  </a:schemeClr>
                </a:solidFill>
                <a:latin typeface="Arial" panose="020B0604020202020204" pitchFamily="34" charset="0"/>
                <a:ea typeface="ＭＳ Ｐゴシック" panose="020B0600070205080204" pitchFamily="34" charset="-128"/>
              </a:rPr>
              <a:t>Cuando  aparezcan  defectos</a:t>
            </a:r>
            <a:r>
              <a:rPr lang="es-ES" altLang="es-MX" sz="2000" dirty="0">
                <a:solidFill>
                  <a:schemeClr val="bg1"/>
                </a:solidFill>
                <a:latin typeface="Arial" panose="020B0604020202020204" pitchFamily="34" charset="0"/>
                <a:ea typeface="ＭＳ Ｐゴシック" panose="020B0600070205080204" pitchFamily="34" charset="-128"/>
              </a:rPr>
              <a:t>,  vicios  ocultos  o cualquier otra  responsabilidad</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11134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24" dur="1000"/>
                                        <p:tgtEl>
                                          <p:spTgt spid="11">
                                            <p:txEl>
                                              <p:pRg st="4" end="4"/>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p:cTn id="2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29" dur="500" fill="hold"/>
                                        <p:tgtEl>
                                          <p:spTgt spid="11">
                                            <p:txEl>
                                              <p:pRg st="5" end="5"/>
                                            </p:txEl>
                                          </p:spTgt>
                                        </p:tgtEl>
                                        <p:attrNameLst>
                                          <p:attrName>style.rotation</p:attrName>
                                        </p:attrNameLst>
                                      </p:cBhvr>
                                      <p:tavLst>
                                        <p:tav tm="0">
                                          <p:val>
                                            <p:fltVal val="360"/>
                                          </p:val>
                                        </p:tav>
                                        <p:tav tm="100000">
                                          <p:val>
                                            <p:fltVal val="0"/>
                                          </p:val>
                                        </p:tav>
                                      </p:tavLst>
                                    </p:anim>
                                    <p:animEffect transition="in" filter="fade">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25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7" dur="25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 calcmode="lin" valueType="num">
                                      <p:cBhvr>
                                        <p:cTn id="44"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45"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46" dur="1000"/>
                                        <p:tgtEl>
                                          <p:spTgt spid="1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anim calcmode="lin" valueType="num">
                                      <p:cBhvr>
                                        <p:cTn id="51" dur="1000" fill="hold"/>
                                        <p:tgtEl>
                                          <p:spTgt spid="11">
                                            <p:txEl>
                                              <p:pRg st="11" end="11"/>
                                            </p:txEl>
                                          </p:spTgt>
                                        </p:tgtEl>
                                        <p:attrNameLst>
                                          <p:attrName>ppt_w</p:attrName>
                                        </p:attrNameLst>
                                      </p:cBhvr>
                                      <p:tavLst>
                                        <p:tav tm="0">
                                          <p:val>
                                            <p:strVal val="#ppt_w*0.70"/>
                                          </p:val>
                                        </p:tav>
                                        <p:tav tm="100000">
                                          <p:val>
                                            <p:strVal val="#ppt_w"/>
                                          </p:val>
                                        </p:tav>
                                      </p:tavLst>
                                    </p:anim>
                                    <p:anim calcmode="lin" valueType="num">
                                      <p:cBhvr>
                                        <p:cTn id="52" dur="1000" fill="hold"/>
                                        <p:tgtEl>
                                          <p:spTgt spid="11">
                                            <p:txEl>
                                              <p:pRg st="11" end="11"/>
                                            </p:txEl>
                                          </p:spTgt>
                                        </p:tgtEl>
                                        <p:attrNameLst>
                                          <p:attrName>ppt_h</p:attrName>
                                        </p:attrNameLst>
                                      </p:cBhvr>
                                      <p:tavLst>
                                        <p:tav tm="0">
                                          <p:val>
                                            <p:strVal val="#ppt_h"/>
                                          </p:val>
                                        </p:tav>
                                        <p:tav tm="100000">
                                          <p:val>
                                            <p:strVal val="#ppt_h"/>
                                          </p:val>
                                        </p:tav>
                                      </p:tavLst>
                                    </p:anim>
                                    <p:animEffect transition="in" filter="fade">
                                      <p:cBhvr>
                                        <p:cTn id="53"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dentro de los 12 meses, y que sea atribuible al contratista, el ente público deberá hacerlo del conocimiento de quien expidió la garantía, a efecto de que ésta no sea cancelada y notificarlo por escrito al contratista, para que éste haga las correcciones o reposiciones correspondientes, dentro de un plazo máximo de treinta días naturales; transcurrido este término sin que se hayan realizado, la dependencia o entidad procederá a hacer efectiva la garantía </a:t>
            </a:r>
            <a:r>
              <a:rPr lang="es-ES" altLang="es-MX" sz="1600" dirty="0">
                <a:solidFill>
                  <a:schemeClr val="bg1"/>
                </a:solidFill>
                <a:latin typeface="Arial" panose="020B0604020202020204" pitchFamily="34" charset="0"/>
                <a:ea typeface="ＭＳ Ｐゴシック" panose="020B0600070205080204" pitchFamily="34" charset="-128"/>
              </a:rPr>
              <a:t>(art. 96 RLOPSRM)</a:t>
            </a:r>
            <a:r>
              <a:rPr lang="es-ES" altLang="es-MX" sz="20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Si la reparación requiere de un plazo mayor, las partes podrán convenirlo, debiendo continuar vigente esta garantía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(art. 96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r>
              <a:rPr lang="es-ES" altLang="es-MX" sz="500" dirty="0">
                <a:solidFill>
                  <a:schemeClr val="bg1"/>
                </a:solidFill>
                <a:latin typeface="Arial" panose="020B0604020202020204" pitchFamily="34" charset="0"/>
                <a:ea typeface="ＭＳ Ｐゴシック" panose="020B0600070205080204" pitchFamily="34" charset="-128"/>
              </a:rPr>
              <a:t>  </a:t>
            </a: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IX. </a:t>
            </a:r>
            <a:r>
              <a:rPr lang="es-ES" altLang="es-MX" sz="2000" dirty="0">
                <a:solidFill>
                  <a:schemeClr val="bg1"/>
                </a:solidFill>
                <a:latin typeface="Arial" panose="020B0604020202020204" pitchFamily="34" charset="0"/>
                <a:ea typeface="ＭＳ Ｐゴシック" panose="020B0600070205080204" pitchFamily="34" charset="-128"/>
              </a:rPr>
              <a:t>La normatividad prevé, y por lo tanto es factible que esta garantía se puedan presentar o entregar a la convocante utilizando </a:t>
            </a:r>
            <a:r>
              <a:rPr lang="es-ES" altLang="es-MX" sz="2000" dirty="0">
                <a:solidFill>
                  <a:srgbClr val="0070C0"/>
                </a:solidFill>
                <a:latin typeface="Arial" panose="020B0604020202020204" pitchFamily="34" charset="0"/>
                <a:ea typeface="ＭＳ Ｐゴシック" panose="020B0600070205080204" pitchFamily="34" charset="-128"/>
              </a:rPr>
              <a:t>medios electrónicos </a:t>
            </a:r>
            <a:r>
              <a:rPr lang="es-ES" altLang="es-MX" sz="1600" dirty="0">
                <a:solidFill>
                  <a:schemeClr val="bg1"/>
                </a:solidFill>
                <a:latin typeface="Arial" panose="020B0604020202020204" pitchFamily="34" charset="0"/>
                <a:ea typeface="ＭＳ Ｐゴシック" panose="020B0600070205080204" pitchFamily="34" charset="-128"/>
              </a:rPr>
              <a:t>(art. 90 6º pfo. RLOPSRM)</a:t>
            </a:r>
            <a:r>
              <a:rPr lang="es-ES" altLang="es-MX" sz="2000" dirty="0">
                <a:solidFill>
                  <a:schemeClr val="bg1"/>
                </a:solidFill>
                <a:latin typeface="Arial" panose="020B0604020202020204" pitchFamily="34" charset="0"/>
                <a:ea typeface="ＭＳ Ｐゴシック" panose="020B0600070205080204" pitchFamily="34" charset="-128"/>
              </a:rPr>
              <a:t>, y</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b="1" dirty="0">
                <a:solidFill>
                  <a:schemeClr val="bg1"/>
                </a:solidFill>
                <a:latin typeface="Arial" panose="020B0604020202020204" pitchFamily="34" charset="0"/>
                <a:ea typeface="ＭＳ Ｐゴシック" panose="020B0600070205080204" pitchFamily="34" charset="-128"/>
              </a:rPr>
              <a:t>X. </a:t>
            </a:r>
            <a:r>
              <a:rPr lang="es-ES" altLang="es-MX" sz="2000" dirty="0">
                <a:solidFill>
                  <a:schemeClr val="bg1"/>
                </a:solidFill>
                <a:latin typeface="Arial" panose="020B0604020202020204" pitchFamily="34" charset="0"/>
                <a:ea typeface="ＭＳ Ｐゴシック" panose="020B0600070205080204" pitchFamily="34" charset="-128"/>
              </a:rPr>
              <a:t>Quedarán a salvo los derechos del ente público para </a:t>
            </a:r>
            <a:r>
              <a:rPr lang="es-ES" altLang="es-MX" sz="2000" dirty="0">
                <a:solidFill>
                  <a:srgbClr val="008000"/>
                </a:solidFill>
                <a:latin typeface="Arial" panose="020B0604020202020204" pitchFamily="34" charset="0"/>
                <a:ea typeface="ＭＳ Ｐゴシック" panose="020B0600070205080204" pitchFamily="34" charset="-128"/>
              </a:rPr>
              <a:t>exigir el pago</a:t>
            </a:r>
            <a:r>
              <a:rPr lang="es-ES" altLang="es-MX" sz="2000" dirty="0">
                <a:solidFill>
                  <a:schemeClr val="bg1"/>
                </a:solidFill>
                <a:latin typeface="Arial" panose="020B0604020202020204" pitchFamily="34" charset="0"/>
                <a:ea typeface="ＭＳ Ｐゴシック" panose="020B0600070205080204" pitchFamily="34" charset="-128"/>
              </a:rPr>
              <a:t> de las cantidades no cubiertas de la indemnización que a su juicio corresponda, una vez que se hagan efectivas las garantías constituidas conforme a este artículo </a:t>
            </a:r>
            <a:r>
              <a:rPr lang="es-ES" altLang="es-MX" sz="1600" dirty="0">
                <a:solidFill>
                  <a:schemeClr val="bg1"/>
                </a:solidFill>
                <a:latin typeface="Arial" panose="020B0604020202020204" pitchFamily="34" charset="0"/>
                <a:ea typeface="ＭＳ Ｐゴシック" panose="020B0600070205080204" pitchFamily="34" charset="-128"/>
              </a:rPr>
              <a:t>(art. 66 penúlt. pfo.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En relación con los </a:t>
            </a:r>
            <a:r>
              <a:rPr lang="es-ES" altLang="es-MX" sz="2000" b="1" dirty="0">
                <a:solidFill>
                  <a:schemeClr val="bg1"/>
                </a:solidFill>
                <a:latin typeface="Arial" panose="020B0604020202020204" pitchFamily="34" charset="0"/>
                <a:ea typeface="ＭＳ Ｐゴシック" panose="020B0600070205080204" pitchFamily="34" charset="-128"/>
              </a:rPr>
              <a:t>seguros</a:t>
            </a: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adquisiciones</a:t>
            </a:r>
            <a:r>
              <a:rPr lang="es-ES" altLang="es-MX" sz="2000" dirty="0">
                <a:solidFill>
                  <a:schemeClr val="bg1"/>
                </a:solidFill>
                <a:latin typeface="Arial" panose="020B0604020202020204" pitchFamily="34" charset="0"/>
                <a:ea typeface="ＭＳ Ｐゴシック" panose="020B0600070205080204" pitchFamily="34" charset="-128"/>
              </a:rPr>
              <a:t> se puede requerir, cuando se considere oportuno, que el proveedor obtenga una póliza de  seguro que </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4336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linds(horizontal)">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p:cTn id="26"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 calcmode="lin" valueType="num">
                                      <p:cBhvr>
                                        <p:cTn id="3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garantice la integridad de los bienes </a:t>
            </a:r>
            <a:r>
              <a:rPr lang="es-ES" altLang="es-MX" sz="2000" dirty="0">
                <a:solidFill>
                  <a:schemeClr val="bg2"/>
                </a:solidFill>
                <a:latin typeface="Arial" panose="020B0604020202020204" pitchFamily="34" charset="0"/>
                <a:ea typeface="ＭＳ Ｐゴシック" panose="020B0600070205080204" pitchFamily="34" charset="-128"/>
              </a:rPr>
              <a:t>hasta el momento de su entrega</a:t>
            </a:r>
            <a:r>
              <a:rPr lang="es-ES" altLang="es-MX" sz="2000" dirty="0">
                <a:solidFill>
                  <a:schemeClr val="bg1"/>
                </a:solidFill>
                <a:latin typeface="Arial" panose="020B0604020202020204" pitchFamily="34" charset="0"/>
                <a:ea typeface="ＭＳ Ｐゴシック" panose="020B0600070205080204" pitchFamily="34" charset="-128"/>
              </a:rPr>
              <a:t> </a:t>
            </a:r>
            <a:r>
              <a:rPr lang="es-ES" altLang="es-MX" sz="1600" dirty="0">
                <a:solidFill>
                  <a:schemeClr val="bg1"/>
                </a:solidFill>
                <a:latin typeface="Arial" panose="020B0604020202020204" pitchFamily="34" charset="0"/>
                <a:ea typeface="ＭＳ Ｐゴシック" panose="020B0600070205080204" pitchFamily="34" charset="-128"/>
              </a:rPr>
              <a:t>(art. 55 2º pfo. LAASSP)</a:t>
            </a:r>
            <a:r>
              <a:rPr lang="es-ES" altLang="es-MX" sz="2000" dirty="0">
                <a:solidFill>
                  <a:schemeClr val="bg1"/>
                </a:solidFill>
                <a:latin typeface="Arial" panose="020B0604020202020204" pitchFamily="34" charset="0"/>
                <a:ea typeface="ＭＳ Ｐゴシック" panose="020B0600070205080204" pitchFamily="34" charset="-128"/>
              </a:rPr>
              <a:t>, así como </a:t>
            </a:r>
            <a:r>
              <a:rPr lang="es-ES" altLang="es-MX" sz="2000" dirty="0">
                <a:solidFill>
                  <a:srgbClr val="155A9B"/>
                </a:solidFill>
                <a:latin typeface="Arial" panose="020B0604020202020204" pitchFamily="34" charset="0"/>
                <a:ea typeface="ＭＳ Ｐゴシック" panose="020B0600070205080204" pitchFamily="34" charset="-128"/>
              </a:rPr>
              <a:t>los que deben otorgarse</a:t>
            </a:r>
            <a:r>
              <a:rPr lang="es-ES" altLang="es-MX" sz="2000" dirty="0">
                <a:solidFill>
                  <a:schemeClr val="bg1"/>
                </a:solidFill>
                <a:latin typeface="Arial" panose="020B0604020202020204" pitchFamily="34" charset="0"/>
                <a:ea typeface="ＭＳ Ｐゴシック" panose="020B0600070205080204" pitchFamily="34" charset="-128"/>
              </a:rPr>
              <a:t>, indicando los bienes que ampararían y la cobertura de la póliza correspondiente </a:t>
            </a:r>
            <a:r>
              <a:rPr lang="es-ES" altLang="es-MX" sz="1600" dirty="0">
                <a:solidFill>
                  <a:schemeClr val="bg1"/>
                </a:solidFill>
                <a:latin typeface="Arial" panose="020B0604020202020204" pitchFamily="34" charset="0"/>
                <a:ea typeface="ＭＳ Ｐゴシック" panose="020B0600070205080204" pitchFamily="34" charset="-128"/>
              </a:rPr>
              <a:t>(art. 39 fracc. II inc. i núm. 3 RLAASSP)</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También está prevista la posibilidad de dar un seguro de 			caución para garantizar las obligaciones a cargo de un pro-			veedor o un contratista </a:t>
            </a:r>
            <a:r>
              <a:rPr lang="es-ES" altLang="es-MX" sz="1600" dirty="0">
                <a:solidFill>
                  <a:schemeClr val="bg1"/>
                </a:solidFill>
                <a:latin typeface="Arial" panose="020B0604020202020204" pitchFamily="34" charset="0"/>
                <a:ea typeface="ＭＳ Ｐゴシック" panose="020B0600070205080204" pitchFamily="34" charset="-128"/>
              </a:rPr>
              <a:t>(art. 48 LTF)</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En materia de </a:t>
            </a:r>
            <a:r>
              <a:rPr lang="es-ES" altLang="es-MX" sz="2000" b="1" dirty="0">
                <a:solidFill>
                  <a:schemeClr val="bg1"/>
                </a:solidFill>
                <a:latin typeface="Arial" panose="020B0604020202020204" pitchFamily="34" charset="0"/>
                <a:ea typeface="ＭＳ Ｐゴシック" panose="020B0600070205080204" pitchFamily="34" charset="-128"/>
              </a:rPr>
              <a:t>obras públicas</a:t>
            </a:r>
            <a:r>
              <a:rPr lang="es-ES" altLang="es-MX" sz="2000" dirty="0">
                <a:solidFill>
                  <a:schemeClr val="bg1"/>
                </a:solidFill>
                <a:latin typeface="Arial" panose="020B0604020202020204" pitchFamily="34" charset="0"/>
                <a:ea typeface="ＭＳ Ｐゴシック" panose="020B0600070205080204" pitchFamily="34" charset="-128"/>
              </a:rPr>
              <a:t>, el contratista </a:t>
            </a:r>
            <a:r>
              <a:rPr lang="es-ES" altLang="es-MX" sz="2000" dirty="0">
                <a:solidFill>
                  <a:srgbClr val="008000"/>
                </a:solidFill>
                <a:latin typeface="Arial" panose="020B0604020202020204" pitchFamily="34" charset="0"/>
                <a:ea typeface="ＭＳ Ｐゴシック" panose="020B0600070205080204" pitchFamily="34" charset="-128"/>
              </a:rPr>
              <a:t>puede incluir 			</a:t>
            </a:r>
            <a:r>
              <a:rPr lang="es-ES" altLang="es-MX" sz="2000" dirty="0">
                <a:solidFill>
                  <a:schemeClr val="bg1"/>
                </a:solidFill>
                <a:latin typeface="Arial" panose="020B0604020202020204" pitchFamily="34" charset="0"/>
                <a:ea typeface="ＭＳ Ｐゴシック" panose="020B0600070205080204" pitchFamily="34" charset="-128"/>
              </a:rPr>
              <a:t>en su propuesta económica, como parte de los costos fijos, los seguros que cubren los riesgos a que está sujeta la maquinaria o equipo de construcción por los siniestros que sufra </a:t>
            </a:r>
            <a:r>
              <a:rPr lang="es-ES" altLang="es-MX" sz="1600" dirty="0">
                <a:solidFill>
                  <a:schemeClr val="bg1"/>
                </a:solidFill>
                <a:latin typeface="Arial" panose="020B0604020202020204" pitchFamily="34" charset="0"/>
                <a:ea typeface="ＭＳ Ｐゴシック" panose="020B0600070205080204" pitchFamily="34" charset="-128"/>
              </a:rPr>
              <a:t>(art. 195 RLOPSRM)</a:t>
            </a:r>
            <a:r>
              <a:rPr lang="es-ES" altLang="es-MX" sz="2000" dirty="0">
                <a:solidFill>
                  <a:schemeClr val="bg1"/>
                </a:solidFill>
                <a:latin typeface="Arial" panose="020B0604020202020204" pitchFamily="34" charset="0"/>
                <a:ea typeface="ＭＳ Ｐゴシック" panose="020B0600070205080204" pitchFamily="34" charset="-128"/>
              </a:rPr>
              <a:t>.</a:t>
            </a:r>
            <a:endParaRPr lang="es-ES" altLang="es-MX" sz="16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También puede considerar dentro de los gastos generales que podrán tomarse en consideración para integrar el costo indirecto, y que pueden aplicarse indistintamente a la administración de oficinas centrales, a la administración de oficinas de campo o a ambas, tanto las cuotas del seguro social, como el pago de las pólizas de seguros que deba tener la obra </a:t>
            </a:r>
            <a:r>
              <a:rPr lang="es-ES" altLang="es-MX" sz="1600" dirty="0">
                <a:solidFill>
                  <a:schemeClr val="bg1"/>
                </a:solidFill>
                <a:latin typeface="Arial" panose="020B0604020202020204" pitchFamily="34" charset="0"/>
                <a:ea typeface="ＭＳ Ｐゴシック" panose="020B0600070205080204" pitchFamily="34" charset="-128"/>
              </a:rPr>
              <a:t>(art. 213 RLOPSRM)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p:txBody>
      </p:sp>
      <p:pic>
        <p:nvPicPr>
          <p:cNvPr id="11266" name="Picture 2" descr="Seguro de Caución by Fer Molina">
            <a:extLst>
              <a:ext uri="{FF2B5EF4-FFF2-40B4-BE49-F238E27FC236}">
                <a16:creationId xmlns:a16="http://schemas.microsoft.com/office/drawing/2014/main" id="{FF2E474B-4371-027C-2306-17CC81C66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25" y="1725802"/>
            <a:ext cx="2523968" cy="161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checkerboard(across)">
                                      <p:cBhvr>
                                        <p:cTn id="15" dur="1000"/>
                                        <p:tgtEl>
                                          <p:spTgt spid="11266"/>
                                        </p:tgtEl>
                                      </p:cBhvr>
                                    </p:animEffect>
                                  </p:childTnLst>
                                </p:cTn>
                              </p:par>
                              <p:par>
                                <p:cTn id="16" presetID="23" presetClass="entr" presetSubtype="16"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p:cTn id="1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dissolve">
                                      <p:cBhvr>
                                        <p:cTn id="24" dur="125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heel(1)">
                                      <p:cBhvr>
                                        <p:cTn id="29"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effectLst/>
                <a:latin typeface="ArialMT"/>
              </a:rPr>
              <a:t>Unidad 4. Ejecución de la obra pública.</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2851687" y="2081378"/>
            <a:ext cx="8369086" cy="4776621"/>
          </a:xfrm>
        </p:spPr>
        <p:txBody>
          <a:bodyPr>
            <a:noAutofit/>
          </a:bodyPr>
          <a:lstStyle/>
          <a:p>
            <a:pPr marL="0" indent="0" algn="just">
              <a:lnSpc>
                <a:spcPct val="100000"/>
              </a:lnSpc>
              <a:spcBef>
                <a:spcPts val="0"/>
              </a:spcBef>
              <a:buNone/>
            </a:pPr>
            <a:r>
              <a:rPr lang="es-MX" sz="2300" dirty="0">
                <a:solidFill>
                  <a:schemeClr val="bg1"/>
                </a:solidFill>
                <a:effectLst/>
                <a:latin typeface="ArialMT"/>
              </a:rPr>
              <a:t>El alumno será capaz de:</a:t>
            </a:r>
          </a:p>
          <a:p>
            <a:pPr marL="0" indent="0" algn="just">
              <a:lnSpc>
                <a:spcPct val="10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300" dirty="0">
                <a:solidFill>
                  <a:schemeClr val="bg1"/>
                </a:solidFill>
                <a:effectLst/>
                <a:latin typeface="ArialMT"/>
              </a:rPr>
              <a:t>A) Identificar  cuales son los aspectos normativos a considerar  para  la ejecución  de  los  trabajos  relacionados  con  una  obra  pública  o  un servicio relacionado con la misma.</a:t>
            </a:r>
          </a:p>
          <a:p>
            <a:pPr marL="0" indent="0" algn="just">
              <a:lnSpc>
                <a:spcPct val="100000"/>
              </a:lnSpc>
              <a:spcBef>
                <a:spcPts val="0"/>
              </a:spcBef>
              <a:buNone/>
            </a:pPr>
            <a:endParaRPr lang="es-MX" sz="1200" dirty="0">
              <a:solidFill>
                <a:schemeClr val="bg1"/>
              </a:solidFill>
              <a:latin typeface="ArialMT"/>
            </a:endParaRPr>
          </a:p>
          <a:p>
            <a:pPr marL="0" indent="0" algn="just">
              <a:lnSpc>
                <a:spcPct val="100000"/>
              </a:lnSpc>
              <a:spcBef>
                <a:spcPts val="0"/>
              </a:spcBef>
              <a:buNone/>
            </a:pPr>
            <a:r>
              <a:rPr lang="es-MX" sz="2300" dirty="0">
                <a:solidFill>
                  <a:schemeClr val="bg1"/>
                </a:solidFill>
                <a:effectLst/>
                <a:latin typeface="ArialMT"/>
              </a:rPr>
              <a:t>B) Analizar  cada  una  de  las  obligaciones  que  se tiene para ejecutar adecuada y oportunamete una obra pública, y</a:t>
            </a:r>
          </a:p>
          <a:p>
            <a:pPr marL="0" indent="0" algn="just">
              <a:lnSpc>
                <a:spcPct val="100000"/>
              </a:lnSpc>
              <a:spcBef>
                <a:spcPts val="0"/>
              </a:spcBef>
              <a:buNone/>
            </a:pPr>
            <a:endParaRPr lang="es-MX" sz="1200" dirty="0">
              <a:solidFill>
                <a:schemeClr val="bg1"/>
              </a:solidFill>
              <a:effectLst/>
              <a:latin typeface="ArialMT"/>
            </a:endParaRPr>
          </a:p>
          <a:p>
            <a:pPr marL="0" indent="0" algn="just">
              <a:lnSpc>
                <a:spcPct val="100000"/>
              </a:lnSpc>
              <a:spcBef>
                <a:spcPts val="0"/>
              </a:spcBef>
              <a:buNone/>
            </a:pPr>
            <a:r>
              <a:rPr lang="es-MX" sz="2300" dirty="0">
                <a:solidFill>
                  <a:schemeClr val="bg1"/>
                </a:solidFill>
                <a:effectLst/>
                <a:latin typeface="ArialMT"/>
              </a:rPr>
              <a:t>C) Comprender el papel del  auditor  en  la revisión de  las obligaciones legales  que  tiene  las  personas  involucradas  en  la ejecución de una obra pública, con  la finalidad de verificar los elementos  básicos que se deben atender en esta etapa. </a:t>
            </a:r>
            <a:endParaRPr lang="es-MX" sz="2300" dirty="0">
              <a:solidFill>
                <a:schemeClr val="bg1"/>
              </a:solidFill>
              <a:effectLst/>
            </a:endParaRPr>
          </a:p>
        </p:txBody>
      </p:sp>
      <p:sp>
        <p:nvSpPr>
          <p:cNvPr id="2" name="Marcador de número de diapositiva 1">
            <a:extLst>
              <a:ext uri="{FF2B5EF4-FFF2-40B4-BE49-F238E27FC236}">
                <a16:creationId xmlns:a16="http://schemas.microsoft.com/office/drawing/2014/main" id="{51BD164D-3172-E110-927C-750C6A234C9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118</a:t>
            </a:fld>
            <a:endParaRPr lang="en-US" sz="2400" dirty="0">
              <a:latin typeface="Arial" panose="020B0604020202020204" pitchFamily="34" charset="0"/>
              <a:cs typeface="Arial" panose="020B0604020202020204" pitchFamily="34" charset="0"/>
            </a:endParaRPr>
          </a:p>
        </p:txBody>
      </p:sp>
      <p:pic>
        <p:nvPicPr>
          <p:cNvPr id="3074" name="Picture 2" descr="Reinician ejecución de obras públicas en Oaxaca | El Imparcial de Oaxaca">
            <a:extLst>
              <a:ext uri="{FF2B5EF4-FFF2-40B4-BE49-F238E27FC236}">
                <a16:creationId xmlns:a16="http://schemas.microsoft.com/office/drawing/2014/main" id="{3EC43493-75A4-257E-5271-896BA105B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86" y="2279867"/>
            <a:ext cx="2414506" cy="1207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reactivación de obras públicas ¿Una medida beneficiosa para la  continuidad en la ejecución de los contratos? | Angelita Ruíz Cárdenas -  IUS 360">
            <a:extLst>
              <a:ext uri="{FF2B5EF4-FFF2-40B4-BE49-F238E27FC236}">
                <a16:creationId xmlns:a16="http://schemas.microsoft.com/office/drawing/2014/main" id="{F7F56853-30E6-B169-9319-56D6CA6F5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56" y="3714761"/>
            <a:ext cx="2427736" cy="13090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uncian más obras públicas para Aguascalientes - El Sol del Centro |  Noticias Locales, Policiacas, sobre México, Aguascalientes y el Mundo">
            <a:extLst>
              <a:ext uri="{FF2B5EF4-FFF2-40B4-BE49-F238E27FC236}">
                <a16:creationId xmlns:a16="http://schemas.microsoft.com/office/drawing/2014/main" id="{4319E746-6571-1CE6-8AFE-B30D61FE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57" y="5137954"/>
            <a:ext cx="2427736" cy="143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strVal val="#ppt_w*0.70"/>
                                          </p:val>
                                        </p:tav>
                                        <p:tav tm="100000">
                                          <p:val>
                                            <p:strVal val="#ppt_w"/>
                                          </p:val>
                                        </p:tav>
                                      </p:tavLst>
                                    </p:anim>
                                    <p:anim calcmode="lin" valueType="num">
                                      <p:cBhvr>
                                        <p:cTn id="21" dur="1000" fill="hold"/>
                                        <p:tgtEl>
                                          <p:spTgt spid="3074"/>
                                        </p:tgtEl>
                                        <p:attrNameLst>
                                          <p:attrName>ppt_h</p:attrName>
                                        </p:attrNameLst>
                                      </p:cBhvr>
                                      <p:tavLst>
                                        <p:tav tm="0">
                                          <p:val>
                                            <p:strVal val="#ppt_h"/>
                                          </p:val>
                                        </p:tav>
                                        <p:tav tm="100000">
                                          <p:val>
                                            <p:strVal val="#ppt_h"/>
                                          </p:val>
                                        </p:tav>
                                      </p:tavLst>
                                    </p:anim>
                                    <p:animEffect transition="in" filter="fade">
                                      <p:cBhvr>
                                        <p:cTn id="22" dur="1000"/>
                                        <p:tgtEl>
                                          <p:spTgt spid="3074"/>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dissolve">
                                      <p:cBhvr>
                                        <p:cTn id="34" dur="1000"/>
                                        <p:tgtEl>
                                          <p:spTgt spid="3076"/>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p:cTn id="37" dur="25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39" dur="25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strips(downLeft)">
                                      <p:cBhvr>
                                        <p:cTn id="46" dur="1250"/>
                                        <p:tgtEl>
                                          <p:spTgt spid="3078"/>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p:cTn id="49" dur="50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40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Esto es, todos los recursos de que disponga el Estado deben </a:t>
            </a:r>
            <a:r>
              <a:rPr lang="es-MX" altLang="es-MX" sz="2000" i="1" dirty="0">
                <a:solidFill>
                  <a:schemeClr val="accent6">
                    <a:lumMod val="50000"/>
                  </a:schemeClr>
                </a:solidFill>
                <a:latin typeface="Arial" panose="020B0604020202020204" pitchFamily="34" charset="0"/>
                <a:cs typeface="Arial" panose="020B0604020202020204" pitchFamily="34" charset="0"/>
              </a:rPr>
              <a:t>administrarse</a:t>
            </a:r>
            <a:r>
              <a:rPr lang="es-MX" altLang="es-MX" sz="2000" dirty="0">
                <a:solidFill>
                  <a:schemeClr val="bg1"/>
                </a:solidFill>
                <a:latin typeface="Arial" panose="020B0604020202020204" pitchFamily="34" charset="0"/>
                <a:cs typeface="Arial" panose="020B0604020202020204" pitchFamily="34" charset="0"/>
              </a:rPr>
              <a:t> considerando esos cinco principios.</a:t>
            </a:r>
          </a:p>
          <a:p>
            <a:pPr marL="0" algn="just" eaLnBrk="1" hangingPunct="1">
              <a:lnSpc>
                <a:spcPct val="100000"/>
              </a:lnSpc>
              <a:spcBef>
                <a:spcPts val="400"/>
              </a:spcBef>
              <a:buFont typeface="Arial" panose="020B0604020202020204" pitchFamily="34" charset="0"/>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Arial" panose="020B0604020202020204" pitchFamily="34" charset="0"/>
              <a:buNone/>
            </a:pPr>
            <a:r>
              <a:rPr lang="es-MX" altLang="es-MX" sz="2000" dirty="0">
                <a:solidFill>
                  <a:schemeClr val="bg1"/>
                </a:solidFill>
                <a:latin typeface="Arial" panose="020B0604020202020204" pitchFamily="34" charset="0"/>
                <a:cs typeface="Arial" panose="020B0604020202020204" pitchFamily="34" charset="0"/>
              </a:rPr>
              <a:t>La asignación de estos recursos es facultad de la </a:t>
            </a:r>
            <a:r>
              <a:rPr lang="es-MX" altLang="es-MX" sz="2000" dirty="0">
                <a:solidFill>
                  <a:schemeClr val="accent3">
                    <a:lumMod val="75000"/>
                  </a:schemeClr>
                </a:solidFill>
                <a:latin typeface="Arial" panose="020B0604020202020204" pitchFamily="34" charset="0"/>
                <a:cs typeface="Arial" panose="020B0604020202020204" pitchFamily="34" charset="0"/>
              </a:rPr>
              <a:t>Cámara de Diputados </a:t>
            </a:r>
            <a:r>
              <a:rPr lang="es-MX" altLang="es-MX" sz="1600" dirty="0">
                <a:solidFill>
                  <a:schemeClr val="bg1"/>
                </a:solidFill>
                <a:latin typeface="Arial" panose="020B0604020202020204" pitchFamily="34" charset="0"/>
                <a:cs typeface="Arial" panose="020B0604020202020204" pitchFamily="34" charset="0"/>
              </a:rPr>
              <a:t>(1er. párrafo de la fracción IV del artículo 74 de la Carta Magna)</a:t>
            </a:r>
            <a:r>
              <a:rPr lang="es-MX" altLang="es-MX" sz="2000" dirty="0">
                <a:solidFill>
                  <a:schemeClr val="bg1"/>
                </a:solidFill>
                <a:latin typeface="Arial" panose="020B0604020202020204" pitchFamily="34" charset="0"/>
                <a:cs typeface="Arial" panose="020B0604020202020204" pitchFamily="34" charset="0"/>
              </a:rPr>
              <a:t>. La cual </a:t>
            </a:r>
            <a:r>
              <a:rPr lang="es-MX" altLang="es-MX" sz="2000" dirty="0">
                <a:solidFill>
                  <a:srgbClr val="0070C0"/>
                </a:solidFill>
                <a:latin typeface="Arial" panose="020B0604020202020204" pitchFamily="34" charset="0"/>
                <a:cs typeface="Arial" panose="020B0604020202020204" pitchFamily="34" charset="0"/>
              </a:rPr>
              <a:t>aprueba anualmente el Presupuesto de Egresos de la Federación</a:t>
            </a:r>
            <a:r>
              <a:rPr lang="es-MX" altLang="es-MX" sz="2000" dirty="0">
                <a:solidFill>
                  <a:schemeClr val="bg1"/>
                </a:solidFill>
                <a:latin typeface="Arial" panose="020B0604020202020204" pitchFamily="34" charset="0"/>
                <a:cs typeface="Arial" panose="020B0604020202020204" pitchFamily="34" charset="0"/>
              </a:rPr>
              <a:t> (PEF), y a su juicio puede autorizar en dicho Presupuesto las erogaciones plurianuales para aquellos proyectos de inversión en infraestructura o en contrataciones, que se determinen conforme a lo dispuesto en la Ley Federal de Presupuesto y Responsabilidad Hacendaria y en la Ley Federal de Deuda Pública.</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defRPr/>
            </a:pPr>
            <a:r>
              <a:rPr lang="es-MX" altLang="es-MX" sz="2000" b="1" dirty="0">
                <a:solidFill>
                  <a:schemeClr val="bg1"/>
                </a:solidFill>
                <a:latin typeface="Arial" panose="020B0604020202020204" pitchFamily="34" charset="0"/>
                <a:cs typeface="Arial" panose="020B0604020202020204" pitchFamily="34" charset="0"/>
              </a:rPr>
              <a:t>Segundo párrafo:</a:t>
            </a:r>
          </a:p>
          <a:p>
            <a:pPr marL="0" indent="0" algn="just">
              <a:lnSpc>
                <a:spcPct val="100000"/>
              </a:lnSpc>
              <a:spcBef>
                <a:spcPts val="400"/>
              </a:spcBef>
              <a:buNone/>
              <a:defRPr/>
            </a:pPr>
            <a:r>
              <a:rPr lang="es-MX" altLang="ja-JP" sz="2000" i="1" dirty="0">
                <a:solidFill>
                  <a:schemeClr val="bg1"/>
                </a:solidFill>
                <a:latin typeface="Arial" panose="020B0604020202020204" pitchFamily="34" charset="0"/>
                <a:cs typeface="Arial" panose="020B0604020202020204" pitchFamily="34" charset="0"/>
              </a:rPr>
              <a:t>Los resultados del ejercicio de </a:t>
            </a:r>
            <a:r>
              <a:rPr lang="es-MX" altLang="ja-JP" sz="2000" i="1" dirty="0">
                <a:solidFill>
                  <a:srgbClr val="B36A99"/>
                </a:solidFill>
                <a:latin typeface="Arial" panose="020B0604020202020204" pitchFamily="34" charset="0"/>
                <a:cs typeface="Arial" panose="020B0604020202020204" pitchFamily="34" charset="0"/>
              </a:rPr>
              <a:t>dichos recursos serán evaluados por las instancias técnicas</a:t>
            </a:r>
            <a:r>
              <a:rPr lang="es-MX" altLang="ja-JP" sz="2000" i="1" dirty="0">
                <a:solidFill>
                  <a:schemeClr val="accent5">
                    <a:lumMod val="50000"/>
                  </a:schemeClr>
                </a:solidFill>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que establezcan, respectivamente, la Federación y las entidades federativas, </a:t>
            </a:r>
            <a:r>
              <a:rPr lang="es-MX" altLang="ja-JP" sz="2000" i="1" dirty="0">
                <a:solidFill>
                  <a:srgbClr val="155A9B"/>
                </a:solidFill>
                <a:latin typeface="Arial" panose="020B0604020202020204" pitchFamily="34" charset="0"/>
                <a:cs typeface="Arial" panose="020B0604020202020204" pitchFamily="34" charset="0"/>
              </a:rPr>
              <a:t>con el objeto de propiciar que los recursos económicos se asignen en los respectivos presupuestos </a:t>
            </a:r>
            <a:r>
              <a:rPr lang="es-MX" altLang="ja-JP" sz="2000" i="1" dirty="0">
                <a:solidFill>
                  <a:schemeClr val="bg1"/>
                </a:solidFill>
                <a:latin typeface="Arial" panose="020B0604020202020204" pitchFamily="34" charset="0"/>
                <a:cs typeface="Arial" panose="020B0604020202020204" pitchFamily="34" charset="0"/>
              </a:rPr>
              <a:t>en los términos del párrafo precedente. Lo anterior, </a:t>
            </a:r>
            <a:r>
              <a:rPr lang="es-MX" altLang="ja-JP" sz="2000" i="1" dirty="0">
                <a:solidFill>
                  <a:srgbClr val="9D6D58"/>
                </a:solidFill>
                <a:latin typeface="Arial" panose="020B0604020202020204" pitchFamily="34" charset="0"/>
                <a:cs typeface="Arial" panose="020B0604020202020204" pitchFamily="34" charset="0"/>
              </a:rPr>
              <a:t>sin</a:t>
            </a:r>
            <a:r>
              <a:rPr lang="es-MX" altLang="ja-JP" sz="2000" i="1" dirty="0">
                <a:solidFill>
                  <a:schemeClr val="bg2"/>
                </a:solidFill>
                <a:latin typeface="Arial" panose="020B0604020202020204" pitchFamily="34" charset="0"/>
                <a:cs typeface="Arial" panose="020B0604020202020204" pitchFamily="34" charset="0"/>
              </a:rPr>
              <a:t> </a:t>
            </a:r>
            <a:r>
              <a:rPr lang="es-MX" altLang="ja-JP" sz="2000" i="1" dirty="0">
                <a:solidFill>
                  <a:schemeClr val="bg2">
                    <a:lumMod val="75000"/>
                  </a:schemeClr>
                </a:solidFill>
                <a:latin typeface="Arial" panose="020B0604020202020204" pitchFamily="34" charset="0"/>
                <a:cs typeface="Arial" panose="020B0604020202020204" pitchFamily="34" charset="0"/>
              </a:rPr>
              <a:t>menoscabo de lo dispuesto en los artículos </a:t>
            </a:r>
            <a:r>
              <a:rPr lang="es-MX" altLang="ja-JP" sz="2000" i="1" dirty="0">
                <a:solidFill>
                  <a:schemeClr val="bg1"/>
                </a:solidFill>
                <a:latin typeface="Arial" panose="020B0604020202020204" pitchFamily="34" charset="0"/>
                <a:cs typeface="Arial" panose="020B0604020202020204" pitchFamily="34" charset="0"/>
              </a:rPr>
              <a:t>26, Apartado C, 74, fracción VI y 79 de esta Constitución</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6696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800" decel="100000"/>
                                        <p:tgtEl>
                                          <p:spTgt spid="11">
                                            <p:txEl>
                                              <p:pRg st="4" end="4"/>
                                            </p:txEl>
                                          </p:spTgt>
                                        </p:tgtEl>
                                      </p:cBhvr>
                                    </p:animEffect>
                                    <p:anim calcmode="lin" valueType="num">
                                      <p:cBhvr>
                                        <p:cTn id="21"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20" presetClass="entr" presetSubtype="0" fill="hold" nodeType="after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wedge">
                                      <p:cBhvr>
                                        <p:cTn id="29"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119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lnSpcReduction="10000"/>
          </a:bodyPr>
          <a:lstStyle/>
          <a:p>
            <a:pPr marL="0" indent="0" algn="just">
              <a:lnSpc>
                <a:spcPct val="100000"/>
              </a:lnSpc>
              <a:spcBef>
                <a:spcPts val="0"/>
              </a:spcBef>
              <a:buNone/>
            </a:pPr>
            <a:r>
              <a:rPr lang="es-MX" sz="2000" dirty="0">
                <a:solidFill>
                  <a:schemeClr val="bg1"/>
                </a:solidFill>
                <a:latin typeface="ArialMT"/>
              </a:rPr>
              <a:t>4.1. </a:t>
            </a:r>
            <a:r>
              <a:rPr lang="es-MX" sz="2000" dirty="0">
                <a:solidFill>
                  <a:schemeClr val="accent6">
                    <a:lumMod val="50000"/>
                  </a:schemeClr>
                </a:solidFill>
                <a:latin typeface="ArialMT"/>
              </a:rPr>
              <a:t>Avance de obra</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ES" altLang="es-MX" sz="2000" dirty="0">
                <a:solidFill>
                  <a:srgbClr val="0070C0"/>
                </a:solidFill>
                <a:latin typeface="Arial" panose="020B0604020202020204" pitchFamily="34" charset="0"/>
                <a:ea typeface="ＭＳ Ｐゴシック" panose="020B0600070205080204" pitchFamily="34" charset="-128"/>
              </a:rPr>
              <a:t>La ejecución de los trabajos consiste </a:t>
            </a:r>
            <a:r>
              <a:rPr lang="es-ES" altLang="es-MX" sz="2000" dirty="0">
                <a:solidFill>
                  <a:schemeClr val="bg1"/>
                </a:solidFill>
                <a:latin typeface="Arial" panose="020B0604020202020204" pitchFamily="34" charset="0"/>
                <a:ea typeface="ＭＳ Ｐゴシック" panose="020B0600070205080204" pitchFamily="34" charset="-128"/>
              </a:rPr>
              <a:t>en llevar a cabo o realizar, ya sea, una obra pública o un servicio relacionado con la misma, en el plazo o tiempo determinado, y de acuerdo con las condiciones, especificaciones o características establecidas en el contrato producto de un procedimiento de contratación adjudicado a un contratista.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Para realizar obras públicas, los servidores públicos que autoricen el proyecto ejecutivo, son los responsables de que </a:t>
            </a:r>
            <a:r>
              <a:rPr lang="es-ES" altLang="es-MX" sz="2000" dirty="0">
                <a:solidFill>
                  <a:schemeClr val="bg2">
                    <a:lumMod val="75000"/>
                  </a:schemeClr>
                </a:solidFill>
                <a:latin typeface="Arial" panose="020B0604020202020204" pitchFamily="34" charset="0"/>
                <a:ea typeface="ＭＳ Ｐゴシック" panose="020B0600070205080204" pitchFamily="34" charset="-128"/>
              </a:rPr>
              <a:t>antes de salir a contratar</a:t>
            </a:r>
            <a:r>
              <a:rPr lang="es-ES" altLang="es-MX" sz="2000" dirty="0">
                <a:solidFill>
                  <a:schemeClr val="bg1"/>
                </a:solidFill>
                <a:latin typeface="Arial" panose="020B0604020202020204" pitchFamily="34" charset="0"/>
                <a:ea typeface="ＭＳ Ｐゴシック" panose="020B0600070205080204" pitchFamily="34" charset="-128"/>
              </a:rPr>
              <a:t>, se cuenten </a:t>
            </a:r>
            <a:r>
              <a:rPr lang="es-ES" altLang="es-MX" sz="2000" dirty="0">
                <a:solidFill>
                  <a:schemeClr val="accent5">
                    <a:lumMod val="75000"/>
                  </a:schemeClr>
                </a:solidFill>
                <a:latin typeface="Arial" panose="020B0604020202020204" pitchFamily="34" charset="0"/>
                <a:ea typeface="ＭＳ Ｐゴシック" panose="020B0600070205080204" pitchFamily="34" charset="-128"/>
              </a:rPr>
              <a:t>total</a:t>
            </a:r>
            <a:r>
              <a:rPr lang="es-ES" altLang="es-MX" sz="2000" dirty="0">
                <a:solidFill>
                  <a:schemeClr val="bg1"/>
                </a:solidFill>
                <a:latin typeface="Arial" panose="020B0604020202020204" pitchFamily="34" charset="0"/>
                <a:ea typeface="ＭＳ Ｐゴシック" panose="020B0600070205080204" pitchFamily="34" charset="-128"/>
              </a:rPr>
              <a:t>				  </a:t>
            </a:r>
            <a:r>
              <a:rPr lang="es-ES" altLang="es-MX" sz="2000" dirty="0">
                <a:solidFill>
                  <a:schemeClr val="accent5">
                    <a:lumMod val="75000"/>
                  </a:schemeClr>
                </a:solidFill>
                <a:latin typeface="Arial" panose="020B0604020202020204" pitchFamily="34" charset="0"/>
                <a:ea typeface="ＭＳ Ｐゴシック" panose="020B0600070205080204" pitchFamily="34" charset="-128"/>
              </a:rPr>
              <a:t>mente concluidos </a:t>
            </a:r>
            <a:r>
              <a:rPr lang="es-ES" altLang="es-MX" sz="2000" dirty="0">
                <a:solidFill>
                  <a:schemeClr val="bg1"/>
                </a:solidFill>
                <a:latin typeface="Arial" panose="020B0604020202020204" pitchFamily="34" charset="0"/>
                <a:ea typeface="ＭＳ Ｐゴシック" panose="020B0600070205080204" pitchFamily="34" charset="-128"/>
              </a:rPr>
              <a:t>los aspectos relativos con:</a:t>
            </a:r>
          </a:p>
          <a:p>
            <a:pPr marL="0" indent="0" algn="just">
              <a:lnSpc>
                <a:spcPct val="100000"/>
              </a:lnSpc>
              <a:spcBef>
                <a:spcPts val="0"/>
              </a:spcBef>
              <a:buNone/>
            </a:pPr>
            <a:endParaRPr lang="es-ES" altLang="es-MX" sz="5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Los estudios y proyectos,</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Especificaciones de construcción,</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Normas de calidad, y </a:t>
            </a: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El programa de ejecución.</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				  Ahora bien, en el caso de </a:t>
            </a:r>
            <a:r>
              <a:rPr lang="es-ES" altLang="es-MX" sz="2000" dirty="0">
                <a:solidFill>
                  <a:schemeClr val="accent1">
                    <a:lumMod val="75000"/>
                  </a:schemeClr>
                </a:solidFill>
                <a:latin typeface="Arial" panose="020B0604020202020204" pitchFamily="34" charset="0"/>
                <a:ea typeface="ＭＳ Ｐゴシック" panose="020B0600070205080204" pitchFamily="34" charset="-128"/>
              </a:rPr>
              <a:t>obras públicas de gran complejidad</a:t>
            </a:r>
            <a:r>
              <a:rPr lang="es-ES" altLang="es-MX" sz="2000" dirty="0">
                <a:solidFill>
                  <a:schemeClr val="bg1"/>
                </a:solidFill>
                <a:latin typeface="Arial" panose="020B0604020202020204" pitchFamily="34" charset="0"/>
                <a:ea typeface="ＭＳ Ｐゴシック" panose="020B0600070205080204" pitchFamily="34" charset="-128"/>
              </a:rPr>
              <a:t>, se debe tener un avance en su desarrollo, que permita a los licitantes preparar una proposición solvente y ejecutar los trabajos hasta su conclusión en forma ininterrumpida, en concordancia con el programa de ejecución convenido.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accent6">
                    <a:lumMod val="50000"/>
                  </a:schemeClr>
                </a:solidFill>
                <a:latin typeface="Arial" panose="020B0604020202020204" pitchFamily="34" charset="0"/>
                <a:ea typeface="ＭＳ Ｐゴシック" panose="020B0600070205080204" pitchFamily="34" charset="-128"/>
              </a:rPr>
              <a:t>Se exceptúa de esta obligación</a:t>
            </a:r>
            <a:r>
              <a:rPr lang="es-ES" altLang="es-MX" sz="2000" dirty="0">
                <a:solidFill>
                  <a:schemeClr val="bg1"/>
                </a:solidFill>
                <a:latin typeface="Arial" panose="020B0604020202020204" pitchFamily="34" charset="0"/>
                <a:ea typeface="ＭＳ Ｐゴシック" panose="020B0600070205080204" pitchFamily="34" charset="-128"/>
              </a:rPr>
              <a:t>, las excepciones a la licitación fundadas en las frac-</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2050" name="Picture 2" descr="Impactos climáticos en la energía hidroeléctrica latinoamericana – pv  magazine Mexico">
            <a:extLst>
              <a:ext uri="{FF2B5EF4-FFF2-40B4-BE49-F238E27FC236}">
                <a16:creationId xmlns:a16="http://schemas.microsoft.com/office/drawing/2014/main" id="{C920F43B-C680-4499-7F1B-2A6C2DDB3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4" y="3239435"/>
            <a:ext cx="3696930" cy="168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0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arn(inVertical)">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linds(horizontal)">
                                      <p:cBhvr>
                                        <p:cTn id="28" dur="1250"/>
                                        <p:tgtEl>
                                          <p:spTgt spid="2050"/>
                                        </p:tgtEl>
                                      </p:cBhvr>
                                    </p:animEffect>
                                  </p:childTnLst>
                                </p:cTn>
                              </p:par>
                            </p:childTnLst>
                          </p:cTn>
                        </p:par>
                        <p:par>
                          <p:cTn id="29" fill="hold">
                            <p:stCondLst>
                              <p:cond delay="1250"/>
                            </p:stCondLst>
                            <p:childTnLst>
                              <p:par>
                                <p:cTn id="30" presetID="56" presetClass="entr" presetSubtype="0" fill="hold" nodeType="afterEffect">
                                  <p:stCondLst>
                                    <p:cond delay="0"/>
                                  </p:stCondLst>
                                  <p:iterate type="lt">
                                    <p:tmPct val="10000"/>
                                  </p:iterate>
                                  <p:childTnLst>
                                    <p:set>
                                      <p:cBhvr>
                                        <p:cTn id="31" dur="1" fill="hold">
                                          <p:stCondLst>
                                            <p:cond delay="0"/>
                                          </p:stCondLst>
                                        </p:cTn>
                                        <p:tgtEl>
                                          <p:spTgt spid="11">
                                            <p:txEl>
                                              <p:pRg st="6" end="6"/>
                                            </p:txEl>
                                          </p:spTgt>
                                        </p:tgtEl>
                                        <p:attrNameLst>
                                          <p:attrName>style.visibility</p:attrName>
                                        </p:attrNameLst>
                                      </p:cBhvr>
                                      <p:to>
                                        <p:strVal val="visible"/>
                                      </p:to>
                                    </p:set>
                                    <p:anim by="(-#ppt_w*2)" calcmode="lin" valueType="num">
                                      <p:cBhvr rctx="PPT">
                                        <p:cTn id="32" dur="125" autoRev="1" fill="hold">
                                          <p:stCondLst>
                                            <p:cond delay="0"/>
                                          </p:stCondLst>
                                        </p:cTn>
                                        <p:tgtEl>
                                          <p:spTgt spid="11">
                                            <p:txEl>
                                              <p:pRg st="6" end="6"/>
                                            </p:txEl>
                                          </p:spTgt>
                                        </p:tgtEl>
                                        <p:attrNameLst>
                                          <p:attrName>ppt_w</p:attrName>
                                        </p:attrNameLst>
                                      </p:cBhvr>
                                    </p:anim>
                                    <p:anim by="(#ppt_w*0.50)" calcmode="lin" valueType="num">
                                      <p:cBhvr>
                                        <p:cTn id="33" dur="125" decel="50000" autoRev="1" fill="hold">
                                          <p:stCondLst>
                                            <p:cond delay="0"/>
                                          </p:stCondLst>
                                        </p:cTn>
                                        <p:tgtEl>
                                          <p:spTgt spid="11">
                                            <p:txEl>
                                              <p:pRg st="6" end="6"/>
                                            </p:txEl>
                                          </p:spTgt>
                                        </p:tgtEl>
                                        <p:attrNameLst>
                                          <p:attrName>ppt_x</p:attrName>
                                        </p:attrNameLst>
                                      </p:cBhvr>
                                    </p:anim>
                                    <p:anim from="(-#ppt_h/2)" to="(#ppt_y)" calcmode="lin" valueType="num">
                                      <p:cBhvr>
                                        <p:cTn id="34" dur="250" fill="hold">
                                          <p:stCondLst>
                                            <p:cond delay="0"/>
                                          </p:stCondLst>
                                        </p:cTn>
                                        <p:tgtEl>
                                          <p:spTgt spid="11">
                                            <p:txEl>
                                              <p:pRg st="6" end="6"/>
                                            </p:txEl>
                                          </p:spTgt>
                                        </p:tgtEl>
                                        <p:attrNameLst>
                                          <p:attrName>ppt_y</p:attrName>
                                        </p:attrNameLst>
                                      </p:cBhvr>
                                    </p:anim>
                                    <p:animRot by="21600000">
                                      <p:cBhvr>
                                        <p:cTn id="35" dur="250" fill="hold">
                                          <p:stCondLst>
                                            <p:cond delay="0"/>
                                          </p:stCondLst>
                                        </p:cTn>
                                        <p:tgtEl>
                                          <p:spTgt spid="11">
                                            <p:txEl>
                                              <p:pRg st="6" end="6"/>
                                            </p:txEl>
                                          </p:spTgt>
                                        </p:tgtEl>
                                        <p:attrNameLst>
                                          <p:attrName>r</p:attrName>
                                        </p:attrNameLst>
                                      </p:cBhvr>
                                    </p:animRot>
                                  </p:childTnLst>
                                </p:cTn>
                              </p:par>
                            </p:childTnLst>
                          </p:cTn>
                        </p:par>
                        <p:par>
                          <p:cTn id="36" fill="hold">
                            <p:stCondLst>
                              <p:cond delay="2025"/>
                            </p:stCondLst>
                            <p:childTnLst>
                              <p:par>
                                <p:cTn id="37" presetID="56" presetClass="entr" presetSubtype="0" fill="hold" nodeType="afterEffect">
                                  <p:stCondLst>
                                    <p:cond delay="0"/>
                                  </p:stCondLst>
                                  <p:iterate type="lt">
                                    <p:tmPct val="10000"/>
                                  </p:iterate>
                                  <p:childTnLst>
                                    <p:set>
                                      <p:cBhvr>
                                        <p:cTn id="38" dur="1" fill="hold">
                                          <p:stCondLst>
                                            <p:cond delay="0"/>
                                          </p:stCondLst>
                                        </p:cTn>
                                        <p:tgtEl>
                                          <p:spTgt spid="11">
                                            <p:txEl>
                                              <p:pRg st="7" end="7"/>
                                            </p:txEl>
                                          </p:spTgt>
                                        </p:tgtEl>
                                        <p:attrNameLst>
                                          <p:attrName>style.visibility</p:attrName>
                                        </p:attrNameLst>
                                      </p:cBhvr>
                                      <p:to>
                                        <p:strVal val="visible"/>
                                      </p:to>
                                    </p:set>
                                    <p:anim by="(-#ppt_w*2)" calcmode="lin" valueType="num">
                                      <p:cBhvr rctx="PPT">
                                        <p:cTn id="39" dur="125" autoRev="1" fill="hold">
                                          <p:stCondLst>
                                            <p:cond delay="0"/>
                                          </p:stCondLst>
                                        </p:cTn>
                                        <p:tgtEl>
                                          <p:spTgt spid="11">
                                            <p:txEl>
                                              <p:pRg st="7" end="7"/>
                                            </p:txEl>
                                          </p:spTgt>
                                        </p:tgtEl>
                                        <p:attrNameLst>
                                          <p:attrName>ppt_w</p:attrName>
                                        </p:attrNameLst>
                                      </p:cBhvr>
                                    </p:anim>
                                    <p:anim by="(#ppt_w*0.50)" calcmode="lin" valueType="num">
                                      <p:cBhvr>
                                        <p:cTn id="40" dur="125" decel="50000" autoRev="1" fill="hold">
                                          <p:stCondLst>
                                            <p:cond delay="0"/>
                                          </p:stCondLst>
                                        </p:cTn>
                                        <p:tgtEl>
                                          <p:spTgt spid="11">
                                            <p:txEl>
                                              <p:pRg st="7" end="7"/>
                                            </p:txEl>
                                          </p:spTgt>
                                        </p:tgtEl>
                                        <p:attrNameLst>
                                          <p:attrName>ppt_x</p:attrName>
                                        </p:attrNameLst>
                                      </p:cBhvr>
                                    </p:anim>
                                    <p:anim from="(-#ppt_h/2)" to="(#ppt_y)" calcmode="lin" valueType="num">
                                      <p:cBhvr>
                                        <p:cTn id="41" dur="250" fill="hold">
                                          <p:stCondLst>
                                            <p:cond delay="0"/>
                                          </p:stCondLst>
                                        </p:cTn>
                                        <p:tgtEl>
                                          <p:spTgt spid="11">
                                            <p:txEl>
                                              <p:pRg st="7" end="7"/>
                                            </p:txEl>
                                          </p:spTgt>
                                        </p:tgtEl>
                                        <p:attrNameLst>
                                          <p:attrName>ppt_y</p:attrName>
                                        </p:attrNameLst>
                                      </p:cBhvr>
                                    </p:anim>
                                    <p:animRot by="21600000">
                                      <p:cBhvr>
                                        <p:cTn id="42" dur="250" fill="hold">
                                          <p:stCondLst>
                                            <p:cond delay="0"/>
                                          </p:stCondLst>
                                        </p:cTn>
                                        <p:tgtEl>
                                          <p:spTgt spid="11">
                                            <p:txEl>
                                              <p:pRg st="7" end="7"/>
                                            </p:txEl>
                                          </p:spTgt>
                                        </p:tgtEl>
                                        <p:attrNameLst>
                                          <p:attrName>r</p:attrName>
                                        </p:attrNameLst>
                                      </p:cBhvr>
                                    </p:animRot>
                                  </p:childTnLst>
                                </p:cTn>
                              </p:par>
                            </p:childTnLst>
                          </p:cTn>
                        </p:par>
                        <p:par>
                          <p:cTn id="43" fill="hold">
                            <p:stCondLst>
                              <p:cond delay="3025"/>
                            </p:stCondLst>
                            <p:childTnLst>
                              <p:par>
                                <p:cTn id="44" presetID="56" presetClass="entr" presetSubtype="0" fill="hold" nodeType="afterEffect">
                                  <p:stCondLst>
                                    <p:cond delay="0"/>
                                  </p:stCondLst>
                                  <p:iterate type="lt">
                                    <p:tmPct val="10000"/>
                                  </p:iterate>
                                  <p:childTnLst>
                                    <p:set>
                                      <p:cBhvr>
                                        <p:cTn id="45" dur="1" fill="hold">
                                          <p:stCondLst>
                                            <p:cond delay="0"/>
                                          </p:stCondLst>
                                        </p:cTn>
                                        <p:tgtEl>
                                          <p:spTgt spid="11">
                                            <p:txEl>
                                              <p:pRg st="8" end="8"/>
                                            </p:txEl>
                                          </p:spTgt>
                                        </p:tgtEl>
                                        <p:attrNameLst>
                                          <p:attrName>style.visibility</p:attrName>
                                        </p:attrNameLst>
                                      </p:cBhvr>
                                      <p:to>
                                        <p:strVal val="visible"/>
                                      </p:to>
                                    </p:set>
                                    <p:anim by="(-#ppt_w*2)" calcmode="lin" valueType="num">
                                      <p:cBhvr rctx="PPT">
                                        <p:cTn id="46" dur="125" autoRev="1" fill="hold">
                                          <p:stCondLst>
                                            <p:cond delay="0"/>
                                          </p:stCondLst>
                                        </p:cTn>
                                        <p:tgtEl>
                                          <p:spTgt spid="11">
                                            <p:txEl>
                                              <p:pRg st="8" end="8"/>
                                            </p:txEl>
                                          </p:spTgt>
                                        </p:tgtEl>
                                        <p:attrNameLst>
                                          <p:attrName>ppt_w</p:attrName>
                                        </p:attrNameLst>
                                      </p:cBhvr>
                                    </p:anim>
                                    <p:anim by="(#ppt_w*0.50)" calcmode="lin" valueType="num">
                                      <p:cBhvr>
                                        <p:cTn id="47" dur="125" decel="50000" autoRev="1" fill="hold">
                                          <p:stCondLst>
                                            <p:cond delay="0"/>
                                          </p:stCondLst>
                                        </p:cTn>
                                        <p:tgtEl>
                                          <p:spTgt spid="11">
                                            <p:txEl>
                                              <p:pRg st="8" end="8"/>
                                            </p:txEl>
                                          </p:spTgt>
                                        </p:tgtEl>
                                        <p:attrNameLst>
                                          <p:attrName>ppt_x</p:attrName>
                                        </p:attrNameLst>
                                      </p:cBhvr>
                                    </p:anim>
                                    <p:anim from="(-#ppt_h/2)" to="(#ppt_y)" calcmode="lin" valueType="num">
                                      <p:cBhvr>
                                        <p:cTn id="48" dur="250" fill="hold">
                                          <p:stCondLst>
                                            <p:cond delay="0"/>
                                          </p:stCondLst>
                                        </p:cTn>
                                        <p:tgtEl>
                                          <p:spTgt spid="11">
                                            <p:txEl>
                                              <p:pRg st="8" end="8"/>
                                            </p:txEl>
                                          </p:spTgt>
                                        </p:tgtEl>
                                        <p:attrNameLst>
                                          <p:attrName>ppt_y</p:attrName>
                                        </p:attrNameLst>
                                      </p:cBhvr>
                                    </p:anim>
                                    <p:animRot by="21600000">
                                      <p:cBhvr>
                                        <p:cTn id="49" dur="250" fill="hold">
                                          <p:stCondLst>
                                            <p:cond delay="0"/>
                                          </p:stCondLst>
                                        </p:cTn>
                                        <p:tgtEl>
                                          <p:spTgt spid="11">
                                            <p:txEl>
                                              <p:pRg st="8" end="8"/>
                                            </p:txEl>
                                          </p:spTgt>
                                        </p:tgtEl>
                                        <p:attrNameLst>
                                          <p:attrName>r</p:attrName>
                                        </p:attrNameLst>
                                      </p:cBhvr>
                                    </p:animRot>
                                  </p:childTnLst>
                                </p:cTn>
                              </p:par>
                            </p:childTnLst>
                          </p:cTn>
                        </p:par>
                        <p:par>
                          <p:cTn id="50" fill="hold">
                            <p:stCondLst>
                              <p:cond delay="3675"/>
                            </p:stCondLst>
                            <p:childTnLst>
                              <p:par>
                                <p:cTn id="51" presetID="56" presetClass="entr" presetSubtype="0" fill="hold" nodeType="afterEffect">
                                  <p:stCondLst>
                                    <p:cond delay="0"/>
                                  </p:stCondLst>
                                  <p:iterate type="lt">
                                    <p:tmPct val="10000"/>
                                  </p:iterate>
                                  <p:childTnLst>
                                    <p:set>
                                      <p:cBhvr>
                                        <p:cTn id="52" dur="1" fill="hold">
                                          <p:stCondLst>
                                            <p:cond delay="0"/>
                                          </p:stCondLst>
                                        </p:cTn>
                                        <p:tgtEl>
                                          <p:spTgt spid="11">
                                            <p:txEl>
                                              <p:pRg st="9" end="9"/>
                                            </p:txEl>
                                          </p:spTgt>
                                        </p:tgtEl>
                                        <p:attrNameLst>
                                          <p:attrName>style.visibility</p:attrName>
                                        </p:attrNameLst>
                                      </p:cBhvr>
                                      <p:to>
                                        <p:strVal val="visible"/>
                                      </p:to>
                                    </p:set>
                                    <p:anim by="(-#ppt_w*2)" calcmode="lin" valueType="num">
                                      <p:cBhvr rctx="PPT">
                                        <p:cTn id="53" dur="125" autoRev="1" fill="hold">
                                          <p:stCondLst>
                                            <p:cond delay="0"/>
                                          </p:stCondLst>
                                        </p:cTn>
                                        <p:tgtEl>
                                          <p:spTgt spid="11">
                                            <p:txEl>
                                              <p:pRg st="9" end="9"/>
                                            </p:txEl>
                                          </p:spTgt>
                                        </p:tgtEl>
                                        <p:attrNameLst>
                                          <p:attrName>ppt_w</p:attrName>
                                        </p:attrNameLst>
                                      </p:cBhvr>
                                    </p:anim>
                                    <p:anim by="(#ppt_w*0.50)" calcmode="lin" valueType="num">
                                      <p:cBhvr>
                                        <p:cTn id="54" dur="125" decel="50000" autoRev="1" fill="hold">
                                          <p:stCondLst>
                                            <p:cond delay="0"/>
                                          </p:stCondLst>
                                        </p:cTn>
                                        <p:tgtEl>
                                          <p:spTgt spid="11">
                                            <p:txEl>
                                              <p:pRg st="9" end="9"/>
                                            </p:txEl>
                                          </p:spTgt>
                                        </p:tgtEl>
                                        <p:attrNameLst>
                                          <p:attrName>ppt_x</p:attrName>
                                        </p:attrNameLst>
                                      </p:cBhvr>
                                    </p:anim>
                                    <p:anim from="(-#ppt_h/2)" to="(#ppt_y)" calcmode="lin" valueType="num">
                                      <p:cBhvr>
                                        <p:cTn id="55" dur="250" fill="hold">
                                          <p:stCondLst>
                                            <p:cond delay="0"/>
                                          </p:stCondLst>
                                        </p:cTn>
                                        <p:tgtEl>
                                          <p:spTgt spid="11">
                                            <p:txEl>
                                              <p:pRg st="9" end="9"/>
                                            </p:txEl>
                                          </p:spTgt>
                                        </p:tgtEl>
                                        <p:attrNameLst>
                                          <p:attrName>ppt_y</p:attrName>
                                        </p:attrNameLst>
                                      </p:cBhvr>
                                    </p:anim>
                                    <p:animRot by="21600000">
                                      <p:cBhvr>
                                        <p:cTn id="56" dur="250" fill="hold">
                                          <p:stCondLst>
                                            <p:cond delay="0"/>
                                          </p:stCondLst>
                                        </p:cTn>
                                        <p:tgtEl>
                                          <p:spTgt spid="11">
                                            <p:txEl>
                                              <p:pRg st="9" end="9"/>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11">
                                            <p:txEl>
                                              <p:pRg st="11" end="11"/>
                                            </p:txEl>
                                          </p:spTgt>
                                        </p:tgtEl>
                                        <p:attrNameLst>
                                          <p:attrName>style.visibility</p:attrName>
                                        </p:attrNameLst>
                                      </p:cBhvr>
                                      <p:to>
                                        <p:strVal val="visible"/>
                                      </p:to>
                                    </p:set>
                                    <p:anim calcmode="lin" valueType="num">
                                      <p:cBhvr>
                                        <p:cTn id="61"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62" dur="10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63" dur="1000" fill="hold"/>
                                        <p:tgtEl>
                                          <p:spTgt spid="11">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1">
                                            <p:txEl>
                                              <p:pRg st="13" end="13"/>
                                            </p:txEl>
                                          </p:spTgt>
                                        </p:tgtEl>
                                        <p:attrNameLst>
                                          <p:attrName>style.visibility</p:attrName>
                                        </p:attrNameLst>
                                      </p:cBhvr>
                                      <p:to>
                                        <p:strVal val="visible"/>
                                      </p:to>
                                    </p:set>
                                    <p:animEffect transition="in" filter="fade">
                                      <p:cBhvr>
                                        <p:cTn id="69" dur="1000"/>
                                        <p:tgtEl>
                                          <p:spTgt spid="11">
                                            <p:txEl>
                                              <p:pRg st="13" end="13"/>
                                            </p:txEl>
                                          </p:spTgt>
                                        </p:tgtEl>
                                      </p:cBhvr>
                                    </p:animEffect>
                                    <p:anim calcmode="lin" valueType="num">
                                      <p:cBhvr>
                                        <p:cTn id="70"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1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9899"/>
          </a:xfrm>
        </p:spPr>
        <p:txBody>
          <a:bodyPr>
            <a:normAutofit/>
          </a:bodyPr>
          <a:lstStyle/>
          <a:p>
            <a:pPr marL="0" indent="0" algn="just">
              <a:lnSpc>
                <a:spcPct val="100000"/>
              </a:lnSpc>
              <a:spcBef>
                <a:spcPts val="0"/>
              </a:spcBef>
              <a:buNone/>
            </a:pPr>
            <a:r>
              <a:rPr lang="es-ES" altLang="es-MX" sz="2000" dirty="0" err="1">
                <a:solidFill>
                  <a:schemeClr val="bg1"/>
                </a:solidFill>
                <a:latin typeface="Arial" panose="020B0604020202020204" pitchFamily="34" charset="0"/>
                <a:ea typeface="ＭＳ Ｐゴシック" panose="020B0600070205080204" pitchFamily="34" charset="-128"/>
              </a:rPr>
              <a:t>ciones</a:t>
            </a:r>
            <a:r>
              <a:rPr lang="es-ES" altLang="es-MX" sz="2000" dirty="0">
                <a:solidFill>
                  <a:schemeClr val="bg1"/>
                </a:solidFill>
                <a:latin typeface="Arial" panose="020B0604020202020204" pitchFamily="34" charset="0"/>
                <a:ea typeface="ＭＳ Ｐゴシック" panose="020B0600070205080204" pitchFamily="34" charset="-128"/>
              </a:rPr>
              <a:t> II, V </a:t>
            </a:r>
            <a:r>
              <a:rPr lang="es-ES" altLang="es-MX" sz="1600" dirty="0">
                <a:solidFill>
                  <a:schemeClr val="bg1"/>
                </a:solidFill>
                <a:latin typeface="Arial" panose="020B0604020202020204" pitchFamily="34" charset="0"/>
                <a:ea typeface="ＭＳ Ｐゴシック" panose="020B0600070205080204" pitchFamily="34" charset="-128"/>
              </a:rPr>
              <a:t>(casos fortuito o fuerza mayor) </a:t>
            </a:r>
            <a:r>
              <a:rPr lang="es-ES" altLang="es-MX" sz="2000" dirty="0">
                <a:solidFill>
                  <a:schemeClr val="bg1"/>
                </a:solidFill>
                <a:latin typeface="Arial" panose="020B0604020202020204" pitchFamily="34" charset="0"/>
                <a:ea typeface="ＭＳ Ｐゴシック" panose="020B0600070205080204" pitchFamily="34" charset="-128"/>
              </a:rPr>
              <a:t>y VIII </a:t>
            </a:r>
            <a:r>
              <a:rPr lang="es-ES" altLang="es-MX" sz="1600" dirty="0">
                <a:solidFill>
                  <a:schemeClr val="bg1"/>
                </a:solidFill>
                <a:latin typeface="Arial" panose="020B0604020202020204" pitchFamily="34" charset="0"/>
                <a:ea typeface="ＭＳ Ｐゴシック" panose="020B0600070205080204" pitchFamily="34" charset="-128"/>
              </a:rPr>
              <a:t>(para los trabajos de restauración, reparación y demolición de inmuebles, cuando no sea posible precisar su alcance, establecer el catálogo de conceptos, cantidades de trabajo, determinar las especificaciones correspondientes o elaborar el programa de ejecución)</a:t>
            </a:r>
            <a:r>
              <a:rPr lang="es-ES" altLang="es-MX" sz="2000" dirty="0">
                <a:solidFill>
                  <a:schemeClr val="bg1"/>
                </a:solidFill>
                <a:latin typeface="Arial" panose="020B0604020202020204" pitchFamily="34" charset="0"/>
                <a:ea typeface="ＭＳ Ｐゴシック" panose="020B0600070205080204" pitchFamily="34" charset="-128"/>
              </a:rPr>
              <a:t> del artículo 42 de esta LOPSRM </a:t>
            </a:r>
            <a:r>
              <a:rPr lang="es-ES" altLang="es-MX" sz="1600" dirty="0">
                <a:solidFill>
                  <a:schemeClr val="bg1"/>
                </a:solidFill>
                <a:latin typeface="Arial" panose="020B0604020202020204" pitchFamily="34" charset="0"/>
                <a:ea typeface="ＭＳ Ｐゴシック" panose="020B0600070205080204" pitchFamily="34" charset="-128"/>
              </a:rPr>
              <a:t>(art. 24 últ. y penúlt. pfos)</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Aunado a lo anterior, en todos los casos, se deben considerar los </a:t>
            </a:r>
            <a:r>
              <a:rPr lang="es-ES" altLang="es-MX" sz="2000" dirty="0">
                <a:solidFill>
                  <a:schemeClr val="accent3">
                    <a:lumMod val="50000"/>
                  </a:schemeClr>
                </a:solidFill>
                <a:latin typeface="Arial" panose="020B0604020202020204" pitchFamily="34" charset="0"/>
                <a:ea typeface="ＭＳ Ｐゴシック" panose="020B0600070205080204" pitchFamily="34" charset="-128"/>
              </a:rPr>
              <a:t>efectos sobre el medio ambiente </a:t>
            </a:r>
            <a:r>
              <a:rPr lang="es-ES" altLang="es-MX" sz="2000" dirty="0">
                <a:solidFill>
                  <a:schemeClr val="bg1"/>
                </a:solidFill>
                <a:latin typeface="Arial" panose="020B0604020202020204" pitchFamily="34" charset="0"/>
                <a:ea typeface="ＭＳ Ｐゴシック" panose="020B0600070205080204" pitchFamily="34" charset="-128"/>
              </a:rPr>
              <a:t>que pueda  causar  la ejecución de  las obras </a:t>
            </a:r>
            <a:r>
              <a:rPr lang="es-ES" altLang="es-MX" sz="2000" dirty="0" err="1">
                <a:solidFill>
                  <a:schemeClr val="bg1"/>
                </a:solidFill>
                <a:latin typeface="Arial" panose="020B0604020202020204" pitchFamily="34" charset="0"/>
                <a:ea typeface="ＭＳ Ｐゴシック" panose="020B0600070205080204" pitchFamily="34" charset="-128"/>
              </a:rPr>
              <a:t>públi</a:t>
            </a:r>
            <a:r>
              <a:rPr lang="es-ES" altLang="es-MX" sz="2000" dirty="0">
                <a:solidFill>
                  <a:schemeClr val="bg1"/>
                </a:solidFill>
                <a:latin typeface="Arial" panose="020B0604020202020204" pitchFamily="34" charset="0"/>
                <a:ea typeface="ＭＳ Ｐゴシック" panose="020B0600070205080204" pitchFamily="34" charset="-128"/>
              </a:rPr>
              <a:t>-       .                       cas  con  sustento  en  la  evaluación de impacto  ambiental  prevista por la 	             Ley General del Equilibrio Ecológico y la Protección al Ambiente. </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accent4">
                    <a:lumMod val="75000"/>
                  </a:schemeClr>
                </a:solidFill>
                <a:latin typeface="Arial" panose="020B0604020202020204" pitchFamily="34" charset="0"/>
                <a:ea typeface="ＭＳ Ｐゴシック" panose="020B0600070205080204" pitchFamily="34" charset="-128"/>
              </a:rPr>
              <a:t>Los proyectos deberán incluir  </a:t>
            </a:r>
            <a:r>
              <a:rPr lang="es-ES" altLang="es-MX" sz="2000" dirty="0">
                <a:solidFill>
                  <a:schemeClr val="bg1"/>
                </a:solidFill>
                <a:latin typeface="Arial" panose="020B0604020202020204" pitchFamily="34" charset="0"/>
                <a:ea typeface="ＭＳ Ｐゴシック" panose="020B0600070205080204" pitchFamily="34" charset="-128"/>
              </a:rPr>
              <a:t>las obras necesarias para  que se preserven	    o restituyan en  forma  equivalente las condiciones ambientales cuando es-	 tas  pudieren  deteriorarse  y  se dará  la intervención que corresponda a la	                 SEMARNAT, y a  las dependencias y entidades que tengan atribuciones en	            la materia </a:t>
            </a:r>
            <a:r>
              <a:rPr lang="es-ES" altLang="es-MX" sz="1600" dirty="0">
                <a:solidFill>
                  <a:schemeClr val="bg1"/>
                </a:solidFill>
                <a:latin typeface="Arial" panose="020B0604020202020204" pitchFamily="34" charset="0"/>
                <a:ea typeface="ＭＳ Ｐゴシック" panose="020B0600070205080204" pitchFamily="34" charset="-128"/>
              </a:rPr>
              <a:t>(art. 20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pPr>
            <a:r>
              <a:rPr lang="es-ES" altLang="es-MX" sz="2000" dirty="0">
                <a:solidFill>
                  <a:schemeClr val="bg1"/>
                </a:solidFill>
                <a:latin typeface="Arial" panose="020B0604020202020204" pitchFamily="34" charset="0"/>
                <a:ea typeface="ＭＳ Ｐゴシック" panose="020B0600070205080204" pitchFamily="34" charset="-128"/>
              </a:rPr>
              <a:t>Cuando por las condiciones especiales de las obras públicas o de los servicios se requiera la </a:t>
            </a:r>
            <a:r>
              <a:rPr lang="es-ES" altLang="es-MX" sz="2000" dirty="0">
                <a:solidFill>
                  <a:srgbClr val="674446"/>
                </a:solidFill>
                <a:latin typeface="Arial" panose="020B0604020202020204" pitchFamily="34" charset="0"/>
                <a:ea typeface="ＭＳ Ｐゴシック" panose="020B0600070205080204" pitchFamily="34" charset="-128"/>
              </a:rPr>
              <a:t>intervención de dos o más entes públicos en una obra</a:t>
            </a:r>
            <a:r>
              <a:rPr lang="es-ES" altLang="es-MX" sz="2000" dirty="0">
                <a:solidFill>
                  <a:schemeClr val="bg1"/>
                </a:solidFill>
                <a:latin typeface="Arial" panose="020B0604020202020204" pitchFamily="34" charset="0"/>
                <a:ea typeface="ＭＳ Ｐゴシック" panose="020B0600070205080204" pitchFamily="34" charset="-128"/>
              </a:rPr>
              <a:t>, cada una será responsable de la ejecución de la parte de los trabajos que le corresponda, sin perjuicio de la responsabilidad que, en razón de sus respectivas atribuciones, tenga la encargada de la planeación y programación del conjunto </a:t>
            </a:r>
            <a:r>
              <a:rPr lang="es-ES" altLang="es-MX" sz="1600" dirty="0">
                <a:solidFill>
                  <a:schemeClr val="bg1"/>
                </a:solidFill>
                <a:latin typeface="Arial" panose="020B0604020202020204" pitchFamily="34" charset="0"/>
                <a:ea typeface="ＭＳ Ｐゴシック" panose="020B0600070205080204" pitchFamily="34" charset="-128"/>
              </a:rPr>
              <a:t>(art. 14 LOPSRM)</a:t>
            </a:r>
            <a:r>
              <a:rPr lang="es-ES" altLang="es-MX" sz="2000" dirty="0">
                <a:solidFill>
                  <a:schemeClr val="bg1"/>
                </a:solidFill>
                <a:latin typeface="Arial" panose="020B0604020202020204" pitchFamily="34" charset="0"/>
                <a:ea typeface="ＭＳ Ｐゴシック" panose="020B0600070205080204" pitchFamily="34" charset="-128"/>
              </a:rPr>
              <a:t>.</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1026" name="Picture 2" descr="Devastación por Tren Maya - Diario de Chiapas">
            <a:extLst>
              <a:ext uri="{FF2B5EF4-FFF2-40B4-BE49-F238E27FC236}">
                <a16:creationId xmlns:a16="http://schemas.microsoft.com/office/drawing/2014/main" id="{CD46C1DE-476B-A0F9-4076-7F0342E1B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435" y="2175388"/>
            <a:ext cx="2694039" cy="25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1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strips(downLeft)">
                                      <p:cBhvr>
                                        <p:cTn id="14" dur="1000"/>
                                        <p:tgtEl>
                                          <p:spTgt spid="11">
                                            <p:txEl>
                                              <p:pRg st="2" end="2"/>
                                            </p:txEl>
                                          </p:spTgt>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1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in)">
                                      <p:cBhvr>
                                        <p:cTn id="23" dur="2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anose="05000000000000000000" pitchFamily="2" charset="2"/>
              <a:buNone/>
              <a:defRPr/>
            </a:pPr>
            <a:r>
              <a:rPr lang="es-MX" altLang="es-MX" sz="2000" dirty="0">
                <a:solidFill>
                  <a:srgbClr val="292934"/>
                </a:solidFill>
                <a:latin typeface="Arial" panose="020B0604020202020204" pitchFamily="34" charset="0"/>
                <a:cs typeface="Arial" panose="020B0604020202020204" pitchFamily="34" charset="0"/>
              </a:rPr>
              <a:t>Cuando por las condiciones especiales de las obras públicas o de los servicios se requiera la </a:t>
            </a:r>
            <a:r>
              <a:rPr lang="es-MX" altLang="es-MX" sz="2000" dirty="0">
                <a:solidFill>
                  <a:schemeClr val="accent6"/>
                </a:solidFill>
                <a:latin typeface="Arial" panose="020B0604020202020204" pitchFamily="34" charset="0"/>
                <a:cs typeface="Arial" panose="020B0604020202020204" pitchFamily="34" charset="0"/>
              </a:rPr>
              <a:t>intervención de dos o más entes públicos en una obra</a:t>
            </a:r>
            <a:r>
              <a:rPr lang="es-MX" altLang="es-MX" sz="2000" dirty="0">
                <a:solidFill>
                  <a:srgbClr val="292934"/>
                </a:solidFill>
                <a:latin typeface="Arial" panose="020B0604020202020204" pitchFamily="34" charset="0"/>
                <a:cs typeface="Arial" panose="020B0604020202020204" pitchFamily="34" charset="0"/>
              </a:rPr>
              <a:t>, cada una será responsable de la ejecución de la parte de los trabajos que le corresponda, sin perjuicio de la responsabilidad que, en razón de sus respectivas atribuciones, tenga la encargada de la planeación y programación del conjunto</a:t>
            </a:r>
            <a:r>
              <a:rPr lang="es-MX" altLang="es-MX" sz="1800" dirty="0">
                <a:solidFill>
                  <a:srgbClr val="292934"/>
                </a:solidFill>
                <a:latin typeface="Arial" panose="020B0604020202020204" pitchFamily="34" charset="0"/>
                <a:cs typeface="Arial" panose="020B0604020202020204" pitchFamily="34" charset="0"/>
              </a:rPr>
              <a:t> </a:t>
            </a:r>
            <a:r>
              <a:rPr lang="es-MX" altLang="es-MX" sz="1600" dirty="0">
                <a:solidFill>
                  <a:srgbClr val="292934"/>
                </a:solidFill>
                <a:latin typeface="Arial" panose="020B0604020202020204" pitchFamily="34" charset="0"/>
                <a:cs typeface="Arial" panose="020B0604020202020204" pitchFamily="34" charset="0"/>
              </a:rPr>
              <a:t>(art. 14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Cuando la ejecución de la obra pública o el servicio, </a:t>
            </a:r>
            <a:r>
              <a:rPr lang="es-MX" altLang="es-MX" sz="2000" b="1" dirty="0">
                <a:solidFill>
                  <a:srgbClr val="7030A0"/>
                </a:solidFill>
                <a:latin typeface="Arial" panose="020B0604020202020204" pitchFamily="34" charset="0"/>
                <a:cs typeface="Arial" panose="020B0604020202020204" pitchFamily="34" charset="0"/>
              </a:rPr>
              <a:t>rebase un ejercicio presupuestal</a:t>
            </a:r>
            <a:r>
              <a:rPr lang="es-MX" altLang="es-MX" sz="2000" dirty="0">
                <a:solidFill>
                  <a:srgbClr val="292934"/>
                </a:solidFill>
                <a:latin typeface="Arial" panose="020B0604020202020204" pitchFamily="34" charset="0"/>
                <a:cs typeface="Arial" panose="020B0604020202020204" pitchFamily="34" charset="0"/>
              </a:rPr>
              <a:t>, se deberá determinar tanto el presupuesto total, como el relativo a los ejercicios de que se trate; se debe considerar los costos vigentes, y tomar en cuenta los ajustes de costos y convenios que aseguren la continuidad de los trabajos </a:t>
            </a:r>
            <a:r>
              <a:rPr lang="es-MX" altLang="es-MX" sz="1600" dirty="0">
                <a:solidFill>
                  <a:srgbClr val="292934"/>
                </a:solidFill>
                <a:latin typeface="Arial" panose="020B0604020202020204" pitchFamily="34" charset="0"/>
                <a:cs typeface="Arial" panose="020B0604020202020204" pitchFamily="34" charset="0"/>
              </a:rPr>
              <a:t>(arts. 23 1er. pfo. LOPSRM y 34 fracc. II RLOPSRM)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El </a:t>
            </a:r>
            <a:r>
              <a:rPr lang="es-MX" altLang="es-MX" sz="2000" dirty="0">
                <a:solidFill>
                  <a:srgbClr val="0070C0"/>
                </a:solidFill>
                <a:latin typeface="Arial" panose="020B0604020202020204" pitchFamily="34" charset="0"/>
                <a:cs typeface="Arial" panose="020B0604020202020204" pitchFamily="34" charset="0"/>
              </a:rPr>
              <a:t>presupuesto actualizado </a:t>
            </a:r>
            <a:r>
              <a:rPr lang="es-MX" altLang="es-MX" sz="2000" dirty="0">
                <a:solidFill>
                  <a:srgbClr val="292934"/>
                </a:solidFill>
                <a:latin typeface="Arial" panose="020B0604020202020204" pitchFamily="34" charset="0"/>
                <a:cs typeface="Arial" panose="020B0604020202020204" pitchFamily="34" charset="0"/>
              </a:rPr>
              <a:t>será la base para solicitar la asignación de cada ejercicio presupuestal subsecuente </a:t>
            </a:r>
            <a:r>
              <a:rPr lang="es-MX" altLang="es-MX" sz="1600" dirty="0">
                <a:solidFill>
                  <a:srgbClr val="292934"/>
                </a:solidFill>
                <a:latin typeface="Arial" panose="020B0604020202020204" pitchFamily="34" charset="0"/>
                <a:cs typeface="Arial" panose="020B0604020202020204" pitchFamily="34" charset="0"/>
              </a:rPr>
              <a:t>(art. 23 2º pfo.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		          En el </a:t>
            </a:r>
            <a:r>
              <a:rPr lang="es-MX" altLang="es-MX" sz="2000" dirty="0">
                <a:solidFill>
                  <a:schemeClr val="bg2">
                    <a:lumMod val="75000"/>
                  </a:schemeClr>
                </a:solidFill>
                <a:latin typeface="Arial" panose="020B0604020202020204" pitchFamily="34" charset="0"/>
                <a:cs typeface="Arial" panose="020B0604020202020204" pitchFamily="34" charset="0"/>
              </a:rPr>
              <a:t>programa anual de obras públicas y de servicios</a:t>
            </a:r>
            <a:r>
              <a:rPr lang="es-MX" altLang="es-MX" sz="2000" dirty="0">
                <a:solidFill>
                  <a:srgbClr val="292934"/>
                </a:solidFill>
                <a:latin typeface="Arial" panose="020B0604020202020204" pitchFamily="34" charset="0"/>
                <a:cs typeface="Arial" panose="020B0604020202020204" pitchFamily="34" charset="0"/>
              </a:rPr>
              <a:t>, entre 		          otros datos debe contener, en relación a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la 		          obra</a:t>
            </a:r>
            <a:r>
              <a:rPr lang="es-MX" altLang="es-MX" sz="2000" dirty="0">
                <a:solidFill>
                  <a:srgbClr val="292934"/>
                </a:solidFill>
                <a:latin typeface="Arial" panose="020B0604020202020204" pitchFamily="34" charset="0"/>
                <a:cs typeface="Arial" panose="020B0604020202020204" pitchFamily="34" charset="0"/>
              </a:rPr>
              <a:t> </a:t>
            </a:r>
            <a:r>
              <a:rPr lang="es-MX" altLang="es-MX" sz="1600" dirty="0">
                <a:solidFill>
                  <a:srgbClr val="292934"/>
                </a:solidFill>
                <a:latin typeface="Arial" panose="020B0604020202020204" pitchFamily="34" charset="0"/>
                <a:cs typeface="Arial" panose="020B0604020202020204" pitchFamily="34" charset="0"/>
              </a:rPr>
              <a:t>(art. 21 LOPSRM)</a:t>
            </a:r>
            <a:r>
              <a:rPr lang="es-MX" altLang="es-MX" sz="2000" dirty="0">
                <a:solidFill>
                  <a:srgbClr val="292934"/>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r>
              <a:rPr lang="es-MX" altLang="es-MX" sz="500" dirty="0">
                <a:solidFill>
                  <a:srgbClr val="292934"/>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		          La </a:t>
            </a:r>
            <a:r>
              <a:rPr lang="es-MX" altLang="es-MX" sz="2000" dirty="0">
                <a:solidFill>
                  <a:srgbClr val="9D9142"/>
                </a:solidFill>
                <a:latin typeface="Arial" panose="020B0604020202020204" pitchFamily="34" charset="0"/>
                <a:cs typeface="Arial" panose="020B0604020202020204" pitchFamily="34" charset="0"/>
              </a:rPr>
              <a:t>calendarización física y financiera </a:t>
            </a:r>
            <a:r>
              <a:rPr lang="es-MX" altLang="es-MX" sz="2000" dirty="0">
                <a:solidFill>
                  <a:srgbClr val="292934"/>
                </a:solidFill>
                <a:latin typeface="Arial" panose="020B0604020202020204" pitchFamily="34" charset="0"/>
                <a:cs typeface="Arial" panose="020B0604020202020204" pitchFamily="34" charset="0"/>
              </a:rPr>
              <a:t>de los recursos necesa-		          rios para realizar los estudios y proyectos, la ejecución de los</a:t>
            </a: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3074" name="Picture 2" descr="Proceso de contratación de las obras públicas en el distrito federal. - ppt  video online descargar">
            <a:extLst>
              <a:ext uri="{FF2B5EF4-FFF2-40B4-BE49-F238E27FC236}">
                <a16:creationId xmlns:a16="http://schemas.microsoft.com/office/drawing/2014/main" id="{D05A70EC-FFDA-B2DB-E4CF-E99459D99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768059"/>
            <a:ext cx="2507188" cy="188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edg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1000"/>
                                        <p:tgtEl>
                                          <p:spTgt spid="3074"/>
                                        </p:tgtEl>
                                        <p:attrNameLst>
                                          <p:attrName>ppt_y</p:attrName>
                                        </p:attrNameLst>
                                      </p:cBhvr>
                                      <p:tavLst>
                                        <p:tav tm="0">
                                          <p:val>
                                            <p:strVal val="#ppt_y+#ppt_h*1.125000"/>
                                          </p:val>
                                        </p:tav>
                                        <p:tav tm="100000">
                                          <p:val>
                                            <p:strVal val="#ppt_y"/>
                                          </p:val>
                                        </p:tav>
                                      </p:tavLst>
                                    </p:anim>
                                    <p:animEffect transition="in" filter="wipe(up)">
                                      <p:cBhvr>
                                        <p:cTn id="28" dur="1000"/>
                                        <p:tgtEl>
                                          <p:spTgt spid="3074"/>
                                        </p:tgtEl>
                                      </p:cBhvr>
                                    </p:animEffect>
                                  </p:childTnLst>
                                </p:cTn>
                              </p:par>
                              <p:par>
                                <p:cTn id="29" presetID="25"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1000"/>
                                        <p:tgtEl>
                                          <p:spTgt spid="11">
                                            <p:txEl>
                                              <p:pRg st="8" end="8"/>
                                            </p:txEl>
                                          </p:spTgt>
                                        </p:tgtEl>
                                      </p:cBhvr>
                                    </p:animEffect>
                                    <p:anim calcmode="lin" valueType="num">
                                      <p:cBhvr>
                                        <p:cTn id="4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Font typeface="Wingdings" panose="05000000000000000000" pitchFamily="2" charset="2"/>
              <a:buNone/>
              <a:defRPr/>
            </a:pPr>
            <a:r>
              <a:rPr lang="es-MX" altLang="es-MX" sz="2000" dirty="0">
                <a:solidFill>
                  <a:srgbClr val="292934"/>
                </a:solidFill>
                <a:latin typeface="Arial" panose="020B0604020202020204" pitchFamily="34" charset="0"/>
                <a:cs typeface="Arial" panose="020B0604020202020204" pitchFamily="34" charset="0"/>
              </a:rPr>
              <a:t>trabajos, así como los gastos de operación </a:t>
            </a:r>
            <a:r>
              <a:rPr lang="es-MX" altLang="es-MX" sz="1600" dirty="0">
                <a:solidFill>
                  <a:srgbClr val="292934"/>
                </a:solidFill>
                <a:latin typeface="Arial" panose="020B0604020202020204" pitchFamily="34" charset="0"/>
                <a:cs typeface="Arial" panose="020B0604020202020204" pitchFamily="34" charset="0"/>
              </a:rPr>
              <a:t>(fracc. VIII y art. 16 1er. pfo. RLOPSRM)</a:t>
            </a:r>
            <a:r>
              <a:rPr lang="es-MX" altLang="es-MX" sz="2000" dirty="0">
                <a:solidFill>
                  <a:srgbClr val="292934"/>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Las </a:t>
            </a:r>
            <a:r>
              <a:rPr lang="es-MX" altLang="es-MX" sz="2000" dirty="0">
                <a:solidFill>
                  <a:schemeClr val="bg2">
                    <a:lumMod val="40000"/>
                    <a:lumOff val="60000"/>
                  </a:schemeClr>
                </a:solidFill>
                <a:latin typeface="Arial" panose="020B0604020202020204" pitchFamily="34" charset="0"/>
                <a:cs typeface="Arial" panose="020B0604020202020204" pitchFamily="34" charset="0"/>
              </a:rPr>
              <a:t>unidades responsables de su ejecución</a:t>
            </a:r>
            <a:r>
              <a:rPr lang="es-MX" altLang="es-MX" sz="2000" dirty="0">
                <a:solidFill>
                  <a:srgbClr val="292934"/>
                </a:solidFill>
                <a:latin typeface="Arial" panose="020B0604020202020204" pitchFamily="34" charset="0"/>
                <a:cs typeface="Arial" panose="020B0604020202020204" pitchFamily="34" charset="0"/>
              </a:rPr>
              <a:t>, así como las </a:t>
            </a:r>
            <a:r>
              <a:rPr lang="es-MX" altLang="es-MX" sz="2000" dirty="0">
                <a:solidFill>
                  <a:schemeClr val="accent1">
                    <a:lumMod val="75000"/>
                  </a:schemeClr>
                </a:solidFill>
                <a:latin typeface="Arial" panose="020B0604020202020204" pitchFamily="34" charset="0"/>
                <a:cs typeface="Arial" panose="020B0604020202020204" pitchFamily="34" charset="0"/>
              </a:rPr>
              <a:t>fechas previstas </a:t>
            </a:r>
            <a:r>
              <a:rPr lang="es-MX" altLang="es-MX" sz="2000" dirty="0">
                <a:solidFill>
                  <a:srgbClr val="292934"/>
                </a:solidFill>
                <a:latin typeface="Arial" panose="020B0604020202020204" pitchFamily="34" charset="0"/>
                <a:cs typeface="Arial" panose="020B0604020202020204" pitchFamily="34" charset="0"/>
              </a:rPr>
              <a:t>de iniciar y terminar los trabajos </a:t>
            </a:r>
            <a:r>
              <a:rPr lang="es-MX" altLang="es-MX" sz="1600" dirty="0">
                <a:solidFill>
                  <a:srgbClr val="292934"/>
                </a:solidFill>
                <a:latin typeface="Arial" panose="020B0604020202020204" pitchFamily="34" charset="0"/>
                <a:cs typeface="Arial" panose="020B0604020202020204" pitchFamily="34" charset="0"/>
              </a:rPr>
              <a:t>(fracc. IX)</a:t>
            </a:r>
            <a:r>
              <a:rPr lang="es-MX" altLang="es-MX" sz="2000" dirty="0">
                <a:solidFill>
                  <a:srgbClr val="292934"/>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La ejecución, que deberá incluir el </a:t>
            </a:r>
            <a:r>
              <a:rPr lang="es-MX" altLang="es-MX" sz="2000" dirty="0">
                <a:solidFill>
                  <a:srgbClr val="00B050"/>
                </a:solidFill>
                <a:latin typeface="Arial" panose="020B0604020202020204" pitchFamily="34" charset="0"/>
                <a:cs typeface="Arial" panose="020B0604020202020204" pitchFamily="34" charset="0"/>
              </a:rPr>
              <a:t>costo estimado </a:t>
            </a:r>
            <a:r>
              <a:rPr lang="es-MX" altLang="es-MX" sz="2000" dirty="0">
                <a:solidFill>
                  <a:srgbClr val="292934"/>
                </a:solidFill>
                <a:latin typeface="Arial" panose="020B0604020202020204" pitchFamily="34" charset="0"/>
                <a:cs typeface="Arial" panose="020B0604020202020204" pitchFamily="34" charset="0"/>
              </a:rPr>
              <a:t>de las obras públicas y servicios que se realicen por contrato y, en caso de realizarse por administración directa, los costos de los recursos necesarios; las condiciones de </a:t>
            </a:r>
            <a:r>
              <a:rPr lang="es-MX" altLang="es-MX" sz="2000" dirty="0">
                <a:solidFill>
                  <a:schemeClr val="bg2">
                    <a:lumMod val="75000"/>
                  </a:schemeClr>
                </a:solidFill>
                <a:latin typeface="Arial" panose="020B0604020202020204" pitchFamily="34" charset="0"/>
                <a:cs typeface="Arial" panose="020B0604020202020204" pitchFamily="34" charset="0"/>
              </a:rPr>
              <a:t>suministro</a:t>
            </a:r>
            <a:r>
              <a:rPr lang="es-MX" altLang="es-MX" sz="2000" dirty="0">
                <a:solidFill>
                  <a:srgbClr val="292934"/>
                </a:solidFill>
                <a:latin typeface="Arial" panose="020B0604020202020204" pitchFamily="34" charset="0"/>
                <a:cs typeface="Arial" panose="020B0604020202020204" pitchFamily="34" charset="0"/>
              </a:rPr>
              <a:t> de materiales, de maquinaria, de equipos o de cualquier otro accesorio relacionado con los trabajos; los cargos para pruebas y funcionamiento, así como los indirectos de los trabajos; </a:t>
            </a:r>
            <a:r>
              <a:rPr lang="es-MX" altLang="es-MX" sz="1600" dirty="0">
                <a:solidFill>
                  <a:srgbClr val="292934"/>
                </a:solidFill>
                <a:latin typeface="Arial" panose="020B0604020202020204" pitchFamily="34" charset="0"/>
                <a:cs typeface="Arial" panose="020B0604020202020204" pitchFamily="34" charset="0"/>
              </a:rPr>
              <a:t>(fracc. XII)</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rgbClr val="292934"/>
                </a:solidFill>
                <a:latin typeface="Arial" panose="020B0604020202020204" pitchFamily="34" charset="0"/>
                <a:cs typeface="Arial" panose="020B0604020202020204" pitchFamily="34" charset="0"/>
              </a:rPr>
              <a:t>Ya </a:t>
            </a:r>
            <a:r>
              <a:rPr lang="es-MX" altLang="es-MX" sz="2000" b="1" dirty="0">
                <a:solidFill>
                  <a:schemeClr val="bg1"/>
                </a:solidFill>
                <a:latin typeface="Arial" panose="020B0604020202020204" pitchFamily="34" charset="0"/>
                <a:cs typeface="Arial" panose="020B0604020202020204" pitchFamily="34" charset="0"/>
              </a:rPr>
              <a:t>en la convocatoria y por ende en el modelo de contrato</a:t>
            </a:r>
            <a:r>
              <a:rPr lang="es-MX" altLang="es-MX" sz="2000" dirty="0">
                <a:solidFill>
                  <a:srgbClr val="292934"/>
                </a:solidFill>
                <a:latin typeface="Arial" panose="020B0604020202020204" pitchFamily="34" charset="0"/>
                <a:cs typeface="Arial" panose="020B0604020202020204" pitchFamily="34" charset="0"/>
              </a:rPr>
              <a:t>, se debe especificar, en relación a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los trabajos </a:t>
            </a:r>
            <a:r>
              <a:rPr lang="es-MX" altLang="es-MX" sz="1600" dirty="0">
                <a:solidFill>
                  <a:srgbClr val="292934"/>
                </a:solidFill>
                <a:latin typeface="Arial" panose="020B0604020202020204" pitchFamily="34" charset="0"/>
                <a:cs typeface="Arial" panose="020B0604020202020204" pitchFamily="34" charset="0"/>
              </a:rPr>
              <a:t>(art. 31 LOPSRM)</a:t>
            </a:r>
            <a:r>
              <a:rPr lang="es-MX" altLang="es-MX" sz="2000" dirty="0">
                <a:solidFill>
                  <a:srgbClr val="292934"/>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rgbClr val="002060"/>
                </a:solidFill>
                <a:latin typeface="Arial" panose="020B0604020202020204" pitchFamily="34" charset="0"/>
                <a:cs typeface="Arial" panose="020B0604020202020204" pitchFamily="34" charset="0"/>
              </a:rPr>
              <a:t>I. </a:t>
            </a:r>
            <a:r>
              <a:rPr lang="es-MX" altLang="es-MX" sz="2000" dirty="0">
                <a:solidFill>
                  <a:srgbClr val="0070C0"/>
                </a:solidFill>
                <a:latin typeface="Arial" panose="020B0604020202020204" pitchFamily="34" charset="0"/>
                <a:cs typeface="Arial" panose="020B0604020202020204" pitchFamily="34" charset="0"/>
              </a:rPr>
              <a:t>Plazo de ejecución </a:t>
            </a:r>
            <a:r>
              <a:rPr lang="es-MX" altLang="es-MX" sz="2000" dirty="0">
                <a:solidFill>
                  <a:srgbClr val="292934"/>
                </a:solidFill>
                <a:latin typeface="Arial" panose="020B0604020202020204" pitchFamily="34" charset="0"/>
                <a:cs typeface="Arial" panose="020B0604020202020204" pitchFamily="34" charset="0"/>
              </a:rPr>
              <a:t>de los trabajos determinado </a:t>
            </a:r>
            <a:r>
              <a:rPr lang="es-MX" altLang="es-MX" sz="2000" dirty="0">
                <a:solidFill>
                  <a:srgbClr val="0070C0"/>
                </a:solidFill>
                <a:latin typeface="Arial" panose="020B0604020202020204" pitchFamily="34" charset="0"/>
                <a:cs typeface="Arial" panose="020B0604020202020204" pitchFamily="34" charset="0"/>
              </a:rPr>
              <a:t>en días naturales</a:t>
            </a:r>
            <a:r>
              <a:rPr lang="es-MX" altLang="es-MX" sz="2000" dirty="0">
                <a:solidFill>
                  <a:srgbClr val="292934"/>
                </a:solidFill>
                <a:latin typeface="Arial" panose="020B0604020202020204" pitchFamily="34" charset="0"/>
                <a:cs typeface="Arial" panose="020B0604020202020204" pitchFamily="34" charset="0"/>
              </a:rPr>
              <a:t>, indicando la fecha estimada de inicio de los mismos; </a:t>
            </a:r>
            <a:r>
              <a:rPr lang="es-MX" altLang="es-MX" sz="1600" dirty="0">
                <a:solidFill>
                  <a:srgbClr val="292934"/>
                </a:solidFill>
                <a:latin typeface="Arial" panose="020B0604020202020204" pitchFamily="34" charset="0"/>
                <a:cs typeface="Arial" panose="020B0604020202020204" pitchFamily="34" charset="0"/>
              </a:rPr>
              <a:t>(fracc.V y arts. 46 fracc. VII LOPSRM y 23 últ. pfo. RLOPSRM)</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rgbClr val="292934"/>
                </a:solidFill>
                <a:latin typeface="Arial" panose="020B0604020202020204" pitchFamily="34" charset="0"/>
                <a:cs typeface="Arial" panose="020B0604020202020204" pitchFamily="34" charset="0"/>
              </a:rPr>
              <a:t>II. </a:t>
            </a:r>
            <a:r>
              <a:rPr lang="es-MX" altLang="es-MX" sz="2000" dirty="0">
                <a:solidFill>
                  <a:srgbClr val="292934"/>
                </a:solidFill>
                <a:latin typeface="Arial" panose="020B0604020202020204" pitchFamily="34" charset="0"/>
                <a:cs typeface="Arial" panose="020B0604020202020204" pitchFamily="34" charset="0"/>
              </a:rPr>
              <a:t>La </a:t>
            </a:r>
            <a:r>
              <a:rPr lang="es-MX" altLang="es-MX" sz="2000" dirty="0">
                <a:solidFill>
                  <a:schemeClr val="accent5">
                    <a:lumMod val="75000"/>
                  </a:schemeClr>
                </a:solidFill>
                <a:latin typeface="Arial" panose="020B0604020202020204" pitchFamily="34" charset="0"/>
                <a:cs typeface="Arial" panose="020B0604020202020204" pitchFamily="34" charset="0"/>
              </a:rPr>
              <a:t>descripción general de la obra </a:t>
            </a:r>
            <a:r>
              <a:rPr lang="es-MX" altLang="es-MX" sz="2000" dirty="0">
                <a:solidFill>
                  <a:srgbClr val="292934"/>
                </a:solidFill>
                <a:latin typeface="Arial" panose="020B0604020202020204" pitchFamily="34" charset="0"/>
                <a:cs typeface="Arial" panose="020B0604020202020204" pitchFamily="34" charset="0"/>
              </a:rPr>
              <a:t>o del servicio y el </a:t>
            </a:r>
            <a:r>
              <a:rPr lang="es-MX" altLang="es-MX" sz="2000" dirty="0">
                <a:solidFill>
                  <a:srgbClr val="674446"/>
                </a:solidFill>
                <a:latin typeface="Arial" panose="020B0604020202020204" pitchFamily="34" charset="0"/>
                <a:cs typeface="Arial" panose="020B0604020202020204" pitchFamily="34" charset="0"/>
              </a:rPr>
              <a:t>lugar</a:t>
            </a:r>
            <a:r>
              <a:rPr lang="es-MX" altLang="es-MX" sz="2000" dirty="0">
                <a:solidFill>
                  <a:schemeClr val="bg2">
                    <a:lumMod val="75000"/>
                  </a:schemeClr>
                </a:solidFill>
                <a:latin typeface="Arial" panose="020B0604020202020204" pitchFamily="34" charset="0"/>
                <a:cs typeface="Arial" panose="020B0604020202020204" pitchFamily="34" charset="0"/>
              </a:rPr>
              <a:t> </a:t>
            </a:r>
            <a:r>
              <a:rPr lang="es-MX" altLang="es-MX" sz="2000" dirty="0">
                <a:solidFill>
                  <a:srgbClr val="292934"/>
                </a:solidFill>
                <a:latin typeface="Arial" panose="020B0604020202020204" pitchFamily="34" charset="0"/>
                <a:cs typeface="Arial" panose="020B0604020202020204" pitchFamily="34" charset="0"/>
              </a:rPr>
              <a:t>en donde se llevarán a cabo los trabajos </a:t>
            </a:r>
            <a:r>
              <a:rPr lang="es-MX" altLang="es-MX" sz="1600" dirty="0">
                <a:solidFill>
                  <a:srgbClr val="292934"/>
                </a:solidFill>
                <a:latin typeface="Arial" panose="020B0604020202020204" pitchFamily="34" charset="0"/>
                <a:cs typeface="Arial" panose="020B0604020202020204" pitchFamily="34" charset="0"/>
              </a:rPr>
              <a:t>(fracc. III)</a:t>
            </a:r>
            <a:r>
              <a:rPr lang="es-MX" altLang="es-MX" sz="2000" dirty="0">
                <a:solidFill>
                  <a:srgbClr val="292934"/>
                </a:solidFill>
                <a:latin typeface="Arial" panose="020B0604020202020204" pitchFamily="34" charset="0"/>
                <a:cs typeface="Arial" panose="020B0604020202020204" pitchFamily="34" charset="0"/>
              </a:rPr>
              <a:t>;</a:t>
            </a:r>
            <a:endParaRPr lang="es-MX" altLang="es-MX" sz="2000" dirty="0">
              <a:solidFill>
                <a:schemeClr val="bg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37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circle(in)">
                                      <p:cBhvr>
                                        <p:cTn id="33" dur="125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41" dur="1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additive="base">
                                        <p:cTn id="46"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7" dur="10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 calcmode="lin" valueType="num">
                                      <p:cBhvr additive="base">
                                        <p:cTn id="52" dur="1000"/>
                                        <p:tgtEl>
                                          <p:spTgt spid="11">
                                            <p:txEl>
                                              <p:pRg st="10" end="10"/>
                                            </p:txEl>
                                          </p:spTgt>
                                        </p:tgtEl>
                                        <p:attrNameLst>
                                          <p:attrName>ppt_y</p:attrName>
                                        </p:attrNameLst>
                                      </p:cBhvr>
                                      <p:tavLst>
                                        <p:tav tm="0">
                                          <p:val>
                                            <p:strVal val="#ppt_y+#ppt_h*1.125000"/>
                                          </p:val>
                                        </p:tav>
                                        <p:tav tm="100000">
                                          <p:val>
                                            <p:strVal val="#ppt_y"/>
                                          </p:val>
                                        </p:tav>
                                      </p:tavLst>
                                    </p:anim>
                                    <p:animEffect transition="in" filter="wipe(up)">
                                      <p:cBhvr>
                                        <p:cTn id="53"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Las </a:t>
            </a:r>
            <a:r>
              <a:rPr lang="es-MX" altLang="es-MX" sz="2000" dirty="0">
                <a:solidFill>
                  <a:schemeClr val="accent6">
                    <a:lumMod val="75000"/>
                  </a:schemeClr>
                </a:solidFill>
                <a:latin typeface="Arial" panose="020B0604020202020204" pitchFamily="34" charset="0"/>
                <a:cs typeface="Arial" panose="020B0604020202020204" pitchFamily="34" charset="0"/>
              </a:rPr>
              <a:t>sanciones económicas </a:t>
            </a:r>
            <a:r>
              <a:rPr lang="es-MX" altLang="es-MX" sz="2000" dirty="0">
                <a:solidFill>
                  <a:schemeClr val="bg1"/>
                </a:solidFill>
                <a:latin typeface="Arial" panose="020B0604020202020204" pitchFamily="34" charset="0"/>
                <a:cs typeface="Arial" panose="020B0604020202020204" pitchFamily="34" charset="0"/>
              </a:rPr>
              <a:t>a aplicar como son las penas convencionales, retenciones y deducciones </a:t>
            </a:r>
            <a:r>
              <a:rPr lang="es-MX" altLang="es-MX" sz="1600" dirty="0">
                <a:solidFill>
                  <a:schemeClr val="bg1"/>
                </a:solidFill>
                <a:latin typeface="Arial" panose="020B0604020202020204" pitchFamily="34" charset="0"/>
                <a:cs typeface="Arial" panose="020B0604020202020204" pitchFamily="34" charset="0"/>
              </a:rPr>
              <a:t>(art. 46 Bis.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Señalar el </a:t>
            </a:r>
            <a:r>
              <a:rPr lang="es-MX" altLang="es-MX" sz="2000" dirty="0">
                <a:solidFill>
                  <a:srgbClr val="BE965D"/>
                </a:solidFill>
                <a:latin typeface="Arial" panose="020B0604020202020204" pitchFamily="34" charset="0"/>
                <a:cs typeface="Arial" panose="020B0604020202020204" pitchFamily="34" charset="0"/>
              </a:rPr>
              <a:t>porcentaje de contenido nacional </a:t>
            </a:r>
            <a:r>
              <a:rPr lang="es-MX" altLang="es-MX" sz="2000" dirty="0">
                <a:solidFill>
                  <a:schemeClr val="bg1"/>
                </a:solidFill>
                <a:latin typeface="Arial" panose="020B0604020202020204" pitchFamily="34" charset="0"/>
                <a:cs typeface="Arial" panose="020B0604020202020204" pitchFamily="34" charset="0"/>
              </a:rPr>
              <a:t>del valor de la obra que deberán cumplir los licitantes en materiales, maquinaria y equipo de instalación permanente, que serían utilizados en la ejecución de los trabajos; </a:t>
            </a:r>
            <a:r>
              <a:rPr lang="es-MX" altLang="es-MX" sz="1600" dirty="0">
                <a:solidFill>
                  <a:schemeClr val="bg1"/>
                </a:solidFill>
                <a:latin typeface="Arial" panose="020B0604020202020204" pitchFamily="34" charset="0"/>
                <a:cs typeface="Arial" panose="020B0604020202020204" pitchFamily="34" charset="0"/>
              </a:rPr>
              <a:t>(fracc. XX y art. 19 1er. pfo. RLOPSRM)</a:t>
            </a: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 </a:t>
            </a:r>
            <a:r>
              <a:rPr lang="es-MX" altLang="es-MX" sz="2000" dirty="0">
                <a:solidFill>
                  <a:schemeClr val="bg1"/>
                </a:solidFill>
                <a:latin typeface="Arial" panose="020B0604020202020204" pitchFamily="34" charset="0"/>
                <a:cs typeface="Arial" panose="020B0604020202020204" pitchFamily="34" charset="0"/>
              </a:rPr>
              <a:t>Indicar que sólo el adjudicado puede ejecutar los trabajos; pero podrá </a:t>
            </a:r>
            <a:r>
              <a:rPr lang="es-MX" altLang="es-MX" sz="2000" dirty="0">
                <a:solidFill>
                  <a:schemeClr val="accent4">
                    <a:lumMod val="75000"/>
                  </a:schemeClr>
                </a:solidFill>
                <a:latin typeface="Arial" panose="020B0604020202020204" pitchFamily="34" charset="0"/>
                <a:cs typeface="Arial" panose="020B0604020202020204" pitchFamily="34" charset="0"/>
              </a:rPr>
              <a:t>subcontratar </a:t>
            </a:r>
            <a:r>
              <a:rPr lang="es-MX" altLang="es-MX" sz="2000" dirty="0">
                <a:solidFill>
                  <a:schemeClr val="bg1"/>
                </a:solidFill>
                <a:latin typeface="Arial" panose="020B0604020202020204" pitchFamily="34" charset="0"/>
                <a:cs typeface="Arial" panose="020B0604020202020204" pitchFamily="34" charset="0"/>
              </a:rPr>
              <a:t>la o las partes del contrato que esten señaladas específicamente en la convocatoria </a:t>
            </a:r>
            <a:r>
              <a:rPr lang="es-MX" altLang="es-MX" sz="1600" dirty="0">
                <a:solidFill>
                  <a:schemeClr val="bg1"/>
                </a:solidFill>
                <a:latin typeface="Arial" panose="020B0604020202020204" pitchFamily="34" charset="0"/>
                <a:cs typeface="Arial" panose="020B0604020202020204" pitchFamily="34" charset="0"/>
              </a:rPr>
              <a:t>(fracc. XXII y arts. 44 fracc. V y 83 RLOPSRM)</a:t>
            </a:r>
            <a:r>
              <a:rPr lang="es-MX" altLang="es-MX" sz="2000" dirty="0">
                <a:solidFill>
                  <a:schemeClr val="bg1"/>
                </a:solidFill>
                <a:latin typeface="Arial" panose="020B0604020202020204" pitchFamily="34" charset="0"/>
                <a:cs typeface="Arial" panose="020B0604020202020204" pitchFamily="34" charset="0"/>
              </a:rPr>
              <a:t>, y </a:t>
            </a: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VI. </a:t>
            </a:r>
            <a:r>
              <a:rPr lang="es-MX" altLang="es-MX" sz="2000" dirty="0">
                <a:solidFill>
                  <a:schemeClr val="bg1"/>
                </a:solidFill>
                <a:latin typeface="Arial" panose="020B0604020202020204" pitchFamily="34" charset="0"/>
                <a:cs typeface="Arial" panose="020B0604020202020204" pitchFamily="34" charset="0"/>
              </a:rPr>
              <a:t>Términos en que el contratista, en su caso, </a:t>
            </a:r>
            <a:r>
              <a:rPr lang="es-MX" altLang="es-MX" sz="2000" dirty="0">
                <a:solidFill>
                  <a:schemeClr val="accent5">
                    <a:lumMod val="75000"/>
                  </a:schemeClr>
                </a:solidFill>
                <a:latin typeface="Arial" panose="020B0604020202020204" pitchFamily="34" charset="0"/>
                <a:cs typeface="Arial" panose="020B0604020202020204" pitchFamily="34" charset="0"/>
              </a:rPr>
              <a:t>reintegrará el recurso </a:t>
            </a:r>
            <a:r>
              <a:rPr lang="es-MX" altLang="es-MX" sz="2000" dirty="0">
                <a:solidFill>
                  <a:schemeClr val="bg1"/>
                </a:solidFill>
                <a:latin typeface="Arial" panose="020B0604020202020204" pitchFamily="34" charset="0"/>
                <a:cs typeface="Arial" panose="020B0604020202020204" pitchFamily="34" charset="0"/>
              </a:rPr>
              <a:t>que hubiere recibido en exceso por la contratación o durante la ejecución de los trabajos; </a:t>
            </a:r>
            <a:r>
              <a:rPr lang="es-MX" altLang="es-MX" sz="1600" dirty="0">
                <a:solidFill>
                  <a:schemeClr val="bg1"/>
                </a:solidFill>
                <a:latin typeface="Arial" panose="020B0604020202020204" pitchFamily="34" charset="0"/>
                <a:cs typeface="Arial" panose="020B0604020202020204" pitchFamily="34" charset="0"/>
              </a:rPr>
              <a:t>(art. 46 fracc. XII LOPSRM)</a:t>
            </a:r>
            <a:endParaRPr lang="es-MX" altLang="es-MX" sz="2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Una vez </a:t>
            </a:r>
            <a:r>
              <a:rPr lang="es-MX" altLang="es-MX" sz="2000" b="1" dirty="0">
                <a:solidFill>
                  <a:schemeClr val="bg1"/>
                </a:solidFill>
                <a:latin typeface="Arial" panose="020B0604020202020204" pitchFamily="34" charset="0"/>
                <a:cs typeface="Arial" panose="020B0604020202020204" pitchFamily="34" charset="0"/>
              </a:rPr>
              <a:t>adjudicado el correspondiente contrato</a:t>
            </a:r>
            <a:r>
              <a:rPr lang="es-MX" altLang="es-MX" sz="2000" dirty="0">
                <a:solidFill>
                  <a:schemeClr val="bg1"/>
                </a:solidFill>
                <a:latin typeface="Arial" panose="020B0604020202020204" pitchFamily="34" charset="0"/>
                <a:cs typeface="Arial" panose="020B0604020202020204" pitchFamily="34" charset="0"/>
              </a:rPr>
              <a:t>, la </a:t>
            </a:r>
            <a:r>
              <a:rPr lang="es-MX" altLang="es-MX" sz="2000" dirty="0">
                <a:solidFill>
                  <a:schemeClr val="accent3">
                    <a:lumMod val="75000"/>
                  </a:schemeClr>
                </a:solidFill>
                <a:latin typeface="Arial" panose="020B0604020202020204" pitchFamily="34" charset="0"/>
                <a:cs typeface="Arial" panose="020B0604020202020204" pitchFamily="34" charset="0"/>
              </a:rPr>
              <a:t>ejecución de la obra </a:t>
            </a:r>
            <a:r>
              <a:rPr lang="es-MX" altLang="es-MX" sz="2000" dirty="0">
                <a:solidFill>
                  <a:schemeClr val="bg1"/>
                </a:solidFill>
                <a:latin typeface="Arial" panose="020B0604020202020204" pitchFamily="34" charset="0"/>
                <a:cs typeface="Arial" panose="020B0604020202020204" pitchFamily="34" charset="0"/>
              </a:rPr>
              <a:t>o servicio:</a:t>
            </a:r>
          </a:p>
          <a:p>
            <a:pPr marL="0" indent="0" algn="just">
              <a:lnSpc>
                <a:spcPct val="10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 </a:t>
            </a:r>
            <a:r>
              <a:rPr lang="es-MX" altLang="es-MX" sz="2000" dirty="0">
                <a:solidFill>
                  <a:schemeClr val="accent6">
                    <a:lumMod val="50000"/>
                  </a:schemeClr>
                </a:solidFill>
                <a:latin typeface="Arial" panose="020B0604020202020204" pitchFamily="34" charset="0"/>
                <a:cs typeface="Arial" panose="020B0604020202020204" pitchFamily="34" charset="0"/>
              </a:rPr>
              <a:t>Sólo puede iniciarse</a:t>
            </a:r>
            <a:r>
              <a:rPr lang="es-MX" altLang="es-MX" sz="2000" dirty="0">
                <a:solidFill>
                  <a:schemeClr val="bg1"/>
                </a:solidFill>
                <a:latin typeface="Arial" panose="020B0604020202020204" pitchFamily="34" charset="0"/>
                <a:cs typeface="Arial" panose="020B0604020202020204" pitchFamily="34" charset="0"/>
              </a:rPr>
              <a:t>, ya sea por administración directa o por contrato, </a:t>
            </a:r>
            <a:r>
              <a:rPr lang="es-MX" altLang="es-MX" sz="2000" dirty="0">
                <a:solidFill>
                  <a:schemeClr val="accent6">
                    <a:lumMod val="50000"/>
                  </a:schemeClr>
                </a:solidFill>
                <a:latin typeface="Arial" panose="020B0604020202020204" pitchFamily="34" charset="0"/>
                <a:cs typeface="Arial" panose="020B0604020202020204" pitchFamily="34" charset="0"/>
              </a:rPr>
              <a:t>cuando </a:t>
            </a:r>
            <a:r>
              <a:rPr lang="es-MX" altLang="es-MX" sz="2000" b="1" dirty="0">
                <a:solidFill>
                  <a:schemeClr val="bg1"/>
                </a:solidFill>
                <a:latin typeface="Arial" panose="020B0604020202020204" pitchFamily="34" charset="0"/>
                <a:cs typeface="Arial" panose="020B0604020202020204" pitchFamily="34" charset="0"/>
              </a:rPr>
              <a:t>para la obra </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24 RLOPSRM)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Se cuente con los </a:t>
            </a:r>
            <a:r>
              <a:rPr lang="es-MX" altLang="es-MX" sz="2000" dirty="0">
                <a:solidFill>
                  <a:srgbClr val="0070C0"/>
                </a:solidFill>
                <a:latin typeface="Arial" panose="020B0604020202020204" pitchFamily="34" charset="0"/>
                <a:cs typeface="Arial" panose="020B0604020202020204" pitchFamily="34" charset="0"/>
              </a:rPr>
              <a:t>estudios y proyectos </a:t>
            </a:r>
            <a:r>
              <a:rPr lang="es-MX" altLang="es-MX" sz="2000" dirty="0">
                <a:solidFill>
                  <a:schemeClr val="bg1"/>
                </a:solidFill>
                <a:latin typeface="Arial" panose="020B0604020202020204" pitchFamily="34" charset="0"/>
                <a:cs typeface="Arial" panose="020B0604020202020204" pitchFamily="34" charset="0"/>
              </a:rPr>
              <a:t>de arquitectura e ingeniería; </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spTree>
    <p:extLst>
      <p:ext uri="{BB962C8B-B14F-4D97-AF65-F5344CB8AC3E}">
        <p14:creationId xmlns:p14="http://schemas.microsoft.com/office/powerpoint/2010/main" val="28067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10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10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100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1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barn(inVertical)">
                                      <p:cBhvr>
                                        <p:cTn id="31" dur="1000"/>
                                        <p:tgtEl>
                                          <p:spTgt spid="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barn(inVertical)">
                                      <p:cBhvr>
                                        <p:cTn id="36" dur="1000"/>
                                        <p:tgtEl>
                                          <p:spTgt spid="11">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xEl>
                                              <p:pRg st="12" end="12"/>
                                            </p:txEl>
                                          </p:spTgt>
                                        </p:tgtEl>
                                        <p:attrNameLst>
                                          <p:attrName>style.visibility</p:attrName>
                                        </p:attrNameLst>
                                      </p:cBhvr>
                                      <p:to>
                                        <p:strVal val="visible"/>
                                      </p:to>
                                    </p:set>
                                    <p:anim calcmode="lin" valueType="num">
                                      <p:cBhvr>
                                        <p:cTn id="4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12" end="12"/>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b) Las </a:t>
            </a:r>
            <a:r>
              <a:rPr lang="es-MX" altLang="es-MX" sz="2000" dirty="0">
                <a:solidFill>
                  <a:schemeClr val="accent5">
                    <a:lumMod val="75000"/>
                  </a:schemeClr>
                </a:solidFill>
                <a:latin typeface="Arial" panose="020B0604020202020204" pitchFamily="34" charset="0"/>
                <a:cs typeface="Arial" panose="020B0604020202020204" pitchFamily="34" charset="0"/>
              </a:rPr>
              <a:t>especificaciones </a:t>
            </a:r>
            <a:r>
              <a:rPr lang="es-MX" altLang="es-MX" sz="2000" dirty="0">
                <a:solidFill>
                  <a:schemeClr val="bg1"/>
                </a:solidFill>
                <a:latin typeface="Arial" panose="020B0604020202020204" pitchFamily="34" charset="0"/>
                <a:cs typeface="Arial" panose="020B0604020202020204" pitchFamily="34" charset="0"/>
              </a:rPr>
              <a:t>técnicas generales y particulares;</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 Las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normas</a:t>
            </a:r>
            <a:r>
              <a:rPr lang="es-MX" altLang="es-MX" sz="2000" dirty="0">
                <a:solidFill>
                  <a:schemeClr val="bg1"/>
                </a:solidFill>
                <a:latin typeface="Arial" panose="020B0604020202020204" pitchFamily="34" charset="0"/>
                <a:cs typeface="Arial" panose="020B0604020202020204" pitchFamily="34" charset="0"/>
              </a:rPr>
              <a:t> de calidad a exigir;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d) El </a:t>
            </a:r>
            <a:r>
              <a:rPr lang="es-MX" altLang="es-MX" sz="2000" dirty="0">
                <a:solidFill>
                  <a:srgbClr val="0070C0"/>
                </a:solidFill>
                <a:latin typeface="Arial" panose="020B0604020202020204" pitchFamily="34" charset="0"/>
                <a:cs typeface="Arial" panose="020B0604020202020204" pitchFamily="34" charset="0"/>
              </a:rPr>
              <a:t>presupuesto</a:t>
            </a:r>
            <a:r>
              <a:rPr lang="es-MX" altLang="es-MX" sz="2000" dirty="0">
                <a:solidFill>
                  <a:schemeClr val="bg1"/>
                </a:solidFill>
                <a:latin typeface="Arial" panose="020B0604020202020204" pitchFamily="34" charset="0"/>
                <a:cs typeface="Arial" panose="020B0604020202020204" pitchFamily="34" charset="0"/>
              </a:rPr>
              <a:t> total o para cada ejercicio presupuestario;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 El </a:t>
            </a:r>
            <a:r>
              <a:rPr lang="es-MX" altLang="es-MX" sz="2000" dirty="0">
                <a:solidFill>
                  <a:schemeClr val="accent3">
                    <a:lumMod val="75000"/>
                  </a:schemeClr>
                </a:solidFill>
                <a:latin typeface="Arial" panose="020B0604020202020204" pitchFamily="34" charset="0"/>
                <a:cs typeface="Arial" panose="020B0604020202020204" pitchFamily="34" charset="0"/>
              </a:rPr>
              <a:t>programa</a:t>
            </a:r>
            <a:r>
              <a:rPr lang="es-MX" altLang="es-MX" sz="2000" dirty="0">
                <a:solidFill>
                  <a:schemeClr val="bg1"/>
                </a:solidFill>
                <a:latin typeface="Arial" panose="020B0604020202020204" pitchFamily="34" charset="0"/>
                <a:cs typeface="Arial" panose="020B0604020202020204" pitchFamily="34" charset="0"/>
              </a:rPr>
              <a:t> de ejecución convenido, y</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f)</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En su caso, el </a:t>
            </a:r>
            <a:r>
              <a:rPr lang="es-MX" altLang="es-MX" sz="2000" dirty="0">
                <a:solidFill>
                  <a:schemeClr val="accent1">
                    <a:lumMod val="75000"/>
                  </a:schemeClr>
                </a:solidFill>
                <a:latin typeface="Arial" panose="020B0604020202020204" pitchFamily="34" charset="0"/>
                <a:cs typeface="Arial" panose="020B0604020202020204" pitchFamily="34" charset="0"/>
              </a:rPr>
              <a:t>suministro </a:t>
            </a:r>
            <a:r>
              <a:rPr lang="es-MX" altLang="es-MX" sz="2000" dirty="0">
                <a:solidFill>
                  <a:schemeClr val="bg1"/>
                </a:solidFill>
                <a:latin typeface="Arial" panose="020B0604020202020204" pitchFamily="34" charset="0"/>
                <a:cs typeface="Arial" panose="020B0604020202020204" pitchFamily="34" charset="0"/>
              </a:rPr>
              <a:t>de materiales, mano de obra y ma-		             quinaria y equipo o de equipo de instalación permanente, proporcionados por la convocante o los contratistas. </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Tratándose de </a:t>
            </a:r>
            <a:r>
              <a:rPr lang="es-MX" altLang="es-MX" sz="2000" b="1" dirty="0">
                <a:solidFill>
                  <a:schemeClr val="bg1"/>
                </a:solidFill>
                <a:latin typeface="Arial" panose="020B0604020202020204" pitchFamily="34" charset="0"/>
                <a:cs typeface="Arial" panose="020B0604020202020204" pitchFamily="34" charset="0"/>
              </a:rPr>
              <a:t>servicios</a:t>
            </a:r>
            <a:r>
              <a:rPr lang="es-MX" altLang="es-MX" sz="1600" dirty="0">
                <a:solidFill>
                  <a:schemeClr val="bg1"/>
                </a:solidFill>
                <a:latin typeface="Arial" panose="020B0604020202020204" pitchFamily="34" charset="0"/>
                <a:cs typeface="Arial" panose="020B0604020202020204" pitchFamily="34" charset="0"/>
              </a:rPr>
              <a:t>(art. 31 fraccs. XVII o XVIII y XIX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a) Se deberá contar con los términos de referencia;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b) Los </a:t>
            </a:r>
            <a:r>
              <a:rPr lang="es-MX" altLang="es-MX" sz="2000" dirty="0">
                <a:solidFill>
                  <a:schemeClr val="accent3">
                    <a:lumMod val="75000"/>
                  </a:schemeClr>
                </a:solidFill>
                <a:latin typeface="Arial" panose="020B0604020202020204" pitchFamily="34" charset="0"/>
                <a:cs typeface="Arial" panose="020B0604020202020204" pitchFamily="34" charset="0"/>
              </a:rPr>
              <a:t>programas</a:t>
            </a:r>
            <a:r>
              <a:rPr lang="es-MX" altLang="es-MX" sz="2000" dirty="0">
                <a:solidFill>
                  <a:schemeClr val="bg1"/>
                </a:solidFill>
                <a:latin typeface="Arial" panose="020B0604020202020204" pitchFamily="34" charset="0"/>
                <a:cs typeface="Arial" panose="020B0604020202020204" pitchFamily="34" charset="0"/>
              </a:rPr>
              <a:t> de prestación de servicios;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c) La </a:t>
            </a:r>
            <a:r>
              <a:rPr lang="es-MX" altLang="es-MX" sz="2000" dirty="0">
                <a:solidFill>
                  <a:schemeClr val="bg2">
                    <a:lumMod val="75000"/>
                  </a:schemeClr>
                </a:solidFill>
                <a:latin typeface="Arial" panose="020B0604020202020204" pitchFamily="34" charset="0"/>
                <a:cs typeface="Arial" panose="020B0604020202020204" pitchFamily="34" charset="0"/>
              </a:rPr>
              <a:t>plantilla y organigrama </a:t>
            </a:r>
            <a:r>
              <a:rPr lang="es-MX" altLang="es-MX" sz="2000" dirty="0">
                <a:solidFill>
                  <a:schemeClr val="bg1"/>
                </a:solidFill>
                <a:latin typeface="Arial" panose="020B0604020202020204" pitchFamily="34" charset="0"/>
                <a:cs typeface="Arial" panose="020B0604020202020204" pitchFamily="34" charset="0"/>
              </a:rPr>
              <a:t>del personal, y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d) El </a:t>
            </a:r>
            <a:r>
              <a:rPr lang="es-MX" altLang="es-MX" sz="2000" dirty="0">
                <a:solidFill>
                  <a:srgbClr val="0070C0"/>
                </a:solidFill>
                <a:latin typeface="Arial" panose="020B0604020202020204" pitchFamily="34" charset="0"/>
                <a:cs typeface="Arial" panose="020B0604020202020204" pitchFamily="34" charset="0"/>
              </a:rPr>
              <a:t>presupuesto</a:t>
            </a:r>
            <a:r>
              <a:rPr lang="es-MX" altLang="es-MX" sz="2000" dirty="0">
                <a:solidFill>
                  <a:schemeClr val="bg1"/>
                </a:solidFill>
                <a:latin typeface="Arial" panose="020B0604020202020204" pitchFamily="34" charset="0"/>
                <a:cs typeface="Arial" panose="020B0604020202020204" pitchFamily="34" charset="0"/>
              </a:rPr>
              <a:t> de los trabajos</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 </a:t>
            </a:r>
            <a:r>
              <a:rPr lang="es-MX" altLang="es-MX" sz="2000" dirty="0">
                <a:solidFill>
                  <a:schemeClr val="bg1"/>
                </a:solidFill>
                <a:latin typeface="Arial" panose="020B0604020202020204" pitchFamily="34" charset="0"/>
                <a:cs typeface="Arial" panose="020B0604020202020204" pitchFamily="34" charset="0"/>
              </a:rPr>
              <a:t>En su caso, </a:t>
            </a:r>
            <a:r>
              <a:rPr lang="es-MX" altLang="es-MX" sz="2000" dirty="0">
                <a:solidFill>
                  <a:schemeClr val="accent6">
                    <a:lumMod val="75000"/>
                  </a:schemeClr>
                </a:solidFill>
                <a:latin typeface="Arial" panose="020B0604020202020204" pitchFamily="34" charset="0"/>
                <a:cs typeface="Arial" panose="020B0604020202020204" pitchFamily="34" charset="0"/>
              </a:rPr>
              <a:t>porcentaje de contenido nacional </a:t>
            </a:r>
            <a:r>
              <a:rPr lang="es-MX" altLang="es-MX" sz="2000" dirty="0">
                <a:solidFill>
                  <a:schemeClr val="bg1"/>
                </a:solidFill>
                <a:latin typeface="Arial" panose="020B0604020202020204" pitchFamily="34" charset="0"/>
                <a:cs typeface="Arial" panose="020B0604020202020204" pitchFamily="34" charset="0"/>
              </a:rPr>
              <a:t>del valor de la obra que deberán cumplir los licitantes en materiales, maquinaria y equipo de instalación permanente, que serían utilizados en la ejecución de los trabajos </a:t>
            </a:r>
            <a:r>
              <a:rPr lang="es-MX" altLang="es-MX" sz="1600" dirty="0">
                <a:solidFill>
                  <a:schemeClr val="bg1"/>
                </a:solidFill>
                <a:latin typeface="Arial" panose="020B0604020202020204" pitchFamily="34" charset="0"/>
                <a:cs typeface="Arial" panose="020B0604020202020204" pitchFamily="34" charset="0"/>
              </a:rPr>
              <a:t>(art. 31 fracc. XX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El </a:t>
            </a:r>
            <a:r>
              <a:rPr lang="es-MX" altLang="es-MX" sz="2000" dirty="0">
                <a:solidFill>
                  <a:srgbClr val="003194"/>
                </a:solidFill>
                <a:latin typeface="Arial" panose="020B0604020202020204" pitchFamily="34" charset="0"/>
                <a:cs typeface="Arial" panose="020B0604020202020204" pitchFamily="34" charset="0"/>
              </a:rPr>
              <a:t>porcentaje mínimo de mano de obra local </a:t>
            </a:r>
            <a:r>
              <a:rPr lang="es-MX" altLang="es-MX" sz="2000" dirty="0">
                <a:solidFill>
                  <a:schemeClr val="bg1"/>
                </a:solidFill>
                <a:latin typeface="Arial" panose="020B0604020202020204" pitchFamily="34" charset="0"/>
                <a:cs typeface="Arial" panose="020B0604020202020204" pitchFamily="34" charset="0"/>
              </a:rPr>
              <a:t>que el contratista deberá incorporar en las obras o servicios a realizarse </a:t>
            </a:r>
            <a:r>
              <a:rPr lang="es-MX" altLang="es-MX" sz="1600" dirty="0">
                <a:solidFill>
                  <a:schemeClr val="bg1"/>
                </a:solidFill>
                <a:latin typeface="Arial" panose="020B0604020202020204" pitchFamily="34" charset="0"/>
                <a:cs typeface="Arial" panose="020B0604020202020204" pitchFamily="34" charset="0"/>
              </a:rPr>
              <a:t>(art. 31 fracc. XXII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2000" dirty="0">
              <a:solidFill>
                <a:srgbClr val="292934"/>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endParaRPr lang="es-MX" altLang="es-MX" sz="2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algn="just" eaLnBrk="1" hangingPunct="1">
              <a:buFont typeface="Wingdings" pitchFamily="2" charset="2"/>
              <a:buNone/>
            </a:pPr>
            <a:endParaRPr lang="es-ES"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endParaRPr lang="es-MX" altLang="es-MX" sz="2000" dirty="0">
              <a:solidFill>
                <a:schemeClr val="bg1"/>
              </a:solidFill>
              <a:latin typeface="Arial" panose="020B0604020202020204" pitchFamily="34" charset="0"/>
              <a:ea typeface="ＭＳ Ｐゴシック" panose="020B0600070205080204" pitchFamily="34" charset="-128"/>
            </a:endParaRPr>
          </a:p>
          <a:p>
            <a:pPr marL="0" indent="0">
              <a:buNone/>
            </a:pPr>
            <a:endParaRPr lang="es-MX" dirty="0"/>
          </a:p>
        </p:txBody>
      </p:sp>
      <p:pic>
        <p:nvPicPr>
          <p:cNvPr id="1026" name="Picture 2" descr="Aprende Lectura de Planos Arquitectónicos para Principiantes - ARQUP  Arquitectura, Diseño de Interiores y 3D">
            <a:extLst>
              <a:ext uri="{FF2B5EF4-FFF2-40B4-BE49-F238E27FC236}">
                <a16:creationId xmlns:a16="http://schemas.microsoft.com/office/drawing/2014/main" id="{5AB2A900-D0C2-7EFF-3290-196EAAC06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812" y="343471"/>
            <a:ext cx="2405144" cy="17655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RECCIÓN GENERAL DEL LABORATORIO DE REVISIÓN DE OBRAS PROGRAMA ANUAL DE  TRABAJO 2018">
            <a:extLst>
              <a:ext uri="{FF2B5EF4-FFF2-40B4-BE49-F238E27FC236}">
                <a16:creationId xmlns:a16="http://schemas.microsoft.com/office/drawing/2014/main" id="{B6EB5543-0571-18CE-76EA-B9C982620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53" y="2899917"/>
            <a:ext cx="1696804" cy="162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p:cTn id="1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p:cTn id="2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p:cTn id="34"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p:cTn id="4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1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par>
                                <p:cTn id="53" presetID="41" presetClass="entr" presetSubtype="0" fill="hold" nodeType="withEffect">
                                  <p:stCondLst>
                                    <p:cond delay="0"/>
                                  </p:stCondLst>
                                  <p:iterate type="lt">
                                    <p:tmPct val="10000"/>
                                  </p:iterate>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p:cTn id="55" dur="25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57" dur="25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1">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 calcmode="lin" valueType="num">
                                      <p:cBhvr>
                                        <p:cTn id="6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11">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1">
                                            <p:txEl>
                                              <p:pRg st="9" end="9"/>
                                            </p:txEl>
                                          </p:spTgt>
                                        </p:tgtEl>
                                        <p:attrNameLst>
                                          <p:attrName>style.visibility</p:attrName>
                                        </p:attrNameLst>
                                      </p:cBhvr>
                                      <p:to>
                                        <p:strVal val="visible"/>
                                      </p:to>
                                    </p:set>
                                    <p:anim calcmode="lin" valueType="num">
                                      <p:cBhvr>
                                        <p:cTn id="72"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73"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74" dur="1000" fill="hold"/>
                                        <p:tgtEl>
                                          <p:spTgt spid="11">
                                            <p:txEl>
                                              <p:pRg st="9" end="9"/>
                                            </p:txEl>
                                          </p:spTgt>
                                        </p:tgtEl>
                                        <p:attrNameLst>
                                          <p:attrName>style.rotation</p:attrName>
                                        </p:attrNameLst>
                                      </p:cBhvr>
                                      <p:tavLst>
                                        <p:tav tm="0">
                                          <p:val>
                                            <p:fltVal val="90"/>
                                          </p:val>
                                        </p:tav>
                                        <p:tav tm="100000">
                                          <p:val>
                                            <p:fltVal val="0"/>
                                          </p:val>
                                        </p:tav>
                                      </p:tavLst>
                                    </p:anim>
                                    <p:animEffect transition="in" filter="fade">
                                      <p:cBhvr>
                                        <p:cTn id="75" dur="1000"/>
                                        <p:tgtEl>
                                          <p:spTgt spid="11">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1">
                                            <p:txEl>
                                              <p:pRg st="10" end="10"/>
                                            </p:txEl>
                                          </p:spTgt>
                                        </p:tgtEl>
                                        <p:attrNameLst>
                                          <p:attrName>style.visibility</p:attrName>
                                        </p:attrNameLst>
                                      </p:cBhvr>
                                      <p:to>
                                        <p:strVal val="visible"/>
                                      </p:to>
                                    </p:set>
                                    <p:anim calcmode="lin" valueType="num">
                                      <p:cBhvr>
                                        <p:cTn id="80"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8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82"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83" dur="1000"/>
                                        <p:tgtEl>
                                          <p:spTgt spid="11">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1">
                                            <p:txEl>
                                              <p:pRg st="11" end="11"/>
                                            </p:txEl>
                                          </p:spTgt>
                                        </p:tgtEl>
                                        <p:attrNameLst>
                                          <p:attrName>style.visibility</p:attrName>
                                        </p:attrNameLst>
                                      </p:cBhvr>
                                      <p:to>
                                        <p:strVal val="visible"/>
                                      </p:to>
                                    </p:set>
                                    <p:anim calcmode="lin" valueType="num">
                                      <p:cBhvr>
                                        <p:cTn id="88"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89" dur="10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90" dur="1000" fill="hold"/>
                                        <p:tgtEl>
                                          <p:spTgt spid="11">
                                            <p:txEl>
                                              <p:pRg st="11" end="11"/>
                                            </p:txEl>
                                          </p:spTgt>
                                        </p:tgtEl>
                                        <p:attrNameLst>
                                          <p:attrName>style.rotation</p:attrName>
                                        </p:attrNameLst>
                                      </p:cBhvr>
                                      <p:tavLst>
                                        <p:tav tm="0">
                                          <p:val>
                                            <p:fltVal val="90"/>
                                          </p:val>
                                        </p:tav>
                                        <p:tav tm="100000">
                                          <p:val>
                                            <p:fltVal val="0"/>
                                          </p:val>
                                        </p:tav>
                                      </p:tavLst>
                                    </p:anim>
                                    <p:animEffect transition="in" filter="fade">
                                      <p:cBhvr>
                                        <p:cTn id="91" dur="1000"/>
                                        <p:tgtEl>
                                          <p:spTgt spid="11">
                                            <p:txEl>
                                              <p:pRg st="11" end="1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1">
                                            <p:txEl>
                                              <p:pRg st="14" end="14"/>
                                            </p:txEl>
                                          </p:spTgt>
                                        </p:tgtEl>
                                        <p:attrNameLst>
                                          <p:attrName>style.visibility</p:attrName>
                                        </p:attrNameLst>
                                      </p:cBhvr>
                                      <p:to>
                                        <p:strVal val="visible"/>
                                      </p:to>
                                    </p:set>
                                    <p:animEffect transition="in" filter="barn(inVertical)">
                                      <p:cBhvr>
                                        <p:cTn id="96" dur="1000"/>
                                        <p:tgtEl>
                                          <p:spTgt spid="11">
                                            <p:txEl>
                                              <p:pRg st="14" end="1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11">
                                            <p:txEl>
                                              <p:pRg st="16" end="16"/>
                                            </p:txEl>
                                          </p:spTgt>
                                        </p:tgtEl>
                                        <p:attrNameLst>
                                          <p:attrName>style.visibility</p:attrName>
                                        </p:attrNameLst>
                                      </p:cBhvr>
                                      <p:to>
                                        <p:strVal val="visible"/>
                                      </p:to>
                                    </p:set>
                                    <p:animEffect transition="in" filter="barn(inVertical)">
                                      <p:cBhvr>
                                        <p:cTn id="101" dur="10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Se haya </a:t>
            </a:r>
            <a:r>
              <a:rPr lang="es-MX" altLang="es-MX" sz="2000" dirty="0">
                <a:solidFill>
                  <a:schemeClr val="accent5">
                    <a:lumMod val="50000"/>
                  </a:schemeClr>
                </a:solidFill>
                <a:latin typeface="Arial" panose="020B0604020202020204" pitchFamily="34" charset="0"/>
                <a:cs typeface="Arial" panose="020B0604020202020204" pitchFamily="34" charset="0"/>
              </a:rPr>
              <a:t>garantizado y formalizado el contrato </a:t>
            </a:r>
            <a:r>
              <a:rPr lang="es-MX" altLang="es-MX" sz="2000" dirty="0">
                <a:solidFill>
                  <a:schemeClr val="bg1"/>
                </a:solidFill>
                <a:latin typeface="Arial" panose="020B0604020202020204" pitchFamily="34" charset="0"/>
                <a:cs typeface="Arial" panose="020B0604020202020204" pitchFamily="34" charset="0"/>
              </a:rPr>
              <a:t>o el acuerdo de ejecución por administración directa </a:t>
            </a:r>
            <a:r>
              <a:rPr lang="es-MX" altLang="es-MX" sz="1600" dirty="0">
                <a:solidFill>
                  <a:schemeClr val="bg1"/>
                </a:solidFill>
                <a:latin typeface="Arial" panose="020B0604020202020204" pitchFamily="34" charset="0"/>
                <a:cs typeface="Arial" panose="020B0604020202020204" pitchFamily="34" charset="0"/>
              </a:rPr>
              <a:t>(art. 31 fracc. XXV LOPSRM) </a:t>
            </a:r>
            <a:r>
              <a:rPr lang="es-MX" altLang="es-MX" sz="2000" dirty="0">
                <a:solidFill>
                  <a:schemeClr val="bg1"/>
                </a:solidFill>
                <a:latin typeface="Arial" panose="020B0604020202020204" pitchFamily="34" charset="0"/>
                <a:cs typeface="Arial" panose="020B0604020202020204" pitchFamily="34" charset="0"/>
              </a:rPr>
              <a:t>, y</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V. </a:t>
            </a:r>
            <a:r>
              <a:rPr lang="es-MX" altLang="es-MX" sz="2000" dirty="0">
                <a:solidFill>
                  <a:schemeClr val="bg1"/>
                </a:solidFill>
                <a:latin typeface="Arial" panose="020B0604020202020204" pitchFamily="34" charset="0"/>
                <a:cs typeface="Arial" panose="020B0604020202020204" pitchFamily="34" charset="0"/>
              </a:rPr>
              <a:t>Se haya </a:t>
            </a:r>
            <a:r>
              <a:rPr lang="es-MX" altLang="es-MX" sz="2000" dirty="0">
                <a:solidFill>
                  <a:schemeClr val="bg2">
                    <a:lumMod val="75000"/>
                  </a:schemeClr>
                </a:solidFill>
                <a:latin typeface="Arial" panose="020B0604020202020204" pitchFamily="34" charset="0"/>
                <a:cs typeface="Arial" panose="020B0604020202020204" pitchFamily="34" charset="0"/>
              </a:rPr>
              <a:t>designado</a:t>
            </a:r>
            <a:r>
              <a:rPr lang="es-MX" altLang="es-MX" sz="2000" b="1"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por escrito </a:t>
            </a:r>
            <a:r>
              <a:rPr lang="es-MX" altLang="es-MX" sz="2000" dirty="0">
                <a:solidFill>
                  <a:schemeClr val="accent3">
                    <a:lumMod val="50000"/>
                  </a:schemeClr>
                </a:solidFill>
                <a:latin typeface="Arial" panose="020B0604020202020204" pitchFamily="34" charset="0"/>
                <a:cs typeface="Arial" panose="020B0604020202020204" pitchFamily="34" charset="0"/>
              </a:rPr>
              <a:t>al residente </a:t>
            </a:r>
            <a:r>
              <a:rPr lang="es-MX" altLang="es-MX" sz="2000" dirty="0">
                <a:solidFill>
                  <a:schemeClr val="bg1"/>
                </a:solidFill>
                <a:latin typeface="Arial" panose="020B0604020202020204" pitchFamily="34" charset="0"/>
                <a:cs typeface="Arial" panose="020B0604020202020204" pitchFamily="34" charset="0"/>
              </a:rPr>
              <a:t>y </a:t>
            </a:r>
            <a:r>
              <a:rPr lang="es-MX" altLang="es-MX" sz="2000" dirty="0">
                <a:solidFill>
                  <a:srgbClr val="C00000"/>
                </a:solidFill>
                <a:latin typeface="Arial" panose="020B0604020202020204" pitchFamily="34" charset="0"/>
                <a:cs typeface="Arial" panose="020B0604020202020204" pitchFamily="34" charset="0"/>
              </a:rPr>
              <a:t>al superintendente</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111 2º pfo. RLOPSRM)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Aunado a lo anterior, </a:t>
            </a:r>
            <a:r>
              <a:rPr lang="es-MX" altLang="es-MX" sz="2000" b="1" dirty="0">
                <a:solidFill>
                  <a:schemeClr val="bg1"/>
                </a:solidFill>
                <a:latin typeface="Arial" panose="020B0604020202020204" pitchFamily="34" charset="0"/>
                <a:cs typeface="Arial" panose="020B0604020202020204" pitchFamily="34" charset="0"/>
              </a:rPr>
              <a:t>los trabajos deberán iniciarse </a:t>
            </a:r>
            <a:r>
              <a:rPr lang="es-MX" altLang="es-MX" sz="2000" dirty="0">
                <a:solidFill>
                  <a:srgbClr val="0000FF"/>
                </a:solidFill>
                <a:latin typeface="Arial" panose="020B0604020202020204" pitchFamily="34" charset="0"/>
                <a:cs typeface="Arial" panose="020B0604020202020204" pitchFamily="34" charset="0"/>
              </a:rPr>
              <a:t>en la fecha señalada </a:t>
            </a:r>
            <a:r>
              <a:rPr lang="es-MX" altLang="es-MX" sz="2000" dirty="0">
                <a:solidFill>
                  <a:schemeClr val="bg1"/>
                </a:solidFill>
                <a:latin typeface="Arial" panose="020B0604020202020204" pitchFamily="34" charset="0"/>
                <a:cs typeface="Arial" panose="020B0604020202020204" pitchFamily="34" charset="0"/>
              </a:rPr>
              <a:t>en el contrato, y se ponga a disposición del contratista el o los inmuebles en que deban llevarse a cabo. La entrega deberá </a:t>
            </a:r>
            <a:r>
              <a:rPr lang="es-MX" altLang="es-MX" sz="2000" dirty="0">
                <a:solidFill>
                  <a:schemeClr val="accent1">
                    <a:lumMod val="75000"/>
                  </a:schemeClr>
                </a:solidFill>
                <a:latin typeface="Arial" panose="020B0604020202020204" pitchFamily="34" charset="0"/>
                <a:cs typeface="Arial" panose="020B0604020202020204" pitchFamily="34" charset="0"/>
              </a:rPr>
              <a:t>constar por escrito</a:t>
            </a:r>
            <a:r>
              <a:rPr lang="es-MX" altLang="es-MX" sz="2000" dirty="0">
                <a:solidFill>
                  <a:schemeClr val="bg1"/>
                </a:solidFill>
                <a:latin typeface="Arial" panose="020B0604020202020204" pitchFamily="34" charset="0"/>
                <a:cs typeface="Arial" panose="020B0604020202020204" pitchFamily="34" charset="0"/>
              </a:rPr>
              <a:t>. El incumplimiento prorrogará en igual plazo la fecha originalmente pactada para la conclusión de los trabajos. </a:t>
            </a:r>
            <a:r>
              <a:rPr lang="es-MX" altLang="es-MX" sz="1600" dirty="0">
                <a:solidFill>
                  <a:schemeClr val="bg1"/>
                </a:solidFill>
                <a:latin typeface="Arial" panose="020B0604020202020204" pitchFamily="34" charset="0"/>
                <a:cs typeface="Arial" panose="020B0604020202020204" pitchFamily="34" charset="0"/>
              </a:rPr>
              <a:t>(art. 52 1er. pfo. LOPSRM)</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El programa de ejecución convenido en el contrato y sus modificaciones, será la base conforme al cual se medirá el </a:t>
            </a:r>
            <a:r>
              <a:rPr lang="es-MX" altLang="es-MX" sz="2000" dirty="0">
                <a:solidFill>
                  <a:schemeClr val="bg2">
                    <a:lumMod val="60000"/>
                    <a:lumOff val="40000"/>
                  </a:schemeClr>
                </a:solidFill>
                <a:latin typeface="Arial" panose="020B0604020202020204" pitchFamily="34" charset="0"/>
                <a:ea typeface="ＭＳ Ｐゴシック" panose="020B0600070205080204" pitchFamily="34" charset="-128"/>
              </a:rPr>
              <a:t>avance en la ejecución </a:t>
            </a:r>
            <a:r>
              <a:rPr lang="es-MX" altLang="es-MX" sz="2000" dirty="0">
                <a:solidFill>
                  <a:schemeClr val="bg1"/>
                </a:solidFill>
                <a:latin typeface="Arial" panose="020B0604020202020204" pitchFamily="34" charset="0"/>
                <a:ea typeface="ＭＳ Ｐゴシック" panose="020B0600070205080204" pitchFamily="34" charset="-128"/>
              </a:rPr>
              <a:t>de los trabajos. </a:t>
            </a:r>
            <a:r>
              <a:rPr lang="es-MX" altLang="es-MX" sz="1600" dirty="0">
                <a:solidFill>
                  <a:schemeClr val="bg1"/>
                </a:solidFill>
                <a:latin typeface="Arial" panose="020B0604020202020204" pitchFamily="34" charset="0"/>
                <a:ea typeface="ＭＳ Ｐゴシック" panose="020B0600070205080204" pitchFamily="34" charset="-128"/>
              </a:rPr>
              <a:t>(art. 52 1er. pfo. LOPSRM)</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En su caso, </a:t>
            </a:r>
            <a:r>
              <a:rPr lang="es-MX" altLang="es-MX" sz="2000" dirty="0">
                <a:solidFill>
                  <a:srgbClr val="003194"/>
                </a:solidFill>
                <a:latin typeface="Arial" panose="020B0604020202020204" pitchFamily="34" charset="0"/>
                <a:ea typeface="ＭＳ Ｐゴシック" panose="020B0600070205080204" pitchFamily="34" charset="-128"/>
              </a:rPr>
              <a:t>realizar las gestiones </a:t>
            </a:r>
            <a:r>
              <a:rPr lang="es-MX" altLang="es-MX" sz="2000" dirty="0">
                <a:solidFill>
                  <a:schemeClr val="bg1"/>
                </a:solidFill>
                <a:latin typeface="Arial" panose="020B0604020202020204" pitchFamily="34" charset="0"/>
                <a:ea typeface="ＭＳ Ｐゴシック" panose="020B0600070205080204" pitchFamily="34" charset="-128"/>
              </a:rPr>
              <a:t>conducentes para adquirir los bienes inmuebles o constituir los derechos reales que sean necesarios para ejecutar la obra pública, pudiendo ser el contratista quien se encargue de esto </a:t>
            </a:r>
            <a:r>
              <a:rPr lang="es-MX" altLang="es-MX" sz="1600" dirty="0">
                <a:solidFill>
                  <a:schemeClr val="bg1"/>
                </a:solidFill>
                <a:latin typeface="Arial" panose="020B0604020202020204" pitchFamily="34" charset="0"/>
                <a:ea typeface="ＭＳ Ｐゴシック" panose="020B0600070205080204" pitchFamily="34" charset="-128"/>
              </a:rPr>
              <a:t>(art. 52 Bis LOPSRM)</a:t>
            </a:r>
            <a:r>
              <a:rPr lang="es-MX" altLang="es-MX" sz="2000" dirty="0">
                <a:solidFill>
                  <a:schemeClr val="bg1"/>
                </a:solidFill>
                <a:latin typeface="Arial" panose="020B0604020202020204" pitchFamily="34" charset="0"/>
                <a:ea typeface="ＭＳ Ｐゴシック" panose="020B0600070205080204" pitchFamily="34" charset="-128"/>
              </a:rPr>
              <a:t>.</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ea typeface="ＭＳ Ｐゴシック" panose="020B0600070205080204" pitchFamily="34" charset="-128"/>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rPr>
              <a:t>El  </a:t>
            </a:r>
            <a:r>
              <a:rPr lang="es-MX" altLang="es-MX" sz="2000" dirty="0">
                <a:solidFill>
                  <a:schemeClr val="accent3">
                    <a:lumMod val="75000"/>
                  </a:schemeClr>
                </a:solidFill>
                <a:latin typeface="Arial" panose="020B0604020202020204" pitchFamily="34" charset="0"/>
                <a:ea typeface="ＭＳ Ｐゴシック" panose="020B0600070205080204" pitchFamily="34" charset="-128"/>
              </a:rPr>
              <a:t>anticipo debe entregarse </a:t>
            </a:r>
            <a:r>
              <a:rPr lang="es-MX" altLang="es-MX" sz="2000" dirty="0">
                <a:solidFill>
                  <a:schemeClr val="bg1"/>
                </a:solidFill>
                <a:latin typeface="Arial" panose="020B0604020202020204" pitchFamily="34" charset="0"/>
                <a:ea typeface="ＭＳ Ｐゴシック" panose="020B0600070205080204" pitchFamily="34" charset="-128"/>
              </a:rPr>
              <a:t>al  contratista antes  de iniciar  los trabajos; </a:t>
            </a:r>
            <a:r>
              <a:rPr lang="es-MX" altLang="es-MX" sz="2000" dirty="0">
                <a:solidFill>
                  <a:srgbClr val="FF0000"/>
                </a:solidFill>
                <a:latin typeface="Arial" panose="020B0604020202020204" pitchFamily="34" charset="0"/>
                <a:ea typeface="ＭＳ Ｐゴシック" panose="020B0600070205080204" pitchFamily="34" charset="-128"/>
              </a:rPr>
              <a:t>el atraso </a:t>
            </a:r>
            <a:r>
              <a:rPr lang="es-MX" altLang="es-MX" sz="2000" dirty="0">
                <a:solidFill>
                  <a:schemeClr val="bg1"/>
                </a:solidFill>
                <a:latin typeface="Arial" panose="020B0604020202020204" pitchFamily="34" charset="0"/>
                <a:ea typeface="ＭＳ Ｐゴシック" panose="020B0600070205080204" pitchFamily="34" charset="-128"/>
              </a:rPr>
              <a:t>en</a:t>
            </a:r>
          </a:p>
        </p:txBody>
      </p:sp>
    </p:spTree>
    <p:extLst>
      <p:ext uri="{BB962C8B-B14F-4D97-AF65-F5344CB8AC3E}">
        <p14:creationId xmlns:p14="http://schemas.microsoft.com/office/powerpoint/2010/main" val="4298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1000"/>
                                        <p:tgtEl>
                                          <p:spTgt spid="11">
                                            <p:txEl>
                                              <p:pRg st="6" end="6"/>
                                            </p:txEl>
                                          </p:spTgt>
                                        </p:tgtEl>
                                      </p:cBhvr>
                                    </p:animEffect>
                                    <p:anim calcmode="lin" valueType="num">
                                      <p:cBhvr>
                                        <p:cTn id="2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 calcmode="lin" valueType="num">
                                      <p:cBhvr>
                                        <p:cTn id="3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1">
                                            <p:txEl>
                                              <p:pRg st="10" end="10"/>
                                            </p:txEl>
                                          </p:spTgt>
                                        </p:tgtEl>
                                        <p:attrNameLst>
                                          <p:attrName>style.visibility</p:attrName>
                                        </p:attrNameLst>
                                      </p:cBhvr>
                                      <p:to>
                                        <p:strVal val="visible"/>
                                      </p:to>
                                    </p:set>
                                    <p:animEffect transition="in" filter="wipe(down)">
                                      <p:cBhvr>
                                        <p:cTn id="38" dur="290">
                                          <p:stCondLst>
                                            <p:cond delay="0"/>
                                          </p:stCondLst>
                                        </p:cTn>
                                        <p:tgtEl>
                                          <p:spTgt spid="11">
                                            <p:txEl>
                                              <p:pRg st="10" end="10"/>
                                            </p:txEl>
                                          </p:spTgt>
                                        </p:tgtEl>
                                      </p:cBhvr>
                                    </p:animEffect>
                                    <p:anim calcmode="lin" valueType="num">
                                      <p:cBhvr>
                                        <p:cTn id="39" dur="911"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44" dur="13">
                                          <p:stCondLst>
                                            <p:cond delay="325"/>
                                          </p:stCondLst>
                                        </p:cTn>
                                        <p:tgtEl>
                                          <p:spTgt spid="11">
                                            <p:txEl>
                                              <p:pRg st="10" end="10"/>
                                            </p:txEl>
                                          </p:spTgt>
                                        </p:tgtEl>
                                      </p:cBhvr>
                                      <p:to x="100000" y="60000"/>
                                    </p:animScale>
                                    <p:animScale>
                                      <p:cBhvr>
                                        <p:cTn id="45" dur="83" decel="50000">
                                          <p:stCondLst>
                                            <p:cond delay="338"/>
                                          </p:stCondLst>
                                        </p:cTn>
                                        <p:tgtEl>
                                          <p:spTgt spid="11">
                                            <p:txEl>
                                              <p:pRg st="10" end="10"/>
                                            </p:txEl>
                                          </p:spTgt>
                                        </p:tgtEl>
                                      </p:cBhvr>
                                      <p:to x="100000" y="100000"/>
                                    </p:animScale>
                                    <p:animScale>
                                      <p:cBhvr>
                                        <p:cTn id="46" dur="13">
                                          <p:stCondLst>
                                            <p:cond delay="656"/>
                                          </p:stCondLst>
                                        </p:cTn>
                                        <p:tgtEl>
                                          <p:spTgt spid="11">
                                            <p:txEl>
                                              <p:pRg st="10" end="10"/>
                                            </p:txEl>
                                          </p:spTgt>
                                        </p:tgtEl>
                                      </p:cBhvr>
                                      <p:to x="100000" y="80000"/>
                                    </p:animScale>
                                    <p:animScale>
                                      <p:cBhvr>
                                        <p:cTn id="47" dur="83" decel="50000">
                                          <p:stCondLst>
                                            <p:cond delay="669"/>
                                          </p:stCondLst>
                                        </p:cTn>
                                        <p:tgtEl>
                                          <p:spTgt spid="11">
                                            <p:txEl>
                                              <p:pRg st="10" end="10"/>
                                            </p:txEl>
                                          </p:spTgt>
                                        </p:tgtEl>
                                      </p:cBhvr>
                                      <p:to x="100000" y="100000"/>
                                    </p:animScale>
                                    <p:animScale>
                                      <p:cBhvr>
                                        <p:cTn id="48" dur="13">
                                          <p:stCondLst>
                                            <p:cond delay="821"/>
                                          </p:stCondLst>
                                        </p:cTn>
                                        <p:tgtEl>
                                          <p:spTgt spid="11">
                                            <p:txEl>
                                              <p:pRg st="10" end="10"/>
                                            </p:txEl>
                                          </p:spTgt>
                                        </p:tgtEl>
                                      </p:cBhvr>
                                      <p:to x="100000" y="90000"/>
                                    </p:animScale>
                                    <p:animScale>
                                      <p:cBhvr>
                                        <p:cTn id="49" dur="83" decel="50000">
                                          <p:stCondLst>
                                            <p:cond delay="834"/>
                                          </p:stCondLst>
                                        </p:cTn>
                                        <p:tgtEl>
                                          <p:spTgt spid="11">
                                            <p:txEl>
                                              <p:pRg st="10" end="10"/>
                                            </p:txEl>
                                          </p:spTgt>
                                        </p:tgtEl>
                                      </p:cBhvr>
                                      <p:to x="100000" y="100000"/>
                                    </p:animScale>
                                    <p:animScale>
                                      <p:cBhvr>
                                        <p:cTn id="50" dur="13">
                                          <p:stCondLst>
                                            <p:cond delay="904"/>
                                          </p:stCondLst>
                                        </p:cTn>
                                        <p:tgtEl>
                                          <p:spTgt spid="11">
                                            <p:txEl>
                                              <p:pRg st="10" end="10"/>
                                            </p:txEl>
                                          </p:spTgt>
                                        </p:tgtEl>
                                      </p:cBhvr>
                                      <p:to x="100000" y="95000"/>
                                    </p:animScale>
                                    <p:animScale>
                                      <p:cBhvr>
                                        <p:cTn id="51" dur="83" decel="50000">
                                          <p:stCondLst>
                                            <p:cond delay="917"/>
                                          </p:stCondLst>
                                        </p:cTn>
                                        <p:tgtEl>
                                          <p:spTgt spid="11">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su entrega será motivo para </a:t>
            </a:r>
            <a:r>
              <a:rPr lang="es-MX" altLang="es-MX" sz="2000" dirty="0">
                <a:solidFill>
                  <a:schemeClr val="bg1"/>
                </a:solidFill>
                <a:latin typeface="Arial" panose="020B0604020202020204" pitchFamily="34" charset="0"/>
                <a:cs typeface="Arial" panose="020B0604020202020204" pitchFamily="34" charset="0"/>
              </a:rPr>
              <a:t>diferir en igual plazo, el programa de ejecución pactado. Cuando </a:t>
            </a:r>
            <a:r>
              <a:rPr lang="es-MX" altLang="es-MX" sz="2000" dirty="0">
                <a:solidFill>
                  <a:srgbClr val="FF0000"/>
                </a:solidFill>
                <a:latin typeface="Arial" panose="020B0604020202020204" pitchFamily="34" charset="0"/>
                <a:cs typeface="Arial" panose="020B0604020202020204" pitchFamily="34" charset="0"/>
              </a:rPr>
              <a:t>el contratista no entregue la garantía</a:t>
            </a:r>
            <a:r>
              <a:rPr lang="es-MX" altLang="es-MX" sz="2000" dirty="0">
                <a:solidFill>
                  <a:schemeClr val="bg1"/>
                </a:solidFill>
                <a:latin typeface="Arial" panose="020B0604020202020204" pitchFamily="34" charset="0"/>
                <a:cs typeface="Arial" panose="020B0604020202020204" pitchFamily="34" charset="0"/>
              </a:rPr>
              <a:t>, no procederá el diferimiento y, por lo tanto, deberá iniciar los trabajos en la fecha establecida originalmente. </a:t>
            </a:r>
            <a:r>
              <a:rPr lang="es-MX" altLang="es-MX" sz="1600" dirty="0">
                <a:solidFill>
                  <a:schemeClr val="bg1"/>
                </a:solidFill>
                <a:latin typeface="Arial" panose="020B0604020202020204" pitchFamily="34" charset="0"/>
                <a:cs typeface="Arial" panose="020B0604020202020204" pitchFamily="34" charset="0"/>
              </a:rPr>
              <a:t>(art. 50 fracc. I 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 residencia y la superintendencia, que deben de nombrarse antes de iniciar la ejecución de los trabajos, y </a:t>
            </a:r>
            <a:r>
              <a:rPr lang="es-MX" altLang="es-MX" sz="2000" dirty="0">
                <a:solidFill>
                  <a:schemeClr val="accent1">
                    <a:lumMod val="75000"/>
                  </a:schemeClr>
                </a:solidFill>
                <a:latin typeface="Arial" panose="020B0604020202020204" pitchFamily="34" charset="0"/>
                <a:cs typeface="Arial" panose="020B0604020202020204" pitchFamily="34" charset="0"/>
              </a:rPr>
              <a:t>deben estar ubicadas en el sitio </a:t>
            </a:r>
            <a:r>
              <a:rPr lang="es-MX" altLang="es-MX" sz="2000" dirty="0">
                <a:solidFill>
                  <a:schemeClr val="bg1"/>
                </a:solidFill>
                <a:latin typeface="Arial" panose="020B0604020202020204" pitchFamily="34" charset="0"/>
                <a:cs typeface="Arial" panose="020B0604020202020204" pitchFamily="34" charset="0"/>
              </a:rPr>
              <a:t>en el cual se ejecutara la obra o el servicio </a:t>
            </a:r>
            <a:r>
              <a:rPr lang="es-MX" altLang="es-MX" sz="1600" dirty="0">
                <a:solidFill>
                  <a:schemeClr val="bg1"/>
                </a:solidFill>
                <a:latin typeface="Arial" panose="020B0604020202020204" pitchFamily="34" charset="0"/>
                <a:cs typeface="Arial" panose="020B0604020202020204" pitchFamily="34" charset="0"/>
              </a:rPr>
              <a:t>(art. 53 1er. y últ. pfos.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La ejecución de los trabajos deberá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realizarse con la secuencia 		     y en el tiempo previsto</a:t>
            </a:r>
            <a:r>
              <a:rPr lang="es-MX" altLang="es-MX" sz="2000" dirty="0">
                <a:solidFill>
                  <a:schemeClr val="bg1"/>
                </a:solidFill>
                <a:latin typeface="Arial" panose="020B0604020202020204" pitchFamily="34" charset="0"/>
                <a:cs typeface="Arial" panose="020B0604020202020204" pitchFamily="34" charset="0"/>
              </a:rPr>
              <a:t> en el programa de ejecución convenido 		     en el contrato </a:t>
            </a:r>
            <a:r>
              <a:rPr lang="es-MX" altLang="es-MX" sz="1600" dirty="0">
                <a:solidFill>
                  <a:schemeClr val="bg1"/>
                </a:solidFill>
                <a:latin typeface="Arial" panose="020B0604020202020204" pitchFamily="34" charset="0"/>
                <a:cs typeface="Arial" panose="020B0604020202020204" pitchFamily="34" charset="0"/>
              </a:rPr>
              <a:t>(art. 110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El </a:t>
            </a:r>
            <a:r>
              <a:rPr lang="es-MX" altLang="es-MX" sz="2000" dirty="0">
                <a:solidFill>
                  <a:schemeClr val="accent5">
                    <a:lumMod val="75000"/>
                  </a:schemeClr>
                </a:solidFill>
                <a:latin typeface="Arial" panose="020B0604020202020204" pitchFamily="34" charset="0"/>
                <a:cs typeface="Arial" panose="020B0604020202020204" pitchFamily="34" charset="0"/>
              </a:rPr>
              <a:t>contratista es el único responsable </a:t>
            </a:r>
            <a:r>
              <a:rPr lang="es-MX" altLang="es-MX" sz="2000" dirty="0">
                <a:solidFill>
                  <a:schemeClr val="bg1"/>
                </a:solidFill>
                <a:latin typeface="Arial" panose="020B0604020202020204" pitchFamily="34" charset="0"/>
                <a:cs typeface="Arial" panose="020B0604020202020204" pitchFamily="34" charset="0"/>
              </a:rPr>
              <a:t>de la ejecución de los trabajos, y deberá sujetarse a todos los reglamentos y ordenamientos de las autoridades competentes en materia de construcción, seguridad, uso de la vía pública, protección ecológica y de medio ambiente que rijan en el ámbito federal, estatal o municipal, así como a las instrucciones que al efecto le señale la dependencia o entidad. Las responsabilidades y los daños y perjuicios que resultaren por su inobservancia serán a cargo del contratista </a:t>
            </a:r>
            <a:r>
              <a:rPr lang="es-MX" altLang="es-MX" sz="1600" dirty="0">
                <a:solidFill>
                  <a:schemeClr val="bg1"/>
                </a:solidFill>
                <a:latin typeface="Arial" panose="020B0604020202020204" pitchFamily="34" charset="0"/>
                <a:cs typeface="Arial" panose="020B0604020202020204" pitchFamily="34" charset="0"/>
              </a:rPr>
              <a:t>(art. 67 LOPSRM)</a:t>
            </a:r>
            <a:r>
              <a:rPr lang="es-MX" altLang="es-MX" sz="2000" dirty="0">
                <a:solidFill>
                  <a:schemeClr val="bg1"/>
                </a:solidFill>
                <a:latin typeface="Arial" panose="020B0604020202020204" pitchFamily="34" charset="0"/>
                <a:cs typeface="Arial" panose="020B0604020202020204" pitchFamily="34" charset="0"/>
              </a:rPr>
              <a:t>.</a:t>
            </a:r>
            <a:endParaRPr lang="es-MX" alt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p:txBody>
      </p:sp>
      <p:pic>
        <p:nvPicPr>
          <p:cNvPr id="3074" name="Picture 2" descr="Espacio y tiempo">
            <a:extLst>
              <a:ext uri="{FF2B5EF4-FFF2-40B4-BE49-F238E27FC236}">
                <a16:creationId xmlns:a16="http://schemas.microsoft.com/office/drawing/2014/main" id="{D43EC090-1885-E3B5-F90B-A153A9AC5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10" y="2987586"/>
            <a:ext cx="2571911" cy="13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strips(downLeft)">
                                      <p:cBhvr>
                                        <p:cTn id="32" dur="1250"/>
                                        <p:tgtEl>
                                          <p:spTgt spid="3074"/>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38" dur="10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wedge">
                                      <p:cBhvr>
                                        <p:cTn id="43"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Una función muy importante a desempeñarse en la ejecución de la obra públicas es </a:t>
            </a:r>
            <a:r>
              <a:rPr lang="es-ES" sz="2000" b="1" dirty="0">
                <a:solidFill>
                  <a:schemeClr val="bg1"/>
                </a:solidFill>
                <a:latin typeface="Arial" panose="020B0604020202020204" pitchFamily="34" charset="0"/>
                <a:ea typeface="Times New Roman" panose="02020603050405020304" pitchFamily="18" charset="0"/>
              </a:rPr>
              <a:t>la residencia</a:t>
            </a:r>
            <a:r>
              <a:rPr lang="es-ES" sz="2000" dirty="0">
                <a:solidFill>
                  <a:schemeClr val="bg1"/>
                </a:solidFill>
                <a:latin typeface="Arial" panose="020B0604020202020204" pitchFamily="34" charset="0"/>
                <a:ea typeface="Times New Roman" panose="02020603050405020304" pitchFamily="18" charset="0"/>
              </a:rPr>
              <a:t>. El servidor público responsable de la misma </a:t>
            </a:r>
            <a:r>
              <a:rPr lang="es-ES" sz="2000" dirty="0">
                <a:solidFill>
                  <a:srgbClr val="7030A0"/>
                </a:solidFill>
                <a:latin typeface="Arial" panose="020B0604020202020204" pitchFamily="34" charset="0"/>
                <a:ea typeface="Times New Roman" panose="02020603050405020304" pitchFamily="18" charset="0"/>
              </a:rPr>
              <a:t>debe ser nombrado </a:t>
            </a:r>
            <a:r>
              <a:rPr lang="es-ES" sz="2000" dirty="0">
                <a:solidFill>
                  <a:schemeClr val="bg1"/>
                </a:solidFill>
                <a:latin typeface="Arial" panose="020B0604020202020204" pitchFamily="34" charset="0"/>
                <a:ea typeface="Times New Roman" panose="02020603050405020304" pitchFamily="18" charset="0"/>
              </a:rPr>
              <a:t>por escrito por el titular del área responsable de la ejecución de los trabajos, y esta persona debe contar con los conocimientos, habilidades y capacidad para llevar a cabo la supervisión, vigilancia, control y revisión de los trabajos; así como con el grado académico, la experiencia en administración y construcción de obras y/o realización de servicios; y debe tener un desarrollo profesional y conocimiento en obras y servicios similares a aquéllos de que se hará cargo </a:t>
            </a:r>
            <a:r>
              <a:rPr lang="es-ES" sz="1600" dirty="0">
                <a:solidFill>
                  <a:schemeClr val="bg1"/>
                </a:solidFill>
                <a:latin typeface="Arial" panose="020B0604020202020204" pitchFamily="34" charset="0"/>
                <a:ea typeface="Times New Roman" panose="02020603050405020304" pitchFamily="18" charset="0"/>
              </a:rPr>
              <a:t>(art. 112 1er. pfo. RLOPSRM)</a:t>
            </a:r>
            <a:r>
              <a:rPr lang="es-ES"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Luego entonces, </a:t>
            </a:r>
            <a:r>
              <a:rPr lang="es-ES" altLang="es-MX" sz="2000" dirty="0">
                <a:solidFill>
                  <a:schemeClr val="accent6">
                    <a:lumMod val="50000"/>
                  </a:schemeClr>
                </a:solidFill>
                <a:latin typeface="Arial" panose="020B0604020202020204" pitchFamily="34" charset="0"/>
              </a:rPr>
              <a:t>la residencia recaer </a:t>
            </a:r>
            <a:r>
              <a:rPr lang="es-ES" altLang="es-MX" sz="2000" dirty="0">
                <a:solidFill>
                  <a:schemeClr val="bg1"/>
                </a:solidFill>
                <a:latin typeface="Arial" panose="020B0604020202020204" pitchFamily="34" charset="0"/>
              </a:rPr>
              <a:t>en un servidor público, quien fungirá como representante del ente público ante el contratista, y será el </a:t>
            </a:r>
            <a:r>
              <a:rPr lang="es-ES" altLang="es-MX" sz="2000" dirty="0">
                <a:solidFill>
                  <a:srgbClr val="002060"/>
                </a:solidFill>
                <a:latin typeface="Arial" panose="020B0604020202020204" pitchFamily="34" charset="0"/>
              </a:rPr>
              <a:t>responsable directo </a:t>
            </a:r>
            <a:r>
              <a:rPr lang="es-ES" altLang="es-MX" sz="2000" dirty="0">
                <a:solidFill>
                  <a:schemeClr val="bg1"/>
                </a:solidFill>
                <a:latin typeface="Arial" panose="020B0604020202020204" pitchFamily="34" charset="0"/>
              </a:rPr>
              <a:t>de la supervisión, vigilancia, control y revisión de los trabajos, incluyendo la aprobación de las estimaciones presentadas  por los contratistas  </a:t>
            </a:r>
            <a:r>
              <a:rPr lang="es-ES" altLang="es-MX" sz="1600" dirty="0">
                <a:solidFill>
                  <a:schemeClr val="bg1"/>
                </a:solidFill>
                <a:latin typeface="Arial" panose="020B0604020202020204" pitchFamily="34" charset="0"/>
              </a:rPr>
              <a:t>(art. 53 1er. pfo. 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accent3">
                    <a:lumMod val="50000"/>
                  </a:schemeClr>
                </a:solidFill>
                <a:latin typeface="Arial" panose="020B0604020202020204" pitchFamily="34" charset="0"/>
              </a:rPr>
              <a:t>La residencia se debe ubicar </a:t>
            </a:r>
            <a:r>
              <a:rPr lang="es-ES" altLang="es-MX" sz="2000" dirty="0">
                <a:solidFill>
                  <a:schemeClr val="bg1"/>
                </a:solidFill>
                <a:latin typeface="Arial" panose="020B0604020202020204" pitchFamily="34" charset="0"/>
              </a:rPr>
              <a:t>en el sitio de ejecución de los trabajos </a:t>
            </a:r>
            <a:r>
              <a:rPr lang="es-ES" altLang="es-MX" sz="1600" dirty="0">
                <a:solidFill>
                  <a:srgbClr val="000000"/>
                </a:solidFill>
                <a:latin typeface="Arial" panose="020B0604020202020204" pitchFamily="34" charset="0"/>
              </a:rPr>
              <a:t>(art. 53 1er. pfo. LOPSRM)</a:t>
            </a:r>
            <a:r>
              <a:rPr lang="es-ES" altLang="es-MX" sz="2000" dirty="0">
                <a:solidFill>
                  <a:schemeClr val="bg1"/>
                </a:solidFill>
                <a:latin typeface="Arial" panose="020B0604020202020204" pitchFamily="34" charset="0"/>
              </a:rPr>
              <a:t>; ahora bien, cuando se localice en la zona de influencia de la ejecución de los trabajos, en los casos en que las características, complejidad y magnitud de los trabajos lo requieran, el titular del área responsable de la ejecución de los trabajos dejará constancia en el expediente respectivo de las justificaciones con las que se acredite dicha necesidad </a:t>
            </a:r>
            <a:r>
              <a:rPr lang="es-ES" altLang="es-MX" sz="1600" dirty="0">
                <a:solidFill>
                  <a:schemeClr val="bg1"/>
                </a:solidFill>
                <a:latin typeface="Arial" panose="020B0604020202020204" pitchFamily="34" charset="0"/>
              </a:rPr>
              <a:t>(art. 112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9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ircle(in)">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14648"/>
          </a:xfrm>
        </p:spPr>
        <p:txBody>
          <a:bodyPr>
            <a:normAutofit/>
          </a:bodyPr>
          <a:lstStyle/>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entes públicos que contraten obra de forma esporádica, y por lo tanto no cuen-			  ten con personal para  fungir como residente, durante la  			  etapa de planeación deberán buscar  el apoyo de alguna	           		  dependencia o entidad que se relacione con la  naturaleza 			  de  la obra o servicio a ejecutar, y que cuenten con servi-			  dores públicos que puedan fungir como residentes, para lo 			  cual deberán celebrar las bases de colaboración o acuer-			  dos de coordinación que proceda </a:t>
            </a:r>
            <a:r>
              <a:rPr lang="es-ES" altLang="es-MX" sz="1600" dirty="0">
                <a:solidFill>
                  <a:schemeClr val="bg1"/>
                </a:solidFill>
                <a:latin typeface="Arial" panose="020B0604020202020204" pitchFamily="34" charset="0"/>
              </a:rPr>
              <a:t>(art. 112 3er.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Entre las </a:t>
            </a:r>
            <a:r>
              <a:rPr lang="es-ES" altLang="es-MX" sz="2000" dirty="0">
                <a:solidFill>
                  <a:srgbClr val="7030A0"/>
                </a:solidFill>
                <a:latin typeface="Arial" panose="020B0604020202020204" pitchFamily="34" charset="0"/>
              </a:rPr>
              <a:t>funciones más importantes del residente </a:t>
            </a:r>
            <a:r>
              <a:rPr lang="es-ES" altLang="es-MX" sz="2000" dirty="0">
                <a:solidFill>
                  <a:schemeClr val="bg1"/>
                </a:solidFill>
                <a:latin typeface="Arial" panose="020B0604020202020204" pitchFamily="34" charset="0"/>
              </a:rPr>
              <a:t>se pueden mencionar: </a:t>
            </a:r>
            <a:r>
              <a:rPr lang="es-ES" altLang="es-MX" sz="1600" dirty="0">
                <a:solidFill>
                  <a:schemeClr val="bg1"/>
                </a:solidFill>
                <a:latin typeface="Arial" panose="020B0604020202020204" pitchFamily="34" charset="0"/>
              </a:rPr>
              <a:t>(art. 113 RLOPSRM)</a:t>
            </a: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 </a:t>
            </a:r>
            <a:r>
              <a:rPr lang="es-ES" altLang="es-MX" sz="2000" dirty="0">
                <a:solidFill>
                  <a:schemeClr val="bg1"/>
                </a:solidFill>
                <a:latin typeface="Arial" panose="020B0604020202020204" pitchFamily="34" charset="0"/>
              </a:rPr>
              <a:t>Supervisar, vigilar, controlar y revisar la ejecución de los trabajos;</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II. </a:t>
            </a:r>
            <a:r>
              <a:rPr lang="es-ES" altLang="es-MX" sz="2000" dirty="0">
                <a:solidFill>
                  <a:schemeClr val="bg1"/>
                </a:solidFill>
                <a:latin typeface="Arial" panose="020B0604020202020204" pitchFamily="34" charset="0"/>
              </a:rPr>
              <a:t>Tomar las decisiones técnicas correspondientes y necesarias para la correcta ejecución de los trabajos, debiendo resolver oportunamente las consultas, aclaraciones, dudas o solicitudes de autorización que presente el supervisor o el superintendente, con relación al cumplimiento de los derechos y obligaciones derivadas del contrato;</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pic>
        <p:nvPicPr>
          <p:cNvPr id="4098" name="Picture 2" descr="Funciones de un Ingeniero Residente de Obra - La Librería del Ingeniero">
            <a:extLst>
              <a:ext uri="{FF2B5EF4-FFF2-40B4-BE49-F238E27FC236}">
                <a16:creationId xmlns:a16="http://schemas.microsoft.com/office/drawing/2014/main" id="{E8BD1E28-4C2F-E577-BFB1-2740B1169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4" y="1238987"/>
            <a:ext cx="3242796" cy="198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250"/>
                                        <p:tgtEl>
                                          <p:spTgt spid="4098"/>
                                        </p:tgtEl>
                                      </p:cBhvr>
                                    </p:animEffect>
                                  </p:childTnLst>
                                </p:cTn>
                              </p:par>
                              <p:par>
                                <p:cTn id="8" presetID="18" presetClass="entr" presetSubtype="12"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strips(downLeft)">
                                      <p:cBhvr>
                                        <p:cTn id="10" dur="1250"/>
                                        <p:tgtEl>
                                          <p:spTgt spid="11">
                                            <p:txEl>
                                              <p:pRg st="1" end="1"/>
                                            </p:txEl>
                                          </p:spTgt>
                                        </p:tgtEl>
                                      </p:cBhvr>
                                    </p:animEffect>
                                  </p:childTnLst>
                                </p:cTn>
                              </p:par>
                              <p:par>
                                <p:cTn id="11" presetID="3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800" decel="100000"/>
                                        <p:tgtEl>
                                          <p:spTgt spid="11">
                                            <p:txEl>
                                              <p:pRg st="3" end="3"/>
                                            </p:txEl>
                                          </p:spTgt>
                                        </p:tgtEl>
                                      </p:cBhvr>
                                    </p:animEffect>
                                    <p:anim calcmode="lin" valueType="num">
                                      <p:cBhvr>
                                        <p:cTn id="14"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1000"/>
                                        <p:tgtEl>
                                          <p:spTgt spid="11">
                                            <p:txEl>
                                              <p:pRg st="5" end="5"/>
                                            </p:txEl>
                                          </p:spTgt>
                                        </p:tgtEl>
                                      </p:cBhvr>
                                    </p:animEffect>
                                    <p:anim calcmode="lin" valueType="num">
                                      <p:cBhvr>
                                        <p:cTn id="2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1000"/>
                                        <p:tgtEl>
                                          <p:spTgt spid="11">
                                            <p:txEl>
                                              <p:pRg st="7" end="7"/>
                                            </p:txEl>
                                          </p:spTgt>
                                        </p:tgtEl>
                                      </p:cBhvr>
                                    </p:animEffect>
                                    <p:anim calcmode="lin" valueType="num">
                                      <p:cBhvr>
                                        <p:cTn id="31"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46163"/>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O sea, además de las dependencias que se creen en la Federación (SFP) o en las entidades federativas y municipios, la fiscalización la pueden realizar:</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a) La </a:t>
            </a:r>
            <a:r>
              <a:rPr lang="es-MX" altLang="es-MX" sz="2000" b="1" dirty="0">
                <a:solidFill>
                  <a:schemeClr val="bg2">
                    <a:lumMod val="75000"/>
                  </a:schemeClr>
                </a:solidFill>
                <a:latin typeface="Arial" panose="020B0604020202020204" pitchFamily="34" charset="0"/>
                <a:cs typeface="Arial" panose="020B0604020202020204" pitchFamily="34" charset="0"/>
              </a:rPr>
              <a:t>Auditoría Superior de la Federación </a:t>
            </a:r>
            <a:r>
              <a:rPr lang="es-MX" altLang="es-MX" sz="2000" dirty="0">
                <a:solidFill>
                  <a:schemeClr val="bg1"/>
                </a:solidFill>
                <a:latin typeface="Arial" panose="020B0604020202020204" pitchFamily="34" charset="0"/>
                <a:cs typeface="Arial" panose="020B0604020202020204" pitchFamily="34" charset="0"/>
              </a:rPr>
              <a:t>la cual </a:t>
            </a:r>
            <a:r>
              <a:rPr lang="es-MX" altLang="es-MX" sz="2000" b="1" dirty="0">
                <a:solidFill>
                  <a:srgbClr val="002060"/>
                </a:solidFill>
                <a:latin typeface="Arial" panose="020B0604020202020204" pitchFamily="34" charset="0"/>
                <a:cs typeface="Arial" panose="020B0604020202020204" pitchFamily="34" charset="0"/>
              </a:rPr>
              <a:t>revisará</a:t>
            </a:r>
            <a:r>
              <a:rPr lang="es-MX" altLang="es-MX" sz="2000" dirty="0">
                <a:solidFill>
                  <a:schemeClr val="bg1"/>
                </a:solidFill>
                <a:latin typeface="Arial" panose="020B0604020202020204" pitchFamily="34" charset="0"/>
                <a:cs typeface="Arial" panose="020B0604020202020204" pitchFamily="34" charset="0"/>
              </a:rPr>
              <a:t> la Cuenta Pública, con el objeto de </a:t>
            </a:r>
            <a:r>
              <a:rPr lang="es-MX" altLang="es-MX" sz="2000" b="1" dirty="0">
                <a:solidFill>
                  <a:schemeClr val="accent5">
                    <a:lumMod val="75000"/>
                  </a:schemeClr>
                </a:solidFill>
                <a:latin typeface="Arial" panose="020B0604020202020204" pitchFamily="34" charset="0"/>
                <a:cs typeface="Arial" panose="020B0604020202020204" pitchFamily="34" charset="0"/>
              </a:rPr>
              <a:t>evaluar los resultados </a:t>
            </a:r>
            <a:r>
              <a:rPr lang="es-MX" altLang="es-MX" sz="2000" dirty="0">
                <a:solidFill>
                  <a:schemeClr val="bg1"/>
                </a:solidFill>
                <a:latin typeface="Arial" panose="020B0604020202020204" pitchFamily="34" charset="0"/>
                <a:cs typeface="Arial" panose="020B0604020202020204" pitchFamily="34" charset="0"/>
              </a:rPr>
              <a:t>de la gestión financiera, </a:t>
            </a:r>
            <a:r>
              <a:rPr lang="es-MX" altLang="es-MX" sz="2000" b="1" dirty="0">
                <a:solidFill>
                  <a:schemeClr val="accent3">
                    <a:lumMod val="50000"/>
                  </a:schemeClr>
                </a:solidFill>
                <a:latin typeface="Arial" panose="020B0604020202020204" pitchFamily="34" charset="0"/>
                <a:cs typeface="Arial" panose="020B0604020202020204" pitchFamily="34" charset="0"/>
              </a:rPr>
              <a:t>comprobar </a:t>
            </a:r>
            <a:r>
              <a:rPr lang="es-MX" altLang="es-MX" sz="2000" dirty="0">
                <a:solidFill>
                  <a:schemeClr val="bg1"/>
                </a:solidFill>
                <a:latin typeface="Arial" panose="020B0604020202020204" pitchFamily="34" charset="0"/>
                <a:cs typeface="Arial" panose="020B0604020202020204" pitchFamily="34" charset="0"/>
              </a:rPr>
              <a:t>si se ha ajustado a los criterios señalados por el Presupuesto y </a:t>
            </a:r>
            <a:r>
              <a:rPr lang="es-MX" altLang="es-MX" sz="2000" b="1" dirty="0">
                <a:solidFill>
                  <a:schemeClr val="accent6">
                    <a:lumMod val="75000"/>
                  </a:schemeClr>
                </a:solidFill>
                <a:latin typeface="Arial" panose="020B0604020202020204" pitchFamily="34" charset="0"/>
                <a:cs typeface="Arial" panose="020B0604020202020204" pitchFamily="34" charset="0"/>
              </a:rPr>
              <a:t>verificar</a:t>
            </a:r>
            <a:r>
              <a:rPr lang="es-MX" altLang="es-MX" sz="2000" dirty="0">
                <a:solidFill>
                  <a:schemeClr val="bg1"/>
                </a:solidFill>
                <a:latin typeface="Arial" panose="020B0604020202020204" pitchFamily="34" charset="0"/>
                <a:cs typeface="Arial" panose="020B0604020202020204" pitchFamily="34" charset="0"/>
              </a:rPr>
              <a:t> el cumplimiento de los objetivos contenidos en los programas </a:t>
            </a:r>
            <a:r>
              <a:rPr lang="es-MX" altLang="es-MX" sz="1600" dirty="0">
                <a:solidFill>
                  <a:schemeClr val="bg1"/>
                </a:solidFill>
                <a:latin typeface="Arial" panose="020B0604020202020204" pitchFamily="34" charset="0"/>
                <a:cs typeface="Arial" panose="020B0604020202020204" pitchFamily="34" charset="0"/>
              </a:rPr>
              <a:t>(arts. 2 y 14 Ley de Fiscalización y Rendicioón de Cuentas de la Federación)</a:t>
            </a:r>
            <a:r>
              <a:rPr lang="es-MX" altLang="es-MX"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Si del examen que realice la </a:t>
            </a:r>
            <a:r>
              <a:rPr lang="es-MX" altLang="es-MX" sz="2000" b="1" dirty="0">
                <a:solidFill>
                  <a:schemeClr val="bg2">
                    <a:lumMod val="75000"/>
                  </a:schemeClr>
                </a:solidFill>
                <a:latin typeface="Arial" panose="020B0604020202020204" pitchFamily="34" charset="0"/>
                <a:cs typeface="Arial" panose="020B0604020202020204" pitchFamily="34" charset="0"/>
              </a:rPr>
              <a:t>ASF</a:t>
            </a:r>
            <a:r>
              <a:rPr lang="es-MX" altLang="es-MX" sz="2000" dirty="0">
                <a:solidFill>
                  <a:schemeClr val="bg1"/>
                </a:solidFill>
                <a:latin typeface="Arial" panose="020B0604020202020204" pitchFamily="34" charset="0"/>
                <a:cs typeface="Arial" panose="020B0604020202020204" pitchFamily="34" charset="0"/>
              </a:rPr>
              <a:t> aparecieran discrepancias … se determinarán las responsabilidades de acuerdo con la Ley </a:t>
            </a:r>
            <a:r>
              <a:rPr lang="es-MX" altLang="es-MX" sz="1600" dirty="0">
                <a:solidFill>
                  <a:schemeClr val="bg1"/>
                </a:solidFill>
                <a:latin typeface="Arial" panose="020B0604020202020204" pitchFamily="34" charset="0"/>
                <a:cs typeface="Arial" panose="020B0604020202020204" pitchFamily="34" charset="0"/>
              </a:rPr>
              <a:t>(art. 74 fracc. VI 2º pfo. CPEUM)</a:t>
            </a:r>
            <a:r>
              <a:rPr lang="es-MX" altLang="es-MX" sz="2000" dirty="0">
                <a:solidFill>
                  <a:schemeClr val="bg1"/>
                </a:solidFill>
                <a:latin typeface="Arial" panose="020B0604020202020204" pitchFamily="34" charset="0"/>
                <a:cs typeface="Arial" panose="020B0604020202020204" pitchFamily="34" charset="0"/>
              </a:rPr>
              <a:t>, y</a:t>
            </a:r>
          </a:p>
          <a:p>
            <a:pPr marL="0" algn="just" eaLnBrk="1" hangingPunct="1">
              <a:lnSpc>
                <a:spcPct val="100000"/>
              </a:lnSpc>
              <a:spcBef>
                <a:spcPts val="0"/>
              </a:spcBef>
              <a:buFont typeface="Wingdings" panose="05000000000000000000"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b) El </a:t>
            </a:r>
            <a:r>
              <a:rPr lang="es-MX" altLang="es-MX" sz="2000" b="1" dirty="0">
                <a:solidFill>
                  <a:srgbClr val="376D36"/>
                </a:solidFill>
                <a:latin typeface="Arial" panose="020B0604020202020204" pitchFamily="34" charset="0"/>
                <a:cs typeface="Arial" panose="020B0604020202020204" pitchFamily="34" charset="0"/>
              </a:rPr>
              <a:t>Consejo Nacional de Evaluación de la Política de Desarrollo Social </a:t>
            </a:r>
            <a:r>
              <a:rPr lang="es-MX" altLang="es-MX" sz="2000" dirty="0">
                <a:solidFill>
                  <a:schemeClr val="bg1"/>
                </a:solidFill>
                <a:latin typeface="Arial" panose="020B0604020202020204" pitchFamily="34" charset="0"/>
                <a:cs typeface="Arial" panose="020B0604020202020204" pitchFamily="34" charset="0"/>
              </a:rPr>
              <a:t>(CONEVAL), el cual, de conformidad con el artículo 36 de la Ley General de Desarrollo Social​, debe establecer los lineamientos y los criterios para realizar la definición, la </a:t>
            </a:r>
            <a:r>
              <a:rPr lang="es-MX" altLang="es-MX" sz="2000" b="1" dirty="0">
                <a:solidFill>
                  <a:schemeClr val="bg2">
                    <a:lumMod val="60000"/>
                    <a:lumOff val="40000"/>
                  </a:schemeClr>
                </a:solidFill>
                <a:latin typeface="Arial" panose="020B0604020202020204" pitchFamily="34" charset="0"/>
                <a:cs typeface="Arial" panose="020B0604020202020204" pitchFamily="34" charset="0"/>
              </a:rPr>
              <a:t>identificación </a:t>
            </a:r>
            <a:r>
              <a:rPr lang="es-MX" altLang="es-MX" sz="2000" dirty="0">
                <a:solidFill>
                  <a:schemeClr val="bg1"/>
                </a:solidFill>
                <a:latin typeface="Arial" panose="020B0604020202020204" pitchFamily="34" charset="0"/>
                <a:cs typeface="Arial" panose="020B0604020202020204" pitchFamily="34" charset="0"/>
              </a:rPr>
              <a:t>y la </a:t>
            </a:r>
            <a:r>
              <a:rPr lang="es-MX" altLang="es-MX" sz="2000" b="1" dirty="0">
                <a:solidFill>
                  <a:schemeClr val="bg2">
                    <a:lumMod val="75000"/>
                  </a:schemeClr>
                </a:solidFill>
                <a:latin typeface="Arial" panose="020B0604020202020204" pitchFamily="34" charset="0"/>
                <a:cs typeface="Arial" panose="020B0604020202020204" pitchFamily="34" charset="0"/>
              </a:rPr>
              <a:t>medición de la pobreza </a:t>
            </a:r>
            <a:r>
              <a:rPr lang="es-MX" altLang="es-MX" sz="2000" dirty="0">
                <a:solidFill>
                  <a:schemeClr val="bg1"/>
                </a:solidFill>
                <a:latin typeface="Arial" panose="020B0604020202020204" pitchFamily="34" charset="0"/>
                <a:cs typeface="Arial" panose="020B0604020202020204" pitchFamily="34" charset="0"/>
              </a:rPr>
              <a:t>en México, tomando en consideración al menos los siguientes indicadores: </a:t>
            </a:r>
          </a:p>
          <a:p>
            <a:pPr marL="0" algn="just">
              <a:lnSpc>
                <a:spcPct val="100000"/>
              </a:lnSpc>
              <a:spcBef>
                <a:spcPts val="0"/>
              </a:spcBef>
              <a:buNone/>
            </a:pPr>
            <a:endParaRPr lang="es-MX" altLang="es-MX" sz="5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Ingreso corriente per cápita; Rezago educativo promedio en el hogar; Acceso a los servicios de salud, a la seguridad social, a la alimentación, y a los servicios básicos</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0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75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75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wedge">
                                      <p:cBhvr>
                                        <p:cTn id="36" dur="1250"/>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 calcmode="lin" valueType="num">
                                      <p:cBhvr>
                                        <p:cTn id="41"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42"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129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89265"/>
          </a:xfrm>
        </p:spPr>
        <p:txBody>
          <a:bodyPr>
            <a:normAutofit/>
          </a:bodyPr>
          <a:lstStyle/>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III. </a:t>
            </a:r>
            <a:r>
              <a:rPr lang="es-ES" altLang="es-MX" sz="2000" dirty="0">
                <a:solidFill>
                  <a:schemeClr val="bg1"/>
                </a:solidFill>
                <a:latin typeface="Arial" panose="020B0604020202020204" pitchFamily="34" charset="0"/>
              </a:rPr>
              <a:t>Vigilar, previo al inicio de los trabajos, que:</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 Se cumplan las disposiciones que en materia de asentamientos humanos, desarrollo urbano y construcción rijan en el ámbito federal, estatal y municipal;</a:t>
            </a:r>
          </a:p>
          <a:p>
            <a:pPr marL="0" indent="0" algn="just">
              <a:lnSpc>
                <a:spcPct val="100000"/>
              </a:lnSpc>
              <a:spcBef>
                <a:spcPts val="0"/>
              </a:spcBef>
              <a:buNone/>
            </a:pPr>
            <a:r>
              <a:rPr lang="es-ES" altLang="es-MX" sz="2000" dirty="0">
                <a:solidFill>
                  <a:schemeClr val="bg1"/>
                </a:solidFill>
                <a:latin typeface="Arial" panose="020B0604020202020204" pitchFamily="34" charset="0"/>
              </a:rPr>
              <a:t>b) Se cuente con los dictámenes, permisos, licencias, derechos de bancos de materiales, así como la propiedad o los derechos de propiedad incluyendo derechos de vía y expropiación de inmuebles sobre los cuales se ejecutarán las obras públicas, o en su caso los derechos otorgados por quien pueda disponer legalmente de los mismos;</a:t>
            </a:r>
          </a:p>
          <a:p>
            <a:pPr marL="0" indent="0" algn="just">
              <a:lnSpc>
                <a:spcPct val="110000"/>
              </a:lnSpc>
              <a:spcBef>
                <a:spcPts val="0"/>
              </a:spcBef>
              <a:buNone/>
            </a:pPr>
            <a:r>
              <a:rPr lang="es-ES" altLang="es-MX" sz="2000" dirty="0">
                <a:solidFill>
                  <a:schemeClr val="bg1"/>
                </a:solidFill>
                <a:latin typeface="Arial" panose="020B0604020202020204" pitchFamily="34" charset="0"/>
              </a:rPr>
              <a:t>c) Contar  con  la  evaluación de  impacto  ambiental prevista			      en la Ley General del Equilibrio Ecológico y  la Protección  al	                Ambiente, sobre  los  efectos del medio ambiente que pueda	                      causar la ejecución de la obra, y</a:t>
            </a:r>
          </a:p>
          <a:p>
            <a:pPr marL="0" indent="0" algn="just">
              <a:lnSpc>
                <a:spcPct val="110000"/>
              </a:lnSpc>
              <a:spcBef>
                <a:spcPts val="0"/>
              </a:spcBef>
              <a:buNone/>
            </a:pPr>
            <a:r>
              <a:rPr lang="es-ES" altLang="es-MX" sz="2000" dirty="0">
                <a:solidFill>
                  <a:schemeClr val="bg1"/>
                </a:solidFill>
                <a:latin typeface="Arial" panose="020B0604020202020204" pitchFamily="34" charset="0"/>
              </a:rPr>
              <a:t>d) Se tenga terminado los  proyectos arquitectónicos y  de in-			     geniería, especificaciones  generales y  particulares de cons-		        trucción y de la calidad de los materiales, catálogo de conceptos con sus análisis de precios unitarios o alcance de las actividades de obra o servicio,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p:txBody>
      </p:sp>
      <p:pic>
        <p:nvPicPr>
          <p:cNvPr id="1026" name="Picture 2" descr="Cuáles son las funciones de un ecosistema? - Quora">
            <a:extLst>
              <a:ext uri="{FF2B5EF4-FFF2-40B4-BE49-F238E27FC236}">
                <a16:creationId xmlns:a16="http://schemas.microsoft.com/office/drawing/2014/main" id="{544D4640-EEE6-AD21-3165-0A14C8BBB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759" y="3052917"/>
            <a:ext cx="2741876" cy="215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Scale>
                                      <p:cBhvr>
                                        <p:cTn id="14"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xEl>
                                              <p:pRg st="3" end="3"/>
                                            </p:txEl>
                                          </p:spTgt>
                                        </p:tgtEl>
                                        <p:attrNameLst>
                                          <p:attrName>ppt_x</p:attrName>
                                          <p:attrName>ppt_y</p:attrName>
                                        </p:attrNameLst>
                                      </p:cBhvr>
                                    </p:animMotion>
                                    <p:animEffect transition="in" filter="fade">
                                      <p:cBhvr>
                                        <p:cTn id="16" dur="10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Scale>
                                      <p:cBhvr>
                                        <p:cTn id="21"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4" end="4"/>
                                            </p:txEl>
                                          </p:spTgt>
                                        </p:tgtEl>
                                        <p:attrNameLst>
                                          <p:attrName>ppt_x</p:attrName>
                                          <p:attrName>ppt_y</p:attrName>
                                        </p:attrNameLst>
                                      </p:cBhvr>
                                    </p:animMotion>
                                    <p:animEffect transition="in" filter="fade">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Scale>
                                      <p:cBhvr>
                                        <p:cTn id="28"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xEl>
                                              <p:pRg st="5" end="5"/>
                                            </p:txEl>
                                          </p:spTgt>
                                        </p:tgtEl>
                                        <p:attrNameLst>
                                          <p:attrName>ppt_x</p:attrName>
                                          <p:attrName>ppt_y</p:attrName>
                                        </p:attrNameLst>
                                      </p:cBhvr>
                                    </p:animMotion>
                                    <p:animEffect transition="in" filter="fade">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Scale>
                                      <p:cBhvr>
                                        <p:cTn id="35"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xEl>
                                              <p:pRg st="6" end="6"/>
                                            </p:txEl>
                                          </p:spTgt>
                                        </p:tgtEl>
                                        <p:attrNameLst>
                                          <p:attrName>ppt_x</p:attrName>
                                          <p:attrName>ppt_y</p:attrName>
                                        </p:attrNameLst>
                                      </p:cBhvr>
                                    </p:animMotion>
                                    <p:animEffect transition="in" filter="fade">
                                      <p:cBhvr>
                                        <p:cTn id="37"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86366"/>
          </a:xfrm>
        </p:spPr>
        <p:txBody>
          <a:bodyPr>
            <a:normAutofit/>
          </a:bodyPr>
          <a:lstStyle/>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dirty="0">
                <a:solidFill>
                  <a:schemeClr val="bg1"/>
                </a:solidFill>
                <a:latin typeface="Arial" panose="020B0604020202020204" pitchFamily="34" charset="0"/>
              </a:rPr>
              <a:t>programas de ejecución y suministros o utilización de materiales, o términos de referencia y alcance de los servicios;</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IV. </a:t>
            </a:r>
            <a:r>
              <a:rPr lang="es-ES" altLang="es-MX" sz="2000" dirty="0">
                <a:solidFill>
                  <a:schemeClr val="bg1"/>
                </a:solidFill>
                <a:latin typeface="Arial" panose="020B0604020202020204" pitchFamily="34" charset="0"/>
              </a:rPr>
              <a:t>Verificar la disponibilidad de los recursos presupuestales necesarios para la suscripción de cualquier convenio modificatorio que implique erogar recursos;</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V. </a:t>
            </a:r>
            <a:r>
              <a:rPr lang="es-ES" altLang="es-MX" sz="2000" dirty="0">
                <a:solidFill>
                  <a:schemeClr val="bg1"/>
                </a:solidFill>
                <a:latin typeface="Arial" panose="020B0604020202020204" pitchFamily="34" charset="0"/>
              </a:rPr>
              <a:t>Abrir la bitácora en los términos que veremos más adelante </a:t>
            </a:r>
            <a:r>
              <a:rPr lang="es-ES" altLang="es-MX" sz="1600" dirty="0">
                <a:solidFill>
                  <a:schemeClr val="bg1"/>
                </a:solidFill>
                <a:latin typeface="Arial" panose="020B0604020202020204" pitchFamily="34" charset="0"/>
              </a:rPr>
              <a:t>(art. 123 fracc. III RLOPSRM)</a:t>
            </a:r>
            <a:r>
              <a:rPr lang="es-ES" altLang="es-MX" sz="2000" dirty="0">
                <a:solidFill>
                  <a:schemeClr val="bg1"/>
                </a:solidFill>
                <a:latin typeface="Arial" panose="020B0604020202020204" pitchFamily="34" charset="0"/>
              </a:rPr>
              <a:t>, y por me dio de ella, emitir las instrucciones pertinentes y recibir las solicitudes que le formule el superintendente. Cuando la bitácora se lleve por medios convencionales, ésta quedará bajo su resguardo; </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b="1" dirty="0">
                <a:solidFill>
                  <a:schemeClr val="bg1"/>
                </a:solidFill>
                <a:latin typeface="Arial" panose="020B0604020202020204" pitchFamily="34" charset="0"/>
              </a:rPr>
              <a:t>VI. </a:t>
            </a:r>
            <a:r>
              <a:rPr lang="es-ES" altLang="es-MX" sz="2000" dirty="0">
                <a:solidFill>
                  <a:schemeClr val="bg1"/>
                </a:solidFill>
                <a:latin typeface="Arial" panose="020B0604020202020204" pitchFamily="34" charset="0"/>
              </a:rPr>
              <a:t>Vigilar y controlar el desarrollo de los trabajos, en sus aspectos de calidad, costo, tiempo y apego a los programas de ejecución de los trabajos, de acuerdo con los avances, recursos asignados y rendimientos pactados en el contrato.</a:t>
            </a:r>
          </a:p>
          <a:p>
            <a:pPr marL="0" indent="0" algn="just">
              <a:lnSpc>
                <a:spcPct val="110000"/>
              </a:lnSpc>
              <a:spcBef>
                <a:spcPts val="0"/>
              </a:spcBef>
              <a:buNone/>
            </a:pPr>
            <a:endParaRPr lang="es-ES" altLang="es-MX" sz="500" dirty="0">
              <a:solidFill>
                <a:schemeClr val="bg1"/>
              </a:solidFill>
              <a:latin typeface="Arial" panose="020B0604020202020204" pitchFamily="34" charset="0"/>
            </a:endParaRPr>
          </a:p>
          <a:p>
            <a:pPr marL="0" indent="0" algn="just">
              <a:lnSpc>
                <a:spcPct val="110000"/>
              </a:lnSpc>
              <a:spcBef>
                <a:spcPts val="0"/>
              </a:spcBef>
              <a:buNone/>
            </a:pPr>
            <a:r>
              <a:rPr lang="es-ES" altLang="es-MX" sz="2000" dirty="0">
                <a:solidFill>
                  <a:schemeClr val="bg1"/>
                </a:solidFill>
                <a:latin typeface="Arial" panose="020B0604020202020204" pitchFamily="34" charset="0"/>
              </a:rPr>
              <a:t>Cuando el proyecto requiera de cambios estructurales, arquitectónicos, funcionales, de proceso, entre otros, deberá recabar por escrito las instrucciones o autorizaciones de</a:t>
            </a:r>
            <a:r>
              <a:rPr lang="es-ES" altLang="es-MX" sz="1000" dirty="0">
                <a:solidFill>
                  <a:schemeClr val="bg1"/>
                </a:solidFill>
                <a:latin typeface="Arial" panose="020B0604020202020204" pitchFamily="34" charset="0"/>
              </a:rPr>
              <a:t> </a:t>
            </a:r>
            <a:r>
              <a:rPr lang="es-ES" altLang="es-MX" sz="2000" dirty="0">
                <a:solidFill>
                  <a:schemeClr val="bg1"/>
                </a:solidFill>
                <a:latin typeface="Arial" panose="020B0604020202020204" pitchFamily="34" charset="0"/>
              </a:rPr>
              <a:t>los responsables de las áreas correspondientes, para analizar las alternativas de solución y determinar la factibilidad, costo, tiempo de ejecución y necesidad de prorrogar o modificar el contrato;  </a:t>
            </a:r>
            <a:endParaRPr lang="es-ES" altLang="es-MX" sz="1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022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Scale>
                                      <p:cBhvr>
                                        <p:cTn id="7"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1" end="1"/>
                                            </p:txEl>
                                          </p:spTgt>
                                        </p:tgtEl>
                                        <p:attrNameLst>
                                          <p:attrName>ppt_x</p:attrName>
                                          <p:attrName>ppt_y</p:attrName>
                                        </p:attrNameLst>
                                      </p:cBhvr>
                                    </p:animMotion>
                                    <p:animEffect transition="in" filter="fade">
                                      <p:cBhvr>
                                        <p:cTn id="9" dur="10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1000"/>
                                        <p:tgtEl>
                                          <p:spTgt spid="11">
                                            <p:txEl>
                                              <p:pRg st="7" end="7"/>
                                            </p:txEl>
                                          </p:spTgt>
                                        </p:tgtEl>
                                      </p:cBhvr>
                                    </p:animEffect>
                                    <p:anim calcmode="lin" valueType="num">
                                      <p:cBhvr>
                                        <p:cTn id="2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anim calcmode="lin" valueType="num">
                                      <p:cBhvr>
                                        <p:cTn id="35"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37"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42664"/>
          </a:xfrm>
        </p:spPr>
        <p:txBody>
          <a:bodyPr>
            <a:normAutofit/>
          </a:bodyPr>
          <a:lstStyle/>
          <a:p>
            <a:pPr marL="0" indent="0" algn="just">
              <a:lnSpc>
                <a:spcPct val="100000"/>
              </a:lnSpc>
              <a:spcBef>
                <a:spcPts val="0"/>
              </a:spcBef>
              <a:buNone/>
            </a:pPr>
            <a:r>
              <a:rPr lang="es-ES" altLang="es-MX" sz="2000" b="1" dirty="0">
                <a:solidFill>
                  <a:schemeClr val="bg1"/>
                </a:solidFill>
                <a:latin typeface="Arial" panose="020B0604020202020204" pitchFamily="34" charset="0"/>
              </a:rPr>
              <a:t>VIII. </a:t>
            </a:r>
            <a:r>
              <a:rPr lang="es-ES" altLang="es-MX" sz="2000" dirty="0">
                <a:solidFill>
                  <a:schemeClr val="bg1"/>
                </a:solidFill>
                <a:latin typeface="Arial" panose="020B0604020202020204" pitchFamily="34" charset="0"/>
              </a:rPr>
              <a:t>Autorizar  las estimaciones, verificando que				      cuenten con los  números  generadores que  las 		    	                respalden, registrando en la bitácora la fecha en				              que se presentaron </a:t>
            </a:r>
            <a:r>
              <a:rPr lang="es-ES" altLang="es-MX" sz="1600" dirty="0">
                <a:solidFill>
                  <a:schemeClr val="bg1"/>
                </a:solidFill>
                <a:latin typeface="Arial" panose="020B0604020202020204" pitchFamily="34" charset="0"/>
              </a:rPr>
              <a:t>(art. 133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r>
              <a:rPr lang="es-ES" altLang="es-MX" sz="500" dirty="0">
                <a:solidFill>
                  <a:schemeClr val="bg1"/>
                </a:solidFill>
                <a:latin typeface="Arial" panose="020B0604020202020204" pitchFamily="34" charset="0"/>
              </a:rPr>
              <a:t> </a:t>
            </a:r>
          </a:p>
          <a:p>
            <a:pPr marL="0" indent="0" algn="just">
              <a:lnSpc>
                <a:spcPct val="100000"/>
              </a:lnSpc>
              <a:spcBef>
                <a:spcPts val="0"/>
              </a:spcBef>
              <a:buNone/>
            </a:pPr>
            <a:r>
              <a:rPr lang="es-ES" altLang="es-MX" sz="2000" b="1" dirty="0">
                <a:solidFill>
                  <a:schemeClr val="bg1"/>
                </a:solidFill>
                <a:latin typeface="Arial" panose="020B0604020202020204" pitchFamily="34" charset="0"/>
              </a:rPr>
              <a:t>IX. </a:t>
            </a:r>
            <a:r>
              <a:rPr lang="es-ES" altLang="es-MX" sz="2000" dirty="0">
                <a:solidFill>
                  <a:schemeClr val="bg1"/>
                </a:solidFill>
                <a:latin typeface="Arial" panose="020B0604020202020204" pitchFamily="34" charset="0"/>
              </a:rPr>
              <a:t>Solicitar y, en su caso, tramitar los convenios		                        modificatorios necesarios; </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X. </a:t>
            </a:r>
            <a:r>
              <a:rPr lang="es-ES" altLang="es-MX" sz="2000" dirty="0">
                <a:solidFill>
                  <a:schemeClr val="bg1"/>
                </a:solidFill>
                <a:latin typeface="Arial" panose="020B0604020202020204" pitchFamily="34" charset="0"/>
              </a:rPr>
              <a:t>Verificar la correcta conclusión de los trabajos, debiendo vigilar que el área requirente reciba oportunamente el inmueble en condiciones de operación, así como los planos correspondientes a la construcción final, los manuales e instructivos de operación y mantenimiento y los certificados de garantía de calidad y funcionamiento de los bienes instalados; </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XI</a:t>
            </a:r>
            <a:r>
              <a:rPr lang="es-ES" sz="2000" dirty="0">
                <a:solidFill>
                  <a:schemeClr val="bg1"/>
                </a:solidFill>
                <a:latin typeface="Arial" panose="020B0604020202020204" pitchFamily="34" charset="0"/>
              </a:rPr>
              <a:t>. Autorizar y firmar el finiquito de los trabajos, y</a:t>
            </a: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		          XII. </a:t>
            </a:r>
            <a:r>
              <a:rPr lang="es-ES" altLang="es-MX" sz="2000" dirty="0">
                <a:solidFill>
                  <a:schemeClr val="bg1"/>
                </a:solidFill>
                <a:latin typeface="Arial" panose="020B0604020202020204" pitchFamily="34" charset="0"/>
              </a:rPr>
              <a:t>En su caso, coordinar con los servidores públicos respon-		          sables, la  terminación anticipada o rescisión del contrato y,		          cuando se justifique, la o las suspensiones de los trabajos, 		          debiéndose auxiliar del área correspondiente del ente público 		          para su formalización.</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p:txBody>
      </p:sp>
      <p:pic>
        <p:nvPicPr>
          <p:cNvPr id="1026" name="Picture 2" descr="Conceptos Básicos De Interventoría De Obras | Interventoría">
            <a:extLst>
              <a:ext uri="{FF2B5EF4-FFF2-40B4-BE49-F238E27FC236}">
                <a16:creationId xmlns:a16="http://schemas.microsoft.com/office/drawing/2014/main" id="{2489C357-9AAD-0A67-2125-4EE6BDD13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43" y="4280630"/>
            <a:ext cx="2594585" cy="1729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ago de Estimaciones">
            <a:extLst>
              <a:ext uri="{FF2B5EF4-FFF2-40B4-BE49-F238E27FC236}">
                <a16:creationId xmlns:a16="http://schemas.microsoft.com/office/drawing/2014/main" id="{1B26634C-9FA4-1760-6E76-029CF919F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340" y="315331"/>
            <a:ext cx="4114995" cy="20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1" presetID="14" presetClass="entr" presetSubtype="1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randombar(horizontal)">
                                      <p:cBhvr>
                                        <p:cTn id="33" dur="125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1000"/>
                                        <p:tgtEl>
                                          <p:spTgt spid="11">
                                            <p:txEl>
                                              <p:pRg st="8" end="8"/>
                                            </p:txEl>
                                          </p:spTgt>
                                        </p:tgtEl>
                                      </p:cBhvr>
                                    </p:animEffect>
                                    <p:anim calcmode="lin" valueType="num">
                                      <p:cBhvr>
                                        <p:cTn id="3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atención a las características, complejidad y magnitud de los trabajos, </a:t>
            </a:r>
            <a:r>
              <a:rPr lang="es-ES" altLang="es-MX" sz="2000" dirty="0">
                <a:solidFill>
                  <a:schemeClr val="bg2">
                    <a:lumMod val="60000"/>
                    <a:lumOff val="40000"/>
                  </a:schemeClr>
                </a:solidFill>
                <a:latin typeface="Arial" panose="020B0604020202020204" pitchFamily="34" charset="0"/>
              </a:rPr>
              <a:t>el residente podrá auxiliarse con la supervisión</a:t>
            </a:r>
            <a:r>
              <a:rPr lang="es-ES" altLang="es-MX" sz="2000" dirty="0">
                <a:solidFill>
                  <a:schemeClr val="bg1"/>
                </a:solidFill>
                <a:latin typeface="Arial" panose="020B0604020202020204" pitchFamily="34" charset="0"/>
              </a:rPr>
              <a:t>, que podrá ser desempeñada por otro servidor público, o bien se le puede contratar </a:t>
            </a:r>
            <a:r>
              <a:rPr lang="es-ES" altLang="es-MX" sz="1600" dirty="0">
                <a:solidFill>
                  <a:schemeClr val="bg1"/>
                </a:solidFill>
                <a:latin typeface="Arial" panose="020B0604020202020204" pitchFamily="34" charset="0"/>
              </a:rPr>
              <a:t>(art. 53 2º pfo. LOPSRM y 114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Las </a:t>
            </a:r>
            <a:r>
              <a:rPr lang="es-ES" altLang="es-MX" sz="2000" dirty="0">
                <a:solidFill>
                  <a:srgbClr val="0070C0"/>
                </a:solidFill>
                <a:latin typeface="Arial" panose="020B0604020202020204" pitchFamily="34" charset="0"/>
              </a:rPr>
              <a:t>principales funciones de la supervisión </a:t>
            </a:r>
            <a:r>
              <a:rPr lang="es-ES" altLang="es-MX" sz="2000" dirty="0">
                <a:solidFill>
                  <a:schemeClr val="bg1"/>
                </a:solidFill>
                <a:latin typeface="Arial" panose="020B0604020202020204" pitchFamily="34" charset="0"/>
              </a:rPr>
              <a:t>son, según recaigan en servidor público o en una persona contratada, las siguientes </a:t>
            </a:r>
            <a:r>
              <a:rPr lang="es-ES" altLang="es-MX" sz="1600" dirty="0">
                <a:solidFill>
                  <a:schemeClr val="bg1"/>
                </a:solidFill>
                <a:latin typeface="Arial" panose="020B0604020202020204" pitchFamily="34" charset="0"/>
              </a:rPr>
              <a:t>(arts. 115 y 116 del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I. </a:t>
            </a:r>
            <a:r>
              <a:rPr lang="es-ES" altLang="es-MX" sz="2000" dirty="0">
                <a:solidFill>
                  <a:schemeClr val="bg1"/>
                </a:solidFill>
                <a:latin typeface="Arial" panose="020B0604020202020204" pitchFamily="34" charset="0"/>
              </a:rPr>
              <a:t>Cuando </a:t>
            </a:r>
            <a:r>
              <a:rPr lang="es-ES" altLang="es-MX" sz="2000" dirty="0">
                <a:solidFill>
                  <a:schemeClr val="bg2">
                    <a:lumMod val="75000"/>
                  </a:schemeClr>
                </a:solidFill>
                <a:latin typeface="Arial" panose="020B0604020202020204" pitchFamily="34" charset="0"/>
              </a:rPr>
              <a:t>la desempeña un servidor público</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500" dirty="0">
              <a:solidFill>
                <a:schemeClr val="bg1"/>
              </a:solidFill>
              <a:latin typeface="Arial" panose="020B0604020202020204" pitchFamily="34" charset="0"/>
            </a:endParaRPr>
          </a:p>
          <a:p>
            <a:pPr marL="0" indent="0" algn="just">
              <a:lnSpc>
                <a:spcPct val="100000"/>
              </a:lnSpc>
              <a:spcBef>
                <a:spcPts val="0"/>
              </a:spcBef>
              <a:buNone/>
            </a:pPr>
            <a:r>
              <a:rPr lang="es-ES" altLang="es-MX" sz="2000" b="1" dirty="0">
                <a:solidFill>
                  <a:schemeClr val="bg1"/>
                </a:solidFill>
                <a:latin typeface="Arial" panose="020B0604020202020204" pitchFamily="34" charset="0"/>
              </a:rPr>
              <a:t>a) </a:t>
            </a:r>
            <a:r>
              <a:rPr lang="es-ES" altLang="es-MX" sz="2000" dirty="0">
                <a:solidFill>
                  <a:schemeClr val="bg1"/>
                </a:solidFill>
                <a:latin typeface="Arial" panose="020B0604020202020204" pitchFamily="34" charset="0"/>
              </a:rPr>
              <a:t>Revisar de manera detallada y previamente al inicio de los trabajos, la información que le proporcione la residencia con relación al contrato, con el objeto de enterarse de las condiciones en las que se desarrollará la obra o servicio y del sitio de los trabajos, así como de las diversas partes y características del proyecto, debiendo recabar la información necesaria que le permita iniciar los trabajos de supervisión según lo programado y ejecutarlos ininterrumpidamente hasta su conclusión;</a:t>
            </a:r>
          </a:p>
          <a:p>
            <a:pPr marL="0" indent="0" algn="just">
              <a:lnSpc>
                <a:spcPct val="100000"/>
              </a:lnSpc>
              <a:spcBef>
                <a:spcPts val="0"/>
              </a:spcBef>
              <a:buNone/>
            </a:pPr>
            <a:r>
              <a:rPr lang="es-ES" altLang="es-MX" sz="2000" b="1" dirty="0">
                <a:solidFill>
                  <a:schemeClr val="bg1"/>
                </a:solidFill>
                <a:latin typeface="Arial" panose="020B0604020202020204" pitchFamily="34" charset="0"/>
              </a:rPr>
              <a:t>b) </a:t>
            </a:r>
            <a:r>
              <a:rPr lang="es-ES" altLang="es-MX" sz="2000" dirty="0">
                <a:solidFill>
                  <a:schemeClr val="bg1"/>
                </a:solidFill>
                <a:latin typeface="Arial" panose="020B0604020202020204" pitchFamily="34" charset="0"/>
                <a:cs typeface="Arial" panose="020B0604020202020204" pitchFamily="34" charset="0"/>
              </a:rPr>
              <a:t>Participar en la entrega física del sitio de la obra al superintendente y proporcionar trazos, referencias, bancos de nivel y demás elementos que permitan iniciar adecuadamente los trabajos; </a:t>
            </a:r>
          </a:p>
          <a:p>
            <a:pPr marL="0" indent="0" algn="just">
              <a:lnSpc>
                <a:spcPct val="100000"/>
              </a:lnSpc>
              <a:spcBef>
                <a:spcPts val="0"/>
              </a:spcBef>
              <a:buNone/>
            </a:pPr>
            <a:r>
              <a:rPr lang="es-ES" altLang="es-MX" sz="2000" b="1" dirty="0">
                <a:solidFill>
                  <a:schemeClr val="bg1"/>
                </a:solidFill>
                <a:latin typeface="Arial" panose="020B0604020202020204" pitchFamily="34" charset="0"/>
                <a:cs typeface="Arial" panose="020B0604020202020204" pitchFamily="34" charset="0"/>
              </a:rPr>
              <a:t>c) </a:t>
            </a:r>
            <a:r>
              <a:rPr lang="es-ES" altLang="es-MX" sz="2000" dirty="0">
                <a:solidFill>
                  <a:schemeClr val="bg1"/>
                </a:solidFill>
                <a:latin typeface="Arial" panose="020B0604020202020204" pitchFamily="34" charset="0"/>
                <a:cs typeface="Arial" panose="020B0604020202020204" pitchFamily="34" charset="0"/>
              </a:rPr>
              <a:t>Integrar y mantener al corriente  el archivo derivado de la realización de los traba-</a:t>
            </a:r>
            <a:endParaRPr lang="es-ES" altLang="es-MX" sz="2000" dirty="0">
              <a:solidFill>
                <a:schemeClr val="bg1"/>
              </a:solidFill>
            </a:endParaRPr>
          </a:p>
        </p:txBody>
      </p:sp>
    </p:spTree>
    <p:extLst>
      <p:ext uri="{BB962C8B-B14F-4D97-AF65-F5344CB8AC3E}">
        <p14:creationId xmlns:p14="http://schemas.microsoft.com/office/powerpoint/2010/main" val="17528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additive="base">
                                        <p:cTn id="2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circle(in)">
                                      <p:cBhvr>
                                        <p:cTn id="26" dur="1000"/>
                                        <p:tgtEl>
                                          <p:spTgt spid="1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circle(in)">
                                      <p:cBhvr>
                                        <p:cTn id="31" dur="1000"/>
                                        <p:tgtEl>
                                          <p:spTgt spid="1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circle(in)">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altLang="es-MX" sz="2000" dirty="0" err="1">
                <a:solidFill>
                  <a:schemeClr val="bg1"/>
                </a:solidFill>
                <a:latin typeface="Arial" panose="020B0604020202020204" pitchFamily="34" charset="0"/>
                <a:cs typeface="Arial" panose="020B0604020202020204" pitchFamily="34" charset="0"/>
              </a:rPr>
              <a:t>jos</a:t>
            </a:r>
            <a:r>
              <a:rPr lang="es-ES" altLang="es-MX" sz="2000" dirty="0">
                <a:solidFill>
                  <a:schemeClr val="bg1"/>
                </a:solidFill>
                <a:latin typeface="Arial" panose="020B0604020202020204" pitchFamily="34" charset="0"/>
                <a:cs typeface="Arial" panose="020B0604020202020204" pitchFamily="34" charset="0"/>
              </a:rPr>
              <a:t>, el cual  debe  estar integrado, entre  otros  documentos, con: copia del proyecto ejecutivo, incluyendo el proceso constructivo, especificaciones y planos autorizados; matrices de precios unitarios o cédula de avances y pagos programa- dos, según corresponda; modificaciones autorizadas a los planos; permisos, licen</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cias y autorizaciones;</a:t>
            </a:r>
            <a:r>
              <a:rPr lang="es-MX" sz="2000" dirty="0">
                <a:solidFill>
                  <a:schemeClr val="bg1"/>
                </a:solidFill>
                <a:effectLst/>
                <a:latin typeface="Arial" panose="020B0604020202020204" pitchFamily="34" charset="0"/>
                <a:cs typeface="Arial" panose="020B0604020202020204" pitchFamily="34" charset="0"/>
              </a:rPr>
              <a:t> contrato y convenios; programas de obra y suministros, números generadores que soportan las estimaciones; cantidades de obra realizadas y faltantes de ejecutar y presupuesto, o sea, el avance físico y finaciero de la obra; reportes de laboratorio y resultado de las pruebas, y manuales y garantía de la maquinaria y equipo que se instale en la obra;</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d) </a:t>
            </a:r>
            <a:r>
              <a:rPr lang="es-MX" sz="2000" dirty="0">
                <a:solidFill>
                  <a:schemeClr val="bg1"/>
                </a:solidFill>
                <a:latin typeface="Arial" panose="020B0604020202020204" pitchFamily="34" charset="0"/>
                <a:cs typeface="Arial" panose="020B0604020202020204" pitchFamily="34" charset="0"/>
              </a:rPr>
              <a:t>Vigilar la adecuada ejecución de los trabajos y transmitir al contratista en forma apropiada y oportuna las órdenes provenientes de la residencia; además de l</a:t>
            </a:r>
            <a:r>
              <a:rPr lang="es-MX" sz="2000" dirty="0">
                <a:solidFill>
                  <a:schemeClr val="bg1"/>
                </a:solidFill>
                <a:effectLst/>
                <a:latin typeface="Arial" panose="020B0604020202020204" pitchFamily="34" charset="0"/>
                <a:cs typeface="Arial" panose="020B0604020202020204" pitchFamily="34" charset="0"/>
              </a:rPr>
              <a:t>levar el control de las cantidades de obra o servicio realizados y de las faltantes de ejecutar, cuantificándolas y conciliándolas con la superintendencia, así como de los recursos pagado o descontados por concepto de amortización del anticipo, retenciones económicas, aplicación de penas convencionales o descuentos; </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e) </a:t>
            </a:r>
            <a:r>
              <a:rPr lang="es-MX" sz="2000" dirty="0">
                <a:solidFill>
                  <a:schemeClr val="bg1"/>
                </a:solidFill>
                <a:effectLst/>
                <a:latin typeface="Arial" panose="020B0604020202020204" pitchFamily="34" charset="0"/>
                <a:cs typeface="Arial" panose="020B0604020202020204" pitchFamily="34" charset="0"/>
              </a:rPr>
              <a:t>Verificar que los planos se mantengan actualizados, por conducto de las personas que tengan asignada dicha tarea; </a:t>
            </a: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f) </a:t>
            </a:r>
            <a:r>
              <a:rPr lang="es-MX" sz="2000" dirty="0">
                <a:solidFill>
                  <a:schemeClr val="bg1"/>
                </a:solidFill>
                <a:effectLst/>
                <a:latin typeface="Arial" panose="020B0604020202020204" pitchFamily="34" charset="0"/>
                <a:cs typeface="Arial" panose="020B0604020202020204" pitchFamily="34" charset="0"/>
              </a:rPr>
              <a:t>Dar seguimiento al programa de ejecución para informar al residente sobre las fe-</a:t>
            </a:r>
            <a:endParaRPr lang="es-ES"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7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28376"/>
          </a:xfrm>
        </p:spPr>
        <p:txBody>
          <a:bodyPr>
            <a:normAutofit/>
          </a:bodyPr>
          <a:lstStyle/>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chas y las actividades críticas, así como sobre las diferencias entre las actividades programadas y las realmente ejecutadas, y para la aplicación de retenciones económicas, penas convencionales, descuentos o la celebración de convenios;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g) </a:t>
            </a:r>
            <a:r>
              <a:rPr lang="es-MX" sz="2000" dirty="0">
                <a:solidFill>
                  <a:schemeClr val="bg1"/>
                </a:solidFill>
                <a:latin typeface="Arial" panose="020B0604020202020204" pitchFamily="34" charset="0"/>
                <a:cs typeface="Arial" panose="020B0604020202020204" pitchFamily="34" charset="0"/>
              </a:rPr>
              <a:t>Registrar en la bitácora los avances y aspectos relevantes durante la ejecución de los trabajos con la periodicidad que se establezca en el contrato;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h</a:t>
            </a:r>
            <a:r>
              <a:rPr lang="es-MX" sz="2000" b="1" dirty="0">
                <a:solidFill>
                  <a:schemeClr val="bg1"/>
                </a:solidFill>
                <a:effectLst/>
                <a:latin typeface="Arial" panose="020B0604020202020204" pitchFamily="34" charset="0"/>
                <a:cs typeface="Arial" panose="020B0604020202020204" pitchFamily="34" charset="0"/>
              </a:rPr>
              <a:t>) </a:t>
            </a:r>
            <a:r>
              <a:rPr lang="es-MX" sz="2000" dirty="0">
                <a:solidFill>
                  <a:schemeClr val="bg1"/>
                </a:solidFill>
                <a:effectLst/>
                <a:latin typeface="Arial" panose="020B0604020202020204" pitchFamily="34" charset="0"/>
                <a:cs typeface="Arial" panose="020B0604020202020204" pitchFamily="34" charset="0"/>
              </a:rPr>
              <a:t>Celebrar juntas de trabajo con  el  superintendente o  con  la residencia	            para analizar el estado, avance, problemas y alternativas de solución,         </a:t>
            </a:r>
            <a:r>
              <a:rPr lang="es-MX" sz="2000" dirty="0">
                <a:solidFill>
                  <a:schemeClr val="accent1">
                    <a:lumMod val="40000"/>
                    <a:lumOff val="60000"/>
                  </a:schemeClr>
                </a:solidFill>
                <a:effectLst/>
                <a:latin typeface="Arial" panose="020B0604020202020204" pitchFamily="34" charset="0"/>
                <a:cs typeface="Arial" panose="020B0604020202020204" pitchFamily="34" charset="0"/>
              </a:rPr>
              <a:t>.</a:t>
            </a:r>
            <a:r>
              <a:rPr lang="es-MX" sz="2000" dirty="0">
                <a:solidFill>
                  <a:schemeClr val="bg1"/>
                </a:solidFill>
                <a:effectLst/>
                <a:latin typeface="Arial" panose="020B0604020202020204" pitchFamily="34" charset="0"/>
                <a:cs typeface="Arial" panose="020B0604020202020204" pitchFamily="34" charset="0"/>
              </a:rPr>
              <a:t>    consignando en  las minutas y en  la bitácora los acuerdos tomados y dar	 seguimiento a los mismos;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Vigilar que el superintendente cumpla con las condiciones de seguridad,               .   higiene y limpieza de los trabajos; </a:t>
            </a: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j) </a:t>
            </a:r>
            <a:r>
              <a:rPr lang="es-MX" sz="2000" dirty="0">
                <a:solidFill>
                  <a:schemeClr val="bg1"/>
                </a:solidFill>
                <a:latin typeface="Arial" panose="020B0604020202020204" pitchFamily="34" charset="0"/>
                <a:cs typeface="Arial" panose="020B0604020202020204" pitchFamily="34" charset="0"/>
              </a:rPr>
              <a:t>Revisar las estimaciones para que la residencia las autorice y, conjuntamente con la superintendencia, firmarlas oportunamente para su trámite de pago, así como comprobar que dichas estimaciones incluyan los documentos de soporte respectivo; </a:t>
            </a:r>
          </a:p>
          <a:p>
            <a:pPr marL="0" indent="0" algn="just">
              <a:lnSpc>
                <a:spcPct val="100000"/>
              </a:lnSpc>
              <a:spcBef>
                <a:spcPts val="0"/>
              </a:spcBef>
              <a:buNone/>
            </a:pPr>
            <a:r>
              <a:rPr lang="es-MX" sz="2000" b="1" dirty="0">
                <a:solidFill>
                  <a:schemeClr val="bg1"/>
                </a:solidFill>
                <a:effectLst/>
                <a:latin typeface="Arial" panose="020B0604020202020204" pitchFamily="34" charset="0"/>
                <a:cs typeface="Arial" panose="020B0604020202020204" pitchFamily="34" charset="0"/>
              </a:rPr>
              <a:t>k) </a:t>
            </a:r>
            <a:r>
              <a:rPr lang="es-MX" sz="2000" dirty="0">
                <a:solidFill>
                  <a:schemeClr val="bg1"/>
                </a:solidFill>
                <a:effectLst/>
                <a:latin typeface="Arial" panose="020B0604020202020204" pitchFamily="34" charset="0"/>
                <a:cs typeface="Arial" panose="020B0604020202020204" pitchFamily="34" charset="0"/>
              </a:rPr>
              <a:t>Verificar la debida terminación de los trabajos dentro del plazo convenido, y</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l) </a:t>
            </a:r>
            <a:r>
              <a:rPr lang="es-MX" sz="2000" dirty="0">
                <a:solidFill>
                  <a:schemeClr val="bg1"/>
                </a:solidFill>
                <a:latin typeface="Arial" panose="020B0604020202020204" pitchFamily="34" charset="0"/>
                <a:cs typeface="Arial" panose="020B0604020202020204" pitchFamily="34" charset="0"/>
              </a:rPr>
              <a:t>Coadyuvar en la elaboración del finiquito de los trabajos, y</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Cuando </a:t>
            </a:r>
            <a:r>
              <a:rPr lang="es-MX" sz="2000" dirty="0">
                <a:solidFill>
                  <a:schemeClr val="bg2">
                    <a:lumMod val="75000"/>
                  </a:schemeClr>
                </a:solidFill>
                <a:latin typeface="Arial" panose="020B0604020202020204" pitchFamily="34" charset="0"/>
                <a:cs typeface="Arial" panose="020B0604020202020204" pitchFamily="34" charset="0"/>
              </a:rPr>
              <a:t>la supervisión es contratada</a:t>
            </a:r>
            <a:r>
              <a:rPr lang="es-MX" sz="2000" dirty="0">
                <a:solidFill>
                  <a:schemeClr val="bg1"/>
                </a:solidFill>
                <a:latin typeface="Arial" panose="020B0604020202020204" pitchFamily="34" charset="0"/>
                <a:cs typeface="Arial" panose="020B0604020202020204" pitchFamily="34" charset="0"/>
              </a:rPr>
              <a:t>, además de las anteriores actividades debe elaborar  los informes que serán presentados con  la periodicidad establecida por  la</a:t>
            </a:r>
          </a:p>
          <a:p>
            <a:pPr marL="0" indent="0" algn="just">
              <a:lnSpc>
                <a:spcPct val="100000"/>
              </a:lnSpc>
              <a:spcBef>
                <a:spcPts val="0"/>
              </a:spcBef>
              <a:buNone/>
            </a:pP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cs typeface="Arial" panose="020B0604020202020204" pitchFamily="34" charset="0"/>
            </a:endParaRPr>
          </a:p>
        </p:txBody>
      </p:sp>
      <p:pic>
        <p:nvPicPr>
          <p:cNvPr id="3074" name="Picture 2" descr="Consultoría en proyectos - consulpro - Coordinación de Obra (Supervisión y  Administración)">
            <a:extLst>
              <a:ext uri="{FF2B5EF4-FFF2-40B4-BE49-F238E27FC236}">
                <a16:creationId xmlns:a16="http://schemas.microsoft.com/office/drawing/2014/main" id="{EC1E370E-8FCC-5E13-FD14-96EAE305B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397" y="2100263"/>
            <a:ext cx="2452112" cy="181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strVal val="#ppt_w*0.70"/>
                                          </p:val>
                                        </p:tav>
                                        <p:tav tm="100000">
                                          <p:val>
                                            <p:strVal val="#ppt_w"/>
                                          </p:val>
                                        </p:tav>
                                      </p:tavLst>
                                    </p:anim>
                                    <p:anim calcmode="lin" valueType="num">
                                      <p:cBhvr>
                                        <p:cTn id="21" dur="1000" fill="hold"/>
                                        <p:tgtEl>
                                          <p:spTgt spid="3074"/>
                                        </p:tgtEl>
                                        <p:attrNameLst>
                                          <p:attrName>ppt_h</p:attrName>
                                        </p:attrNameLst>
                                      </p:cBhvr>
                                      <p:tavLst>
                                        <p:tav tm="0">
                                          <p:val>
                                            <p:strVal val="#ppt_h"/>
                                          </p:val>
                                        </p:tav>
                                        <p:tav tm="100000">
                                          <p:val>
                                            <p:strVal val="#ppt_h"/>
                                          </p:val>
                                        </p:tav>
                                      </p:tavLst>
                                    </p:anim>
                                    <p:animEffect transition="in" filter="fade">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circle(in)">
                                      <p:cBhvr>
                                        <p:cTn id="27" dur="1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circle(in)">
                                      <p:cBhvr>
                                        <p:cTn id="32" dur="10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circle(in)">
                                      <p:cBhvr>
                                        <p:cTn id="37" dur="10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circle(in)">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78789"/>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convocante, los cuales serán el respaldo de las estimaciones, y deben contemplar como  mínimo, las  variaciones del  avance físico y financiero de la obra; reportes de cumplimiento de los programas de suministro de materiales, mano de obra, maquinaria y equipo; minutas de trabajo; cambios efectuados o por efectuar al proyecto; las pruebas de laboratorio realizadas o por realizar en la ejecución de los trabajos; los comentarios sobre las variaciones registradas en el periodo, en relación a los programas convenidos, así como la consecuencia o efecto de dichas variaciones para la conclusión oportuna de la obra y las acciones tomadas al respecto, y la memoria fotográfica.</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cs typeface="Arial" panose="020B0604020202020204" pitchFamily="34" charset="0"/>
              </a:rPr>
              <a:t>Cuando </a:t>
            </a:r>
            <a:r>
              <a:rPr lang="es-ES" altLang="es-MX" sz="2000" dirty="0">
                <a:solidFill>
                  <a:schemeClr val="accent5">
                    <a:lumMod val="50000"/>
                  </a:schemeClr>
                </a:solidFill>
                <a:latin typeface="Arial" panose="020B0604020202020204" pitchFamily="34" charset="0"/>
                <a:cs typeface="Arial" panose="020B0604020202020204" pitchFamily="34" charset="0"/>
              </a:rPr>
              <a:t>no se cuente con el auxilio de la supervisión</a:t>
            </a:r>
            <a:r>
              <a:rPr lang="es-ES" altLang="es-MX" sz="2000" dirty="0">
                <a:solidFill>
                  <a:schemeClr val="bg1"/>
                </a:solidFill>
                <a:latin typeface="Arial" panose="020B0604020202020204" pitchFamily="34" charset="0"/>
                <a:cs typeface="Arial" panose="020B0604020202020204" pitchFamily="34" charset="0"/>
              </a:rPr>
              <a:t>, las funciones o actividades de la misma estarán a cargo de la residencia </a:t>
            </a:r>
            <a:r>
              <a:rPr lang="es-ES" altLang="es-MX" sz="1600" dirty="0">
                <a:solidFill>
                  <a:schemeClr val="bg1"/>
                </a:solidFill>
                <a:latin typeface="Arial" panose="020B0604020202020204" pitchFamily="34" charset="0"/>
                <a:cs typeface="Arial" panose="020B0604020202020204" pitchFamily="34" charset="0"/>
              </a:rPr>
              <a:t>(art. 114 2º pfo. RLOPSRM)</a:t>
            </a:r>
            <a:r>
              <a:rPr lang="es-ES"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Por parte de la contratista, como ya se indicó, su representante en la obra es el </a:t>
            </a:r>
            <a:r>
              <a:rPr lang="es-MX" sz="2000" b="1" dirty="0">
                <a:solidFill>
                  <a:schemeClr val="bg1"/>
                </a:solidFill>
                <a:latin typeface="Arial" panose="020B0604020202020204" pitchFamily="34" charset="0"/>
                <a:cs typeface="Arial" panose="020B0604020202020204" pitchFamily="34" charset="0"/>
              </a:rPr>
              <a:t>superintendente</a:t>
            </a:r>
            <a:r>
              <a:rPr lang="es-MX" sz="2000" dirty="0">
                <a:solidFill>
                  <a:schemeClr val="bg1"/>
                </a:solidFill>
                <a:latin typeface="Arial" panose="020B0604020202020204" pitchFamily="34" charset="0"/>
                <a:cs typeface="Arial" panose="020B0604020202020204" pitchFamily="34" charset="0"/>
              </a:rPr>
              <a:t>, quien </a:t>
            </a:r>
            <a:r>
              <a:rPr lang="es-ES" altLang="es-MX" sz="2000" dirty="0">
                <a:solidFill>
                  <a:schemeClr val="bg1"/>
                </a:solidFill>
                <a:latin typeface="Arial" panose="020B0604020202020204" pitchFamily="34" charset="0"/>
              </a:rPr>
              <a:t>esta facultado para oír y recibir toda clase de notificaciones relacionadas con los trabajos, aún las de carácter personal, así como tomar las decisiones que se requieran en todo lo relativo al cumplimiento del contrato.</a:t>
            </a:r>
            <a:r>
              <a:rPr lang="es-ES" altLang="es-MX" sz="1600" dirty="0">
                <a:solidFill>
                  <a:schemeClr val="bg1"/>
                </a:solidFill>
                <a:latin typeface="Arial" panose="020B0604020202020204" pitchFamily="34" charset="0"/>
              </a:rPr>
              <a:t> (arts. 53 </a:t>
            </a:r>
            <a:r>
              <a:rPr lang="es-ES" altLang="es-MX" sz="1600" dirty="0" err="1">
                <a:solidFill>
                  <a:schemeClr val="bg1"/>
                </a:solidFill>
                <a:latin typeface="Arial" panose="020B0604020202020204" pitchFamily="34" charset="0"/>
              </a:rPr>
              <a:t>ult</a:t>
            </a:r>
            <a:r>
              <a:rPr lang="es-ES" altLang="es-MX" sz="1600" dirty="0">
                <a:solidFill>
                  <a:schemeClr val="bg1"/>
                </a:solidFill>
                <a:latin typeface="Arial" panose="020B0604020202020204" pitchFamily="34" charset="0"/>
              </a:rPr>
              <a:t>.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6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Scale>
                                      <p:cBhvr>
                                        <p:cTn id="21"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4" end="4"/>
                                            </p:txEl>
                                          </p:spTgt>
                                        </p:tgtEl>
                                        <p:attrNameLst>
                                          <p:attrName>ppt_x</p:attrName>
                                          <p:attrName>ppt_y</p:attrName>
                                        </p:attrNameLst>
                                      </p:cBhvr>
                                    </p:animMotion>
                                    <p:animEffect transition="in" filter="fade">
                                      <p:cBhvr>
                                        <p:cTn id="23"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228413"/>
          </a:xfrm>
        </p:spPr>
        <p:txBody>
          <a:bodyPr>
            <a:normAutofit/>
          </a:bodyPr>
          <a:lstStyle/>
          <a:p>
            <a:pPr marL="0" indent="0" algn="just">
              <a:lnSpc>
                <a:spcPct val="100000"/>
              </a:lnSpc>
              <a:spcBef>
                <a:spcPts val="0"/>
              </a:spcBef>
              <a:buNone/>
            </a:pPr>
            <a:r>
              <a:rPr lang="es-ES" altLang="es-MX" sz="2000" dirty="0">
                <a:solidFill>
                  <a:schemeClr val="bg2">
                    <a:lumMod val="75000"/>
                  </a:schemeClr>
                </a:solidFill>
                <a:latin typeface="Arial" panose="020B0604020202020204" pitchFamily="34" charset="0"/>
              </a:rPr>
              <a:t>El superintendente deberá conocer </a:t>
            </a:r>
            <a:r>
              <a:rPr lang="es-ES" altLang="es-MX" sz="2000" dirty="0">
                <a:solidFill>
                  <a:schemeClr val="bg1"/>
                </a:solidFill>
                <a:latin typeface="Arial" panose="020B0604020202020204" pitchFamily="34" charset="0"/>
              </a:rPr>
              <a:t>con amplitud los proyectos, normas de calidad y especificaciones de construcción, catálogo de conceptos o actividades de obra o servicio, programas de ejecución y de suministros, incluyendo los planos con sus modificaciones, especificaciones generales y particulares de construcción y normas de calidad, bitácora, convenios y demás documentos inherentes, que se generen con motivo de la ejecución de los trabajos </a:t>
            </a:r>
            <a:r>
              <a:rPr lang="es-ES" altLang="es-MX" sz="1600" dirty="0">
                <a:solidFill>
                  <a:schemeClr val="bg1"/>
                </a:solidFill>
                <a:latin typeface="Arial" panose="020B0604020202020204" pitchFamily="34" charset="0"/>
              </a:rPr>
              <a:t>(art. 117 1er.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ente público podrá reservarse en el contrato el derecho de </a:t>
            </a:r>
            <a:r>
              <a:rPr lang="es-ES" altLang="es-MX" sz="2000" dirty="0">
                <a:solidFill>
                  <a:schemeClr val="accent6">
                    <a:lumMod val="50000"/>
                  </a:schemeClr>
                </a:solidFill>
                <a:latin typeface="Arial" panose="020B0604020202020204" pitchFamily="34" charset="0"/>
              </a:rPr>
              <a:t>solicitar en cualquier momento</a:t>
            </a:r>
            <a:r>
              <a:rPr lang="es-ES" altLang="es-MX" sz="2000" dirty="0">
                <a:solidFill>
                  <a:schemeClr val="bg1"/>
                </a:solidFill>
                <a:latin typeface="Arial" panose="020B0604020202020204" pitchFamily="34" charset="0"/>
              </a:rPr>
              <a:t>, por causas justificadas, </a:t>
            </a:r>
            <a:r>
              <a:rPr lang="es-ES" altLang="es-MX" sz="2000" dirty="0">
                <a:solidFill>
                  <a:schemeClr val="accent6">
                    <a:lumMod val="50000"/>
                  </a:schemeClr>
                </a:solidFill>
                <a:latin typeface="Arial" panose="020B0604020202020204" pitchFamily="34" charset="0"/>
              </a:rPr>
              <a:t>la sustitución del superintendente </a:t>
            </a:r>
            <a:r>
              <a:rPr lang="es-ES" altLang="es-MX" sz="2000" dirty="0">
                <a:solidFill>
                  <a:schemeClr val="bg1"/>
                </a:solidFill>
                <a:latin typeface="Arial" panose="020B0604020202020204" pitchFamily="34" charset="0"/>
              </a:rPr>
              <a:t>y el contratista tendrá la obligación de nombrar a otro que reúna los requisitos exigidos en el contrato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117 2º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rgbClr val="FF0000"/>
                </a:solidFill>
                <a:latin typeface="Arial" panose="020B0604020202020204" pitchFamily="34" charset="0"/>
              </a:rPr>
              <a:t>Los trabajos quedarán bajo la responsabilidad del contratista </a:t>
            </a:r>
            <a:r>
              <a:rPr lang="es-ES" altLang="es-MX" sz="2000" dirty="0">
                <a:solidFill>
                  <a:schemeClr val="bg1"/>
                </a:solidFill>
                <a:latin typeface="Arial" panose="020B0604020202020204" pitchFamily="34" charset="0"/>
              </a:rPr>
              <a:t>hasta el momento de su entrega a la dependencia o entidad, por lo que quedará a su cargo, entre otros aspectos, la conservación y la limpieza de los mismos </a:t>
            </a:r>
            <a:r>
              <a:rPr lang="es-ES" altLang="es-MX" sz="1600" dirty="0">
                <a:solidFill>
                  <a:schemeClr val="bg1"/>
                </a:solidFill>
                <a:latin typeface="Arial" panose="020B0604020202020204" pitchFamily="34" charset="0"/>
              </a:rPr>
              <a:t>(art. 119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Si el </a:t>
            </a:r>
            <a:r>
              <a:rPr lang="es-ES" altLang="es-MX" sz="2000" dirty="0">
                <a:solidFill>
                  <a:srgbClr val="C59B61"/>
                </a:solidFill>
                <a:latin typeface="Arial" panose="020B0604020202020204" pitchFamily="34" charset="0"/>
              </a:rPr>
              <a:t>contratista realiza trabajos por mayor valor del contratado</a:t>
            </a:r>
            <a:r>
              <a:rPr lang="es-ES" altLang="es-MX" sz="2000" dirty="0">
                <a:solidFill>
                  <a:schemeClr val="bg1"/>
                </a:solidFill>
                <a:latin typeface="Arial" panose="020B0604020202020204" pitchFamily="34" charset="0"/>
              </a:rPr>
              <a:t>, sin mediar orden por escrito de parte del ente público, independientemente de la responsabilidad en que incurra por ello, no tendrá derecho a reclamar pago alguno, ni modificación alguna del plazo de ejecución </a:t>
            </a:r>
            <a:r>
              <a:rPr lang="es-ES" altLang="es-MX" sz="1600" dirty="0">
                <a:solidFill>
                  <a:schemeClr val="bg1"/>
                </a:solidFill>
                <a:latin typeface="Arial" panose="020B0604020202020204" pitchFamily="34" charset="0"/>
              </a:rPr>
              <a:t>(art. 118 1er. pfo. RLOPSRM)</a:t>
            </a:r>
            <a:r>
              <a:rPr lang="es-ES" altLang="es-MX" sz="2000" dirty="0">
                <a:solidFill>
                  <a:schemeClr val="bg1"/>
                </a:solidFill>
                <a:latin typeface="Arial" panose="020B0604020202020204" pitchFamily="34" charset="0"/>
              </a:rPr>
              <a:t>.</a:t>
            </a:r>
          </a:p>
        </p:txBody>
      </p:sp>
    </p:spTree>
    <p:extLst>
      <p:ext uri="{BB962C8B-B14F-4D97-AF65-F5344CB8AC3E}">
        <p14:creationId xmlns:p14="http://schemas.microsoft.com/office/powerpoint/2010/main" val="5455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strips(downLeft)">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p:cTn id="25"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28"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856940"/>
          </a:xfrm>
        </p:spPr>
        <p:txBody>
          <a:bodyPr>
            <a:normAutofit/>
          </a:bodyPr>
          <a:lstStyle/>
          <a:p>
            <a:pPr marL="0" indent="0" algn="just">
              <a:lnSpc>
                <a:spcPct val="100000"/>
              </a:lnSpc>
              <a:spcBef>
                <a:spcPts val="0"/>
              </a:spcBef>
              <a:buNone/>
            </a:pPr>
            <a:r>
              <a:rPr lang="es-ES" sz="2000" dirty="0">
                <a:solidFill>
                  <a:schemeClr val="bg1"/>
                </a:solidFill>
                <a:effectLst/>
                <a:latin typeface="Arial" panose="020B0604020202020204" pitchFamily="34" charset="0"/>
                <a:ea typeface="Times New Roman" panose="02020603050405020304" pitchFamily="18" charset="0"/>
              </a:rPr>
              <a:t>Si </a:t>
            </a:r>
            <a:r>
              <a:rPr lang="es-ES" sz="2000" dirty="0">
                <a:solidFill>
                  <a:schemeClr val="bg2"/>
                </a:solidFill>
                <a:effectLst/>
                <a:latin typeface="Arial" panose="020B0604020202020204" pitchFamily="34" charset="0"/>
                <a:ea typeface="Times New Roman" panose="02020603050405020304" pitchFamily="18" charset="0"/>
              </a:rPr>
              <a:t>los trabajos no fueron realizaron de acuerdo con lo estipulado </a:t>
            </a:r>
            <a:r>
              <a:rPr lang="es-ES" sz="2000" dirty="0">
                <a:solidFill>
                  <a:schemeClr val="bg1"/>
                </a:solidFill>
                <a:effectLst/>
                <a:latin typeface="Arial" panose="020B0604020202020204" pitchFamily="34" charset="0"/>
                <a:ea typeface="Times New Roman" panose="02020603050405020304" pitchFamily="18" charset="0"/>
              </a:rPr>
              <a:t>en el contrato o conforme a las órdenes escritas del ente público, éste podrá ordenar su demolición, reparación o reposición inmediata con los trabajos adicionales que resulten necesarios, los cuales se harán a costa del contratista sin que tenga derecho a retribución adicional alguna por ello. En este caso, podrá ordenarse la suspensión total o parcial de los trabajos en tanto no se lleve a cabo las acciones indicadas, sin que esto sea motivo para ampliar el plazo establecido para su terminación. </a:t>
            </a:r>
            <a:r>
              <a:rPr lang="es-ES" altLang="es-MX" sz="1600" dirty="0">
                <a:solidFill>
                  <a:schemeClr val="bg1"/>
                </a:solidFill>
                <a:latin typeface="Arial" panose="020B0604020202020204" pitchFamily="34" charset="0"/>
              </a:rPr>
              <a:t>(art. 118 2º pfo. RLOPSRM)</a:t>
            </a: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Otro aspecto que puede presentarse durante la ejecución de la obra es que se ten-		         </a:t>
            </a:r>
            <a:r>
              <a:rPr lang="es-ES" altLang="es-MX" sz="2000" dirty="0" err="1">
                <a:solidFill>
                  <a:schemeClr val="bg1"/>
                </a:solidFill>
                <a:latin typeface="Arial" panose="020B0604020202020204" pitchFamily="34" charset="0"/>
              </a:rPr>
              <a:t>ga</a:t>
            </a:r>
            <a:r>
              <a:rPr lang="es-ES" altLang="es-MX" sz="2000" dirty="0">
                <a:solidFill>
                  <a:schemeClr val="bg1"/>
                </a:solidFill>
                <a:latin typeface="Arial" panose="020B0604020202020204" pitchFamily="34" charset="0"/>
              </a:rPr>
              <a:t> que dar la </a:t>
            </a:r>
            <a:r>
              <a:rPr lang="es-ES" altLang="es-MX" sz="2000" b="1" dirty="0">
                <a:solidFill>
                  <a:schemeClr val="bg1"/>
                </a:solidFill>
                <a:latin typeface="Arial" panose="020B0604020202020204" pitchFamily="34" charset="0"/>
              </a:rPr>
              <a:t>suspensión de los trabajos</a:t>
            </a:r>
            <a:r>
              <a:rPr lang="es-ES" altLang="es-MX" sz="2000" dirty="0">
                <a:solidFill>
                  <a:schemeClr val="bg1"/>
                </a:solidFill>
                <a:latin typeface="Arial" panose="020B0604020202020204" pitchFamily="34" charset="0"/>
              </a:rPr>
              <a:t>.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En este caso, la obra podrá </a:t>
            </a:r>
            <a:r>
              <a:rPr lang="es-ES" altLang="es-MX" sz="2000" dirty="0">
                <a:solidFill>
                  <a:srgbClr val="0070C0"/>
                </a:solidFill>
                <a:latin typeface="Arial" panose="020B0604020202020204" pitchFamily="34" charset="0"/>
              </a:rPr>
              <a:t>suspenderse temporalmente</a:t>
            </a:r>
            <a:r>
              <a:rPr lang="es-ES" altLang="es-MX" sz="2000" dirty="0">
                <a:solidFill>
                  <a:schemeClr val="bg1"/>
                </a:solidFill>
                <a:latin typeface="Arial" panose="020B0604020202020204" pitchFamily="34" charset="0"/>
              </a:rPr>
              <a:t>, en 		         todo o en parte, señalándose la causa justificada que la </a:t>
            </a:r>
            <a:r>
              <a:rPr lang="es-ES" altLang="es-MX" sz="2000" dirty="0" err="1">
                <a:solidFill>
                  <a:schemeClr val="bg1"/>
                </a:solidFill>
                <a:latin typeface="Arial" panose="020B0604020202020204" pitchFamily="34" charset="0"/>
              </a:rPr>
              <a:t>moti</a:t>
            </a:r>
            <a:r>
              <a:rPr lang="es-ES" altLang="es-MX" sz="2000" dirty="0">
                <a:solidFill>
                  <a:schemeClr val="bg1"/>
                </a:solidFill>
                <a:latin typeface="Arial" panose="020B0604020202020204" pitchFamily="34" charset="0"/>
              </a:rPr>
              <a:t>-		         van. El  servidor  público que  podrán  ordenar  la suspensión 		         (normalmente el residente),  determinar  la  temporalidad  de 		         ésta, la que no podrá ser indefinida, señalando la fecha de su inicio y de la probable reanudación de los trabajos, así como las acciones que debe considerar en lo relativo a su personal, maquinaria y equipo de construcción. </a:t>
            </a:r>
            <a:r>
              <a:rPr lang="es-ES" altLang="es-MX" sz="1600" dirty="0">
                <a:solidFill>
                  <a:schemeClr val="bg1"/>
                </a:solidFill>
                <a:latin typeface="Arial" panose="020B0604020202020204" pitchFamily="34" charset="0"/>
              </a:rPr>
              <a:t>(arts. 60 1er. pfo. LOPSRM y 144 1er. pfo. RLOPSRM)</a:t>
            </a:r>
            <a:endParaRPr lang="es-ES" altLang="es-MX" sz="2000" dirty="0">
              <a:solidFill>
                <a:schemeClr val="bg1"/>
              </a:solidFill>
              <a:latin typeface="Arial" panose="020B0604020202020204" pitchFamily="34" charset="0"/>
            </a:endParaRPr>
          </a:p>
        </p:txBody>
      </p:sp>
      <p:pic>
        <p:nvPicPr>
          <p:cNvPr id="2050" name="Picture 2" descr="LexLatin | Ampliación y suspensión en la ejecución de obras públicas">
            <a:extLst>
              <a:ext uri="{FF2B5EF4-FFF2-40B4-BE49-F238E27FC236}">
                <a16:creationId xmlns:a16="http://schemas.microsoft.com/office/drawing/2014/main" id="{685DEA2A-CE30-23B2-3131-C1A6DC781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47" y="3600885"/>
            <a:ext cx="2664539" cy="178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strips(downLeft)">
                                      <p:cBhvr>
                                        <p:cTn id="20" dur="125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000"/>
                                        <p:tgtEl>
                                          <p:spTgt spid="11">
                                            <p:txEl>
                                              <p:pRg st="4" end="4"/>
                                            </p:txEl>
                                          </p:spTgt>
                                        </p:tgtEl>
                                      </p:cBhvr>
                                    </p:animEffect>
                                    <p:anim calcmode="lin" valueType="num">
                                      <p:cBhvr>
                                        <p:cTn id="2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4"/>
            <a:ext cx="9690132" cy="6099829"/>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todos los casos de suspensión de los trabajos la dependencia o entidad deberá levantar un acta circunstanciada en la que hará constar como mínimo lo indicado en el artículo 147 del RLOPSRM.</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fecha de </a:t>
            </a:r>
            <a:r>
              <a:rPr lang="es-ES" altLang="es-MX" sz="2000" dirty="0">
                <a:solidFill>
                  <a:srgbClr val="008000"/>
                </a:solidFill>
                <a:latin typeface="Arial" panose="020B0604020202020204" pitchFamily="34" charset="0"/>
              </a:rPr>
              <a:t>terminación de los trabajos se prorrogará </a:t>
            </a:r>
            <a:r>
              <a:rPr lang="es-ES" altLang="es-MX" sz="2000" dirty="0">
                <a:solidFill>
                  <a:schemeClr val="bg1"/>
                </a:solidFill>
                <a:latin typeface="Arial" panose="020B0604020202020204" pitchFamily="34" charset="0"/>
              </a:rPr>
              <a:t>en igual proporción al periodo que comprenda la suspensión de los mismos, sin modificar el plazo de ejecución convenido. Lo anterior se formalizará mediante el acta circunstanciada de suspensión </a:t>
            </a:r>
            <a:r>
              <a:rPr lang="es-ES" altLang="es-MX" sz="1400" dirty="0">
                <a:solidFill>
                  <a:schemeClr val="bg1"/>
                </a:solidFill>
                <a:latin typeface="Arial" panose="020B0604020202020204" pitchFamily="34" charset="0"/>
              </a:rPr>
              <a:t>(art. 144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ltLang="es-MX" sz="2000" dirty="0">
                <a:solidFill>
                  <a:schemeClr val="bg1"/>
                </a:solidFill>
                <a:latin typeface="Arial" panose="020B0604020202020204" pitchFamily="34" charset="0"/>
              </a:rPr>
              <a:t>El </a:t>
            </a:r>
            <a:r>
              <a:rPr lang="es-ES" altLang="es-MX" sz="2000" dirty="0">
                <a:solidFill>
                  <a:schemeClr val="accent6">
                    <a:lumMod val="75000"/>
                  </a:schemeClr>
                </a:solidFill>
                <a:latin typeface="Arial" panose="020B0604020202020204" pitchFamily="34" charset="0"/>
              </a:rPr>
              <a:t>suministro deficiente del proveedor de materiales y equipos </a:t>
            </a:r>
            <a:r>
              <a:rPr lang="es-ES" altLang="es-MX" sz="2000" dirty="0">
                <a:solidFill>
                  <a:schemeClr val="bg1"/>
                </a:solidFill>
                <a:latin typeface="Arial" panose="020B0604020202020204" pitchFamily="34" charset="0"/>
              </a:rPr>
              <a:t>de instalación permanente no será motivo de suspensión de los trabajos cuando dicho suministro sea responsabilidad del contratista </a:t>
            </a:r>
            <a:r>
              <a:rPr kumimoji="0" lang="es-ES" altLang="es-MX"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144 3er.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contratista podrá solicitar, una vez determinada la suspensión, el pago de los </a:t>
            </a:r>
            <a:r>
              <a:rPr kumimoji="0" lang="es-ES" alt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mn-cs"/>
              </a:rPr>
              <a:t>gastos no recuperables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que se generen durante la misma, siempre que éstos sean razonables, estén debidamente comprobados y se relacionen directamente con el contrato, los cuales consisten en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146 1er.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sz="2000" b="1" dirty="0">
                <a:solidFill>
                  <a:schemeClr val="bg1"/>
                </a:solidFill>
                <a:effectLst/>
                <a:latin typeface="Arial" panose="020B0604020202020204" pitchFamily="34" charset="0"/>
                <a:ea typeface="Times New Roman" panose="02020603050405020304" pitchFamily="18" charset="0"/>
              </a:rPr>
              <a:t>a) </a:t>
            </a:r>
            <a:r>
              <a:rPr lang="es-ES" sz="2000" dirty="0">
                <a:solidFill>
                  <a:schemeClr val="bg1"/>
                </a:solidFill>
                <a:effectLst/>
                <a:latin typeface="Arial" panose="020B0604020202020204" pitchFamily="34" charset="0"/>
                <a:ea typeface="Times New Roman" panose="02020603050405020304" pitchFamily="18" charset="0"/>
              </a:rPr>
              <a:t>Las rentas de equipo o, si resulta más barato, a los fletes del retiro y regreso del mismo al sitio </a:t>
            </a:r>
            <a:r>
              <a:rPr lang="es-ES" sz="2000" dirty="0">
                <a:solidFill>
                  <a:schemeClr val="bg1"/>
                </a:solidFill>
                <a:latin typeface="Arial" panose="020B0604020202020204" pitchFamily="34" charset="0"/>
                <a:ea typeface="Times New Roman" panose="02020603050405020304" pitchFamily="18" charset="0"/>
              </a:rPr>
              <a:t>de los trabajos;</a:t>
            </a:r>
            <a:endParaRPr lang="es-ES"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ES" sz="2000" b="1" dirty="0">
                <a:solidFill>
                  <a:schemeClr val="bg1"/>
                </a:solidFill>
                <a:effectLst/>
                <a:latin typeface="Arial" panose="020B0604020202020204" pitchFamily="34" charset="0"/>
                <a:ea typeface="Times New Roman" panose="02020603050405020304" pitchFamily="18" charset="0"/>
              </a:rPr>
              <a:t>b) </a:t>
            </a:r>
            <a:r>
              <a:rPr lang="es-ES" sz="2000" dirty="0">
                <a:solidFill>
                  <a:schemeClr val="bg1"/>
                </a:solidFill>
                <a:effectLst/>
                <a:latin typeface="Arial" panose="020B0604020202020204" pitchFamily="34" charset="0"/>
                <a:ea typeface="Times New Roman" panose="02020603050405020304" pitchFamily="18" charset="0"/>
              </a:rPr>
              <a:t>la  mano de obra programada que permanezca en el sitio de los trabajos  durante</a:t>
            </a:r>
          </a:p>
        </p:txBody>
      </p:sp>
    </p:spTree>
    <p:extLst>
      <p:ext uri="{BB962C8B-B14F-4D97-AF65-F5344CB8AC3E}">
        <p14:creationId xmlns:p14="http://schemas.microsoft.com/office/powerpoint/2010/main" val="22345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
                                        <p:tgtEl>
                                          <p:spTgt spid="11">
                                            <p:txEl>
                                              <p:pRg st="0" end="0"/>
                                            </p:txEl>
                                          </p:spTgt>
                                        </p:tgtEl>
                                      </p:cBhvr>
                                    </p:animEffect>
                                    <p:anim calcmode="lin" valueType="num">
                                      <p:cBhvr>
                                        <p:cTn id="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Scale>
                                      <p:cBhvr>
                                        <p:cTn id="16"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1">
                                            <p:txEl>
                                              <p:pRg st="2" end="2"/>
                                            </p:txEl>
                                          </p:spTgt>
                                        </p:tgtEl>
                                        <p:attrNameLst>
                                          <p:attrName>ppt_x</p:attrName>
                                          <p:attrName>ppt_y</p:attrName>
                                        </p:attrNameLst>
                                      </p:cBhvr>
                                    </p:animMotion>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1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anim calcmode="lin" valueType="num">
                                      <p:cBhvr>
                                        <p:cTn id="45" dur="5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1174"/>
          </a:xfrm>
        </p:spPr>
        <p:txBody>
          <a:bodyPr>
            <a:normAutofit/>
          </a:bodyPr>
          <a:lstStyle/>
          <a:p>
            <a:pPr marL="0" algn="just" eaLnBrk="1" hangingPunct="1">
              <a:lnSpc>
                <a:spcPct val="100000"/>
              </a:lnSpc>
              <a:spcBef>
                <a:spcPts val="0"/>
              </a:spcBef>
              <a:buFont typeface="Wingdings" panose="05000000000000000000" pitchFamily="2" charset="2"/>
              <a:buNone/>
            </a:pPr>
            <a:r>
              <a:rPr lang="es-MX" altLang="es-MX" sz="2000" dirty="0">
                <a:solidFill>
                  <a:schemeClr val="bg1"/>
                </a:solidFill>
                <a:latin typeface="Arial" panose="020B0604020202020204" pitchFamily="34" charset="0"/>
                <a:cs typeface="Arial" panose="020B0604020202020204" pitchFamily="34" charset="0"/>
              </a:rPr>
              <a:t>en la vivienda, sí como a la calidad y espacios de esta, y el Grado de cohesión social y de accesibilidad a carretera pavimentada.</a:t>
            </a:r>
          </a:p>
          <a:p>
            <a:pPr marL="0" algn="just" eaLnBrk="1" hangingPunct="1">
              <a:lnSpc>
                <a:spcPct val="100000"/>
              </a:lnSpc>
              <a:spcBef>
                <a:spcPts val="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algn="just" eaLnBrk="1" hangingPunct="1">
              <a:lnSpc>
                <a:spcPct val="100000"/>
              </a:lnSpc>
              <a:spcBef>
                <a:spcPts val="0"/>
              </a:spcBef>
              <a:buFont typeface="Wingdings" panose="05000000000000000000" pitchFamily="2" charset="2"/>
              <a:buNone/>
            </a:pPr>
            <a:r>
              <a:rPr lang="es-ES" altLang="es-MX" sz="2000" b="1" dirty="0">
                <a:solidFill>
                  <a:schemeClr val="bg1"/>
                </a:solidFill>
                <a:latin typeface="Arial" panose="020B0604020202020204" pitchFamily="34" charset="0"/>
                <a:cs typeface="Arial" panose="020B0604020202020204" pitchFamily="34" charset="0"/>
              </a:rPr>
              <a:t>Tercer párrafo:</a:t>
            </a:r>
          </a:p>
          <a:p>
            <a:pPr marL="0" algn="just" eaLnBrk="1" hangingPunct="1">
              <a:lnSpc>
                <a:spcPct val="100000"/>
              </a:lnSpc>
              <a:spcBef>
                <a:spcPts val="0"/>
              </a:spcBef>
              <a:buFont typeface="Wingdings" panose="05000000000000000000" pitchFamily="2" charset="2"/>
              <a:buNone/>
            </a:pPr>
            <a:r>
              <a:rPr lang="es-ES" altLang="ja-JP" sz="2000" i="1" dirty="0">
                <a:solidFill>
                  <a:schemeClr val="bg1"/>
                </a:solidFill>
                <a:latin typeface="Arial" panose="020B0604020202020204" pitchFamily="34" charset="0"/>
                <a:cs typeface="Arial" panose="020B0604020202020204" pitchFamily="34" charset="0"/>
              </a:rPr>
              <a:t>Las </a:t>
            </a:r>
            <a:r>
              <a:rPr lang="es-ES" altLang="ja-JP" sz="2000" b="1" i="1" dirty="0">
                <a:solidFill>
                  <a:srgbClr val="0082DB"/>
                </a:solidFill>
                <a:latin typeface="Arial" panose="020B0604020202020204" pitchFamily="34" charset="0"/>
                <a:cs typeface="Arial" panose="020B0604020202020204" pitchFamily="34" charset="0"/>
              </a:rPr>
              <a:t>contrataciones públicas se adjudicarán o llevarán a cabo a través de licitaciones públicas </a:t>
            </a:r>
            <a:r>
              <a:rPr lang="es-ES" altLang="ja-JP" sz="2000" i="1" dirty="0">
                <a:solidFill>
                  <a:schemeClr val="bg1"/>
                </a:solidFill>
                <a:latin typeface="Arial" panose="020B0604020202020204" pitchFamily="34" charset="0"/>
                <a:cs typeface="Arial" panose="020B0604020202020204" pitchFamily="34" charset="0"/>
              </a:rPr>
              <a:t>mediante convocatoria pública para que libremente se presenten proposiciones solventes en sobre cerrado, que será abierto públicamente, </a:t>
            </a:r>
            <a:r>
              <a:rPr lang="es-ES" altLang="ja-JP" sz="2000" b="1" i="1" dirty="0">
                <a:solidFill>
                  <a:srgbClr val="0082DB"/>
                </a:solidFill>
                <a:latin typeface="Arial" panose="020B0604020202020204" pitchFamily="34" charset="0"/>
                <a:cs typeface="Arial" panose="020B0604020202020204" pitchFamily="34" charset="0"/>
              </a:rPr>
              <a:t>a fin de asegurar al Estado las mejores condiciones disponibles</a:t>
            </a:r>
            <a:r>
              <a:rPr lang="es-ES" altLang="ja-JP" sz="2000" i="1" dirty="0">
                <a:latin typeface="Arial" panose="020B0604020202020204" pitchFamily="34" charset="0"/>
                <a:cs typeface="Arial" panose="020B0604020202020204" pitchFamily="34" charset="0"/>
              </a:rPr>
              <a:t> </a:t>
            </a:r>
            <a:r>
              <a:rPr lang="es-ES" altLang="ja-JP" sz="2000" i="1" dirty="0">
                <a:solidFill>
                  <a:schemeClr val="bg1"/>
                </a:solidFill>
                <a:latin typeface="Arial" panose="020B0604020202020204" pitchFamily="34" charset="0"/>
                <a:cs typeface="Arial" panose="020B0604020202020204" pitchFamily="34" charset="0"/>
              </a:rPr>
              <a:t>en cuanto a precio, calidad, financiamiento, oportunidad y demás circunstancias pertinentes</a:t>
            </a:r>
            <a:r>
              <a:rPr lang="es-ES"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0"/>
              </a:spcBef>
              <a:buFont typeface="Wingdings" panose="05000000000000000000" pitchFamily="2" charset="2"/>
              <a:buNone/>
            </a:pPr>
            <a:endParaRPr lang="es-ES" altLang="ja-JP"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buNone/>
            </a:pPr>
            <a:r>
              <a:rPr lang="es-MX" altLang="ja-JP" sz="2000" dirty="0">
                <a:solidFill>
                  <a:schemeClr val="bg1"/>
                </a:solidFill>
                <a:latin typeface="Arial" panose="020B0604020202020204" pitchFamily="34" charset="0"/>
                <a:cs typeface="Arial" panose="020B0604020202020204" pitchFamily="34" charset="0"/>
              </a:rPr>
              <a:t>Así pues, cuando salimos a contratar, como </a:t>
            </a:r>
            <a:r>
              <a:rPr lang="es-MX" altLang="ja-JP" sz="2000" b="1" dirty="0">
                <a:solidFill>
                  <a:schemeClr val="accent3">
                    <a:lumMod val="75000"/>
                  </a:schemeClr>
                </a:solidFill>
                <a:latin typeface="Arial" panose="020B0604020202020204" pitchFamily="34" charset="0"/>
                <a:cs typeface="Arial" panose="020B0604020202020204" pitchFamily="34" charset="0"/>
              </a:rPr>
              <a:t>regla general </a:t>
            </a:r>
            <a:r>
              <a:rPr lang="es-MX" altLang="ja-JP" sz="2000" dirty="0">
                <a:solidFill>
                  <a:schemeClr val="bg1"/>
                </a:solidFill>
                <a:latin typeface="Arial" panose="020B0604020202020204" pitchFamily="34" charset="0"/>
                <a:cs typeface="Arial" panose="020B0604020202020204" pitchFamily="34" charset="0"/>
              </a:rPr>
              <a:t>debemos considerar a la </a:t>
            </a:r>
            <a:r>
              <a:rPr lang="es-MX" altLang="ja-JP" sz="2000" b="1" dirty="0">
                <a:solidFill>
                  <a:srgbClr val="CC9C02"/>
                </a:solidFill>
                <a:latin typeface="Arial" panose="020B0604020202020204" pitchFamily="34" charset="0"/>
                <a:cs typeface="Arial" panose="020B0604020202020204" pitchFamily="34" charset="0"/>
              </a:rPr>
              <a:t>licitación pública </a:t>
            </a:r>
            <a:r>
              <a:rPr lang="es-MX" altLang="ja-JP" sz="2000" dirty="0">
                <a:solidFill>
                  <a:schemeClr val="bg1"/>
                </a:solidFill>
                <a:latin typeface="Arial" panose="020B0604020202020204" pitchFamily="34" charset="0"/>
                <a:cs typeface="Arial" panose="020B0604020202020204" pitchFamily="34" charset="0"/>
              </a:rPr>
              <a:t>como el primer procedimiento de contratación que se debe considerar, y se establecen los principios básicos para realizarlo. </a:t>
            </a:r>
          </a:p>
          <a:p>
            <a:pPr marL="0" algn="just" eaLnBrk="1" hangingPunct="1">
              <a:lnSpc>
                <a:spcPct val="100000"/>
              </a:lnSpc>
              <a:spcBef>
                <a:spcPts val="0"/>
              </a:spcBef>
              <a:buFont typeface="Wingdings" panose="05000000000000000000" pitchFamily="2" charset="2"/>
              <a:buNone/>
            </a:pPr>
            <a:endParaRPr lang="es-MX" altLang="ja-JP"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0"/>
              </a:spcBef>
              <a:buFont typeface="Wingdings" panose="05000000000000000000" pitchFamily="2" charset="2"/>
              <a:buNone/>
            </a:pPr>
            <a:r>
              <a:rPr lang="es-MX" altLang="ja-JP" sz="2000" dirty="0">
                <a:solidFill>
                  <a:schemeClr val="bg1"/>
                </a:solidFill>
                <a:latin typeface="Arial" panose="020B0604020202020204" pitchFamily="34" charset="0"/>
                <a:cs typeface="Arial" panose="020B0604020202020204" pitchFamily="34" charset="0"/>
              </a:rPr>
              <a:t>Además, las contrataciones públicas deben </a:t>
            </a:r>
            <a:r>
              <a:rPr lang="es-MX" altLang="ja-JP" sz="2000" dirty="0">
                <a:solidFill>
                  <a:srgbClr val="7F3B71"/>
                </a:solidFill>
                <a:latin typeface="Arial" panose="020B0604020202020204" pitchFamily="34" charset="0"/>
                <a:cs typeface="Arial" panose="020B0604020202020204" pitchFamily="34" charset="0"/>
              </a:rPr>
              <a:t>asegurar al Estado las mejores </a:t>
            </a:r>
            <a:r>
              <a:rPr lang="es-MX" altLang="ja-JP" sz="2000" b="1" dirty="0">
                <a:solidFill>
                  <a:srgbClr val="7F3B71"/>
                </a:solidFill>
                <a:latin typeface="Arial" panose="020B0604020202020204" pitchFamily="34" charset="0"/>
                <a:cs typeface="Arial" panose="020B0604020202020204" pitchFamily="34" charset="0"/>
              </a:rPr>
              <a:t>condiciones disponibles</a:t>
            </a:r>
            <a:r>
              <a:rPr lang="es-MX" altLang="ja-JP" sz="2000" b="1" dirty="0">
                <a:solidFill>
                  <a:schemeClr val="bg1"/>
                </a:solidFill>
                <a:latin typeface="Arial" panose="020B0604020202020204" pitchFamily="34" charset="0"/>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en cuanto a precio, calidad, financiamiento, oportunidad </a:t>
            </a:r>
            <a:r>
              <a:rPr lang="es-MX" altLang="ja-JP" sz="2000" b="1" dirty="0">
                <a:solidFill>
                  <a:schemeClr val="accent1">
                    <a:lumMod val="75000"/>
                  </a:schemeClr>
                </a:solidFill>
                <a:latin typeface="Arial" panose="020B0604020202020204" pitchFamily="34" charset="0"/>
                <a:cs typeface="Arial" panose="020B0604020202020204" pitchFamily="34" charset="0"/>
              </a:rPr>
              <a:t>y demás circunstancias pertinentes</a:t>
            </a:r>
            <a:r>
              <a:rPr lang="es-MX" altLang="ja-JP" sz="2000" dirty="0">
                <a:solidFill>
                  <a:schemeClr val="bg1"/>
                </a:solidFill>
                <a:latin typeface="Arial" panose="020B0604020202020204" pitchFamily="34" charset="0"/>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altLang="ja-JP" sz="2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564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800" decel="100000"/>
                                        <p:tgtEl>
                                          <p:spTgt spid="11">
                                            <p:txEl>
                                              <p:pRg st="2" end="2"/>
                                            </p:txEl>
                                          </p:spTgt>
                                        </p:tgtEl>
                                      </p:cBhvr>
                                    </p:animEffect>
                                    <p:anim calcmode="lin" valueType="num">
                                      <p:cBhvr>
                                        <p:cTn id="15"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heel(1)">
                                      <p:cBhvr>
                                        <p:cTn id="23" dur="125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 calcmode="lin" valueType="num">
                                      <p:cBhvr>
                                        <p:cTn id="28"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 calcmode="lin" valueType="num">
                                      <p:cBhvr additive="base">
                                        <p:cTn id="40" dur="10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41"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139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378"/>
          </a:xfrm>
        </p:spPr>
        <p:txBody>
          <a:bodyPr>
            <a:normAutofit/>
          </a:bodyPr>
          <a:lstStyle/>
          <a:p>
            <a:pPr marL="0" indent="0" algn="just">
              <a:lnSpc>
                <a:spcPct val="10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rPr>
              <a:t>el periodo de la suspensión que no haya sido trasladada a otro frente de trabajo o a otra obra y que se encuentre registrada en la bitácora o en el documento de control de asistencia que definan las partes; </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c) </a:t>
            </a:r>
            <a:r>
              <a:rPr lang="es-ES" sz="2000" dirty="0">
                <a:solidFill>
                  <a:schemeClr val="bg1"/>
                </a:solidFill>
                <a:latin typeface="Arial" panose="020B0604020202020204" pitchFamily="34" charset="0"/>
                <a:ea typeface="Times New Roman" panose="02020603050405020304" pitchFamily="18" charset="0"/>
              </a:rPr>
              <a:t>E</a:t>
            </a:r>
            <a:r>
              <a:rPr lang="es-ES" sz="2000" dirty="0">
                <a:solidFill>
                  <a:schemeClr val="bg1"/>
                </a:solidFill>
                <a:effectLst/>
                <a:latin typeface="Arial" panose="020B0604020202020204" pitchFamily="34" charset="0"/>
                <a:ea typeface="Times New Roman" panose="02020603050405020304" pitchFamily="18" charset="0"/>
              </a:rPr>
              <a:t>l monto correspondiente a los costos indirectos que se hayan generado durante el periodo de suspensión, los cuales ya se menciono cuales son </a:t>
            </a:r>
            <a:r>
              <a:rPr lang="es-ES" sz="1600" dirty="0">
                <a:solidFill>
                  <a:schemeClr val="bg1"/>
                </a:solidFill>
                <a:effectLst/>
                <a:latin typeface="Arial" panose="020B0604020202020204" pitchFamily="34" charset="0"/>
                <a:ea typeface="Times New Roman" panose="02020603050405020304" pitchFamily="18" charset="0"/>
              </a:rPr>
              <a:t>(art. 213 RLOPSRM)</a:t>
            </a:r>
            <a:r>
              <a:rPr lang="es-ES" sz="2000" dirty="0">
                <a:solidFill>
                  <a:schemeClr val="bg1"/>
                </a:solidFill>
                <a:effectLst/>
                <a:latin typeface="Arial" panose="020B0604020202020204" pitchFamily="34" charset="0"/>
                <a:ea typeface="Times New Roman" panose="02020603050405020304" pitchFamily="18" charset="0"/>
              </a:rPr>
              <a:t>, y</a:t>
            </a:r>
            <a:endParaRPr lang="es-MX"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d) </a:t>
            </a:r>
            <a:r>
              <a:rPr lang="es-ES" sz="2000" dirty="0">
                <a:solidFill>
                  <a:schemeClr val="bg1"/>
                </a:solidFill>
                <a:effectLst/>
                <a:latin typeface="Arial" panose="020B0604020202020204" pitchFamily="34" charset="0"/>
                <a:ea typeface="Times New Roman" panose="02020603050405020304" pitchFamily="18" charset="0"/>
              </a:rPr>
              <a:t>El costo por mantenimiento, conservación y almacenamiento cuando no impliquen un costo indirecto.</a:t>
            </a:r>
            <a:endParaRPr lang="es-MX" sz="2000" dirty="0">
              <a:solidFill>
                <a:schemeClr val="bg1"/>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kumimoji="0" lang="es-ES" altLang="es-MX" sz="2000" b="0"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mn-cs"/>
              </a:rPr>
              <a:t>La solicitud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 contratista </a:t>
            </a:r>
            <a:r>
              <a:rPr kumimoji="0" lang="es-ES" altLang="es-MX" sz="2000" b="0"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mn-cs"/>
              </a:rPr>
              <a:t>deberá presentarse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las fechas de corte para el pago de estimaciones estipuladas en el contrato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(arts. 62 fracc. I LOPSRM y 145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y para su determinación </a:t>
            </a:r>
            <a:r>
              <a:rPr kumimoji="0" lang="es-ES" altLang="es-MX" sz="2000" b="0" i="0" u="none" strike="noStrike" kern="1200" cap="none" spc="0" normalizeH="0" baseline="0" noProof="0" dirty="0">
                <a:ln>
                  <a:noFill/>
                </a:ln>
                <a:solidFill>
                  <a:schemeClr val="bg2">
                    <a:lumMod val="60000"/>
                    <a:lumOff val="40000"/>
                  </a:schemeClr>
                </a:solidFill>
                <a:effectLst/>
                <a:uLnTx/>
                <a:uFillTx/>
                <a:latin typeface="Arial" panose="020B0604020202020204" pitchFamily="34" charset="0"/>
                <a:ea typeface="+mn-ea"/>
                <a:cs typeface="+mn-cs"/>
              </a:rPr>
              <a:t>se deberán considerar, como elementos razonables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para su cálculo, los programas y costos originalmente propuestos por el contratista, debiéndose ajustar con el último porcentaje de ajuste de costos autorizado antes de la suspensión. En el caso de los contratos celebrados bajo la condición de pago a precio alzado, el contratista podrá tomar como se integran los precios unitarios.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146 2º pfo. y 185 a 189 RLOPSRM)</a:t>
            </a:r>
            <a:endPar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Cuando </a:t>
            </a:r>
            <a:r>
              <a:rPr lang="es-ES" sz="2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la suspensión derive de un caso fortuito o fuerza mayor </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 existirá responsabilidad alguna para las partes, debiendo únicamente suscribir un convenio en el cual se  indique el plazo de  suspensión y  las fechas de reinicio  y terminación</a:t>
            </a:r>
            <a:endParaRPr lang="es-ES" altLang="es-MX"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6304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1000"/>
                                        <p:tgtEl>
                                          <p:spTgt spid="11">
                                            <p:txEl>
                                              <p:pRg st="6" end="6"/>
                                            </p:txEl>
                                          </p:spTgt>
                                        </p:tgtEl>
                                      </p:cBhvr>
                                    </p:animEffect>
                                    <p:anim calcmode="lin" valueType="num">
                                      <p:cBhvr>
                                        <p:cTn id="4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378"/>
          </a:xfrm>
        </p:spPr>
        <p:txBody>
          <a:bodyPr>
            <a:normAutofit/>
          </a:bodyPr>
          <a:lstStyle/>
          <a:p>
            <a:pPr marL="0" indent="0" algn="just">
              <a:lnSpc>
                <a:spcPct val="10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 los trabajos, sin modificar el plazo de ejecución establecido en el contrato. En caso de que los trabajos se dañen o se destruyan y requieran ser rehabilitados o repuestos, éstos deberán pagarse mediante la celebración de un convenio en los términos de la LOPSRM, siempre que no se trate de deficiencias o incumplimientos anteriores imputables al contratista</a:t>
            </a:r>
            <a:r>
              <a:rPr lang="es-MX" sz="2000" dirty="0">
                <a:solidFill>
                  <a:schemeClr val="bg1"/>
                </a:solidFill>
                <a:effectLst/>
                <a:latin typeface="Arial" panose="020B0604020202020204" pitchFamily="34" charset="0"/>
                <a:cs typeface="Arial" panose="020B0604020202020204" pitchFamily="34" charset="0"/>
              </a:rPr>
              <a:t>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149 1er.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este</a:t>
            </a:r>
            <a:r>
              <a:rPr kumimoji="0" lang="es-ES" altLang="es-MX" sz="2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caso </a:t>
            </a:r>
            <a:r>
              <a:rPr kumimoji="0" lang="es-ES" alt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mn-cs"/>
              </a:rPr>
              <a:t>los gastos no recuperables será solo por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conceptos siguientes:</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a)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plantilla de veladores y personal de conservación y vigilancia de las instalaciones y obras, asignados durante la suspensión;</a:t>
            </a:r>
          </a:p>
          <a:p>
            <a:pPr marL="0" indent="0" algn="just">
              <a:lnSpc>
                <a:spcPct val="100000"/>
              </a:lnSpc>
              <a:spcBef>
                <a:spcPts val="0"/>
              </a:spcBef>
              <a:buNone/>
              <a:defRPr/>
            </a:pPr>
            <a:endParaRPr kumimoji="0" lang="es-ES" altLang="es-MX" sz="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b)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Los costos de administración de obra en cuanto a honorarios, sueldos y prestaciones del personal técnico y administrativo estrictamente necesario y que tenga una función específica durante la suspensión, y</a:t>
            </a:r>
          </a:p>
          <a:p>
            <a:pPr marL="0" indent="0" algn="just">
              <a:lnSpc>
                <a:spcPct val="100000"/>
              </a:lnSpc>
              <a:spcBef>
                <a:spcPts val="0"/>
              </a:spcBef>
              <a:buNone/>
              <a:defRPr/>
            </a:pPr>
            <a:r>
              <a:rPr lang="es-ES" altLang="es-MX" sz="2000" b="1" dirty="0">
                <a:solidFill>
                  <a:srgbClr val="000000"/>
                </a:solidFill>
                <a:latin typeface="Arial" panose="020B0604020202020204" pitchFamily="34" charset="0"/>
              </a:rPr>
              <a:t>c)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mano de obra programada que permanezca en el sitio de los trabajos durante el periodo de la suspensión, que no haya sido trasladada a otro frente de trabajo o a otra obra y que se encuentre registrada en la bitácora o en el documento de control de asistencia que definan las partes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 149 2º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indent="0" algn="just">
              <a:lnSpc>
                <a:spcPct val="100000"/>
              </a:lnSpc>
              <a:spcBef>
                <a:spcPts val="0"/>
              </a:spcBef>
              <a:buNone/>
              <a:defRPr/>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También antes de inicar la ejecución de la obra se debe </a:t>
            </a:r>
            <a:r>
              <a:rPr lang="es-MX" altLang="es-MX" sz="2000" dirty="0">
                <a:solidFill>
                  <a:schemeClr val="accent4">
                    <a:lumMod val="75000"/>
                  </a:schemeClr>
                </a:solidFill>
                <a:latin typeface="Arial" panose="020B0604020202020204" pitchFamily="34" charset="0"/>
                <a:cs typeface="Arial" panose="020B0604020202020204" pitchFamily="34" charset="0"/>
              </a:rPr>
              <a:t>abrir la bitácora electrónica</a:t>
            </a:r>
            <a:r>
              <a:rPr lang="es-MX" altLang="es-MX"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33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25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6" dur="25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p:cTn id="37"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38"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1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fade">
                                      <p:cBhvr>
                                        <p:cTn id="44" dur="1000"/>
                                        <p:tgtEl>
                                          <p:spTgt spid="11">
                                            <p:txEl>
                                              <p:pRg st="9" end="9"/>
                                            </p:txEl>
                                          </p:spTgt>
                                        </p:tgtEl>
                                      </p:cBhvr>
                                    </p:animEffect>
                                    <p:anim calcmode="lin" valueType="num">
                                      <p:cBhvr>
                                        <p:cTn id="4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txEl>
                                              <p:pRg st="9" end="9"/>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sz="2000" dirty="0">
                <a:solidFill>
                  <a:schemeClr val="bg1"/>
                </a:solidFill>
                <a:latin typeface="ArialMT"/>
              </a:rPr>
              <a:t>4.2. </a:t>
            </a:r>
            <a:r>
              <a:rPr lang="es-MX" sz="2000" dirty="0">
                <a:solidFill>
                  <a:schemeClr val="accent6">
                    <a:lumMod val="50000"/>
                  </a:schemeClr>
                </a:solidFill>
                <a:latin typeface="ArialMT"/>
              </a:rPr>
              <a:t>Estimaciones</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a:t>
            </a:r>
            <a:r>
              <a:rPr lang="es-MX" altLang="es-MX" sz="2000" b="1" dirty="0">
                <a:solidFill>
                  <a:schemeClr val="bg1"/>
                </a:solidFill>
                <a:latin typeface="Arial" panose="020B0604020202020204" pitchFamily="34" charset="0"/>
                <a:cs typeface="Arial" panose="020B0604020202020204" pitchFamily="34" charset="0"/>
              </a:rPr>
              <a:t>estimaciones</a:t>
            </a:r>
            <a:r>
              <a:rPr lang="es-MX" altLang="es-MX" sz="2000" dirty="0">
                <a:solidFill>
                  <a:schemeClr val="bg1"/>
                </a:solidFill>
                <a:latin typeface="Arial" panose="020B0604020202020204" pitchFamily="34" charset="0"/>
                <a:cs typeface="Arial" panose="020B0604020202020204" pitchFamily="34" charset="0"/>
              </a:rPr>
              <a:t> deben </a:t>
            </a:r>
            <a:r>
              <a:rPr lang="es-MX" altLang="es-MX" sz="2000" dirty="0">
                <a:solidFill>
                  <a:schemeClr val="accent3">
                    <a:lumMod val="75000"/>
                  </a:schemeClr>
                </a:solidFill>
                <a:latin typeface="Arial" panose="020B0604020202020204" pitchFamily="34" charset="0"/>
                <a:cs typeface="Arial" panose="020B0604020202020204" pitchFamily="34" charset="0"/>
              </a:rPr>
              <a:t>formularse con una periodicidad</a:t>
            </a:r>
            <a:r>
              <a:rPr lang="es-MX" altLang="es-MX" sz="2000" dirty="0">
                <a:solidFill>
                  <a:schemeClr val="bg1"/>
                </a:solidFill>
                <a:latin typeface="Arial" panose="020B0604020202020204" pitchFamily="34" charset="0"/>
                <a:cs typeface="Arial" panose="020B0604020202020204" pitchFamily="34" charset="0"/>
              </a:rPr>
              <a:t> no mayor de un mes. El contratista debe presentarlas a la residencia de obra dentro de los seis días naturales siguientes a la fecha de corte para el pago que se hubiera fijado en el contrato, acompañadas de la documentación que acredite el pago.</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 residencia, con o sin ayuda de la supervisión, tiene un plazo no mayor de 15 días naturales siguientes a su presentación para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revisarlas y autorizarlas</a:t>
            </a:r>
            <a:r>
              <a:rPr lang="es-MX" altLang="es-MX" sz="2000" dirty="0">
                <a:solidFill>
                  <a:schemeClr val="bg1"/>
                </a:solidFill>
                <a:latin typeface="Arial" panose="020B0604020202020204" pitchFamily="34" charset="0"/>
                <a:cs typeface="Arial" panose="020B0604020202020204" pitchFamily="34" charset="0"/>
              </a:rPr>
              <a:t>. Si surjen diferencias técnicas o numéricas que no se autoricen dentro de dicho plazo, éstas se resolverán e incorporarán en la siguiente estimación </a:t>
            </a:r>
            <a:r>
              <a:rPr lang="es-MX" altLang="es-MX" sz="1600" dirty="0">
                <a:solidFill>
                  <a:schemeClr val="bg1"/>
                </a:solidFill>
                <a:latin typeface="Arial" panose="020B0604020202020204" pitchFamily="34" charset="0"/>
                <a:cs typeface="Arial" panose="020B0604020202020204" pitchFamily="34" charset="0"/>
              </a:rPr>
              <a:t>(art. 54 1er. pfo. 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Existen </a:t>
            </a:r>
            <a:r>
              <a:rPr lang="es-MX" altLang="es-MX" sz="2000" dirty="0">
                <a:solidFill>
                  <a:srgbClr val="002060"/>
                </a:solidFill>
                <a:latin typeface="Arial" panose="020B0604020202020204" pitchFamily="34" charset="0"/>
                <a:cs typeface="Arial" panose="020B0604020202020204" pitchFamily="34" charset="0"/>
              </a:rPr>
              <a:t>cuatro tipos distintos de estimaciones</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 de trabajos ejecutados conforme al contrato original;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ii) de pago de cantidades adicionales o conceptos no previstos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en  el  catálogo original del  contrato, mismos   que se deberán</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administrar por separado;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iii) de gastos no recuperables y  </a:t>
            </a:r>
          </a:p>
          <a:p>
            <a:pPr marL="0" indent="0" algn="just" eaLnBrk="1" hangingPunct="1">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iv) de ajuste de costos. </a:t>
            </a:r>
          </a:p>
        </p:txBody>
      </p:sp>
      <p:pic>
        <p:nvPicPr>
          <p:cNvPr id="1026" name="Picture 2" descr="Volumenes de obra - Ingeniero Daniel RG">
            <a:extLst>
              <a:ext uri="{FF2B5EF4-FFF2-40B4-BE49-F238E27FC236}">
                <a16:creationId xmlns:a16="http://schemas.microsoft.com/office/drawing/2014/main" id="{A69BB23B-BD9A-A85C-EF41-1A2144675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667" y="4074815"/>
            <a:ext cx="4103185" cy="169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linds(horizontal)">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heel(1)">
                                      <p:cBhvr>
                                        <p:cTn id="19" dur="20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1">
                                            <p:txEl>
                                              <p:pRg st="6" end="6"/>
                                            </p:txEl>
                                          </p:spTgt>
                                        </p:tgtEl>
                                        <p:attrNameLst>
                                          <p:attrName>style.visibility</p:attrName>
                                        </p:attrNameLst>
                                      </p:cBhvr>
                                      <p:to>
                                        <p:strVal val="visible"/>
                                      </p:to>
                                    </p:set>
                                    <p:anim by="(-#ppt_w*2)" calcmode="lin" valueType="num">
                                      <p:cBhvr rctx="PPT">
                                        <p:cTn id="24" dur="250" autoRev="1" fill="hold">
                                          <p:stCondLst>
                                            <p:cond delay="0"/>
                                          </p:stCondLst>
                                        </p:cTn>
                                        <p:tgtEl>
                                          <p:spTgt spid="11">
                                            <p:txEl>
                                              <p:pRg st="6" end="6"/>
                                            </p:txEl>
                                          </p:spTgt>
                                        </p:tgtEl>
                                        <p:attrNameLst>
                                          <p:attrName>ppt_w</p:attrName>
                                        </p:attrNameLst>
                                      </p:cBhvr>
                                    </p:anim>
                                    <p:anim by="(#ppt_w*0.50)" calcmode="lin" valueType="num">
                                      <p:cBhvr>
                                        <p:cTn id="25" dur="250" decel="50000" autoRev="1" fill="hold">
                                          <p:stCondLst>
                                            <p:cond delay="0"/>
                                          </p:stCondLst>
                                        </p:cTn>
                                        <p:tgtEl>
                                          <p:spTgt spid="11">
                                            <p:txEl>
                                              <p:pRg st="6" end="6"/>
                                            </p:txEl>
                                          </p:spTgt>
                                        </p:tgtEl>
                                        <p:attrNameLst>
                                          <p:attrName>ppt_x</p:attrName>
                                        </p:attrNameLst>
                                      </p:cBhvr>
                                    </p:anim>
                                    <p:anim from="(-#ppt_h/2)" to="(#ppt_y)" calcmode="lin" valueType="num">
                                      <p:cBhvr>
                                        <p:cTn id="26" dur="500" fill="hold">
                                          <p:stCondLst>
                                            <p:cond delay="0"/>
                                          </p:stCondLst>
                                        </p:cTn>
                                        <p:tgtEl>
                                          <p:spTgt spid="11">
                                            <p:txEl>
                                              <p:pRg st="6" end="6"/>
                                            </p:txEl>
                                          </p:spTgt>
                                        </p:tgtEl>
                                        <p:attrNameLst>
                                          <p:attrName>ppt_y</p:attrName>
                                        </p:attrNameLst>
                                      </p:cBhvr>
                                    </p:anim>
                                    <p:animRot by="21600000">
                                      <p:cBhvr>
                                        <p:cTn id="27" dur="500" fill="hold">
                                          <p:stCondLst>
                                            <p:cond delay="0"/>
                                          </p:stCondLst>
                                        </p:cTn>
                                        <p:tgtEl>
                                          <p:spTgt spid="11">
                                            <p:txEl>
                                              <p:pRg st="6" end="6"/>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1">
                                            <p:txEl>
                                              <p:pRg st="7" end="7"/>
                                            </p:txEl>
                                          </p:spTgt>
                                        </p:tgtEl>
                                        <p:attrNameLst>
                                          <p:attrName>style.visibility</p:attrName>
                                        </p:attrNameLst>
                                      </p:cBhvr>
                                      <p:to>
                                        <p:strVal val="visible"/>
                                      </p:to>
                                    </p:set>
                                    <p:anim calcmode="lin" valueType="num">
                                      <p:cBhvr>
                                        <p:cTn id="32"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4"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dissolve">
                                      <p:cBhvr>
                                        <p:cTn id="41" dur="1000"/>
                                        <p:tgtEl>
                                          <p:spTgt spid="1026"/>
                                        </p:tgtEl>
                                      </p:cBhvr>
                                    </p:animEffect>
                                  </p:childTnLst>
                                </p:cTn>
                              </p:par>
                            </p:childTnLst>
                          </p:cTn>
                        </p:par>
                        <p:par>
                          <p:cTn id="42" fill="hold">
                            <p:stCondLst>
                              <p:cond delay="1000"/>
                            </p:stCondLst>
                            <p:childTnLst>
                              <p:par>
                                <p:cTn id="43" presetID="56" presetClass="entr" presetSubtype="0" fill="hold" nodeType="afterEffect">
                                  <p:stCondLst>
                                    <p:cond delay="0"/>
                                  </p:stCondLst>
                                  <p:iterate type="lt">
                                    <p:tmPct val="10000"/>
                                  </p:iterate>
                                  <p:childTnLst>
                                    <p:set>
                                      <p:cBhvr>
                                        <p:cTn id="44" dur="1" fill="hold">
                                          <p:stCondLst>
                                            <p:cond delay="0"/>
                                          </p:stCondLst>
                                        </p:cTn>
                                        <p:tgtEl>
                                          <p:spTgt spid="11">
                                            <p:txEl>
                                              <p:pRg st="8" end="8"/>
                                            </p:txEl>
                                          </p:spTgt>
                                        </p:tgtEl>
                                        <p:attrNameLst>
                                          <p:attrName>style.visibility</p:attrName>
                                        </p:attrNameLst>
                                      </p:cBhvr>
                                      <p:to>
                                        <p:strVal val="visible"/>
                                      </p:to>
                                    </p:set>
                                    <p:anim by="(-#ppt_w*2)" calcmode="lin" valueType="num">
                                      <p:cBhvr rctx="PPT">
                                        <p:cTn id="45" dur="500" autoRev="1" fill="hold">
                                          <p:stCondLst>
                                            <p:cond delay="0"/>
                                          </p:stCondLst>
                                        </p:cTn>
                                        <p:tgtEl>
                                          <p:spTgt spid="11">
                                            <p:txEl>
                                              <p:pRg st="8" end="8"/>
                                            </p:txEl>
                                          </p:spTgt>
                                        </p:tgtEl>
                                        <p:attrNameLst>
                                          <p:attrName>ppt_w</p:attrName>
                                        </p:attrNameLst>
                                      </p:cBhvr>
                                    </p:anim>
                                    <p:anim by="(#ppt_w*0.50)" calcmode="lin" valueType="num">
                                      <p:cBhvr>
                                        <p:cTn id="46" dur="500" decel="50000" autoRev="1" fill="hold">
                                          <p:stCondLst>
                                            <p:cond delay="0"/>
                                          </p:stCondLst>
                                        </p:cTn>
                                        <p:tgtEl>
                                          <p:spTgt spid="11">
                                            <p:txEl>
                                              <p:pRg st="8" end="8"/>
                                            </p:txEl>
                                          </p:spTgt>
                                        </p:tgtEl>
                                        <p:attrNameLst>
                                          <p:attrName>ppt_x</p:attrName>
                                        </p:attrNameLst>
                                      </p:cBhvr>
                                    </p:anim>
                                    <p:anim from="(-#ppt_h/2)" to="(#ppt_y)" calcmode="lin" valueType="num">
                                      <p:cBhvr>
                                        <p:cTn id="47" dur="1000" fill="hold">
                                          <p:stCondLst>
                                            <p:cond delay="0"/>
                                          </p:stCondLst>
                                        </p:cTn>
                                        <p:tgtEl>
                                          <p:spTgt spid="11">
                                            <p:txEl>
                                              <p:pRg st="8" end="8"/>
                                            </p:txEl>
                                          </p:spTgt>
                                        </p:tgtEl>
                                        <p:attrNameLst>
                                          <p:attrName>ppt_y</p:attrName>
                                        </p:attrNameLst>
                                      </p:cBhvr>
                                    </p:anim>
                                    <p:animRot by="21600000">
                                      <p:cBhvr>
                                        <p:cTn id="48" dur="1000" fill="hold">
                                          <p:stCondLst>
                                            <p:cond delay="0"/>
                                          </p:stCondLst>
                                        </p:cTn>
                                        <p:tgtEl>
                                          <p:spTgt spid="11">
                                            <p:txEl>
                                              <p:pRg st="8" end="8"/>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11">
                                            <p:txEl>
                                              <p:pRg st="9" end="9"/>
                                            </p:txEl>
                                          </p:spTgt>
                                        </p:tgtEl>
                                        <p:attrNameLst>
                                          <p:attrName>style.visibility</p:attrName>
                                        </p:attrNameLst>
                                      </p:cBhvr>
                                      <p:to>
                                        <p:strVal val="visible"/>
                                      </p:to>
                                    </p:set>
                                    <p:anim by="(-#ppt_w*2)" calcmode="lin" valueType="num">
                                      <p:cBhvr rctx="PPT">
                                        <p:cTn id="51" dur="500" autoRev="1" fill="hold">
                                          <p:stCondLst>
                                            <p:cond delay="0"/>
                                          </p:stCondLst>
                                        </p:cTn>
                                        <p:tgtEl>
                                          <p:spTgt spid="11">
                                            <p:txEl>
                                              <p:pRg st="9" end="9"/>
                                            </p:txEl>
                                          </p:spTgt>
                                        </p:tgtEl>
                                        <p:attrNameLst>
                                          <p:attrName>ppt_w</p:attrName>
                                        </p:attrNameLst>
                                      </p:cBhvr>
                                    </p:anim>
                                    <p:anim by="(#ppt_w*0.50)" calcmode="lin" valueType="num">
                                      <p:cBhvr>
                                        <p:cTn id="52" dur="500" decel="50000" autoRev="1" fill="hold">
                                          <p:stCondLst>
                                            <p:cond delay="0"/>
                                          </p:stCondLst>
                                        </p:cTn>
                                        <p:tgtEl>
                                          <p:spTgt spid="11">
                                            <p:txEl>
                                              <p:pRg st="9" end="9"/>
                                            </p:txEl>
                                          </p:spTgt>
                                        </p:tgtEl>
                                        <p:attrNameLst>
                                          <p:attrName>ppt_x</p:attrName>
                                        </p:attrNameLst>
                                      </p:cBhvr>
                                    </p:anim>
                                    <p:anim from="(-#ppt_h/2)" to="(#ppt_y)" calcmode="lin" valueType="num">
                                      <p:cBhvr>
                                        <p:cTn id="53" dur="1000" fill="hold">
                                          <p:stCondLst>
                                            <p:cond delay="0"/>
                                          </p:stCondLst>
                                        </p:cTn>
                                        <p:tgtEl>
                                          <p:spTgt spid="11">
                                            <p:txEl>
                                              <p:pRg st="9" end="9"/>
                                            </p:txEl>
                                          </p:spTgt>
                                        </p:tgtEl>
                                        <p:attrNameLst>
                                          <p:attrName>ppt_y</p:attrName>
                                        </p:attrNameLst>
                                      </p:cBhvr>
                                    </p:anim>
                                    <p:animRot by="21600000">
                                      <p:cBhvr>
                                        <p:cTn id="54" dur="1000" fill="hold">
                                          <p:stCondLst>
                                            <p:cond delay="0"/>
                                          </p:stCondLst>
                                        </p:cTn>
                                        <p:tgtEl>
                                          <p:spTgt spid="11">
                                            <p:txEl>
                                              <p:pRg st="9" end="9"/>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7" dur="500" autoRev="1" fill="hold">
                                          <p:stCondLst>
                                            <p:cond delay="0"/>
                                          </p:stCondLst>
                                        </p:cTn>
                                        <p:tgtEl>
                                          <p:spTgt spid="11">
                                            <p:txEl>
                                              <p:pRg st="10" end="10"/>
                                            </p:txEl>
                                          </p:spTgt>
                                        </p:tgtEl>
                                        <p:attrNameLst>
                                          <p:attrName>ppt_w</p:attrName>
                                        </p:attrNameLst>
                                      </p:cBhvr>
                                    </p:anim>
                                    <p:anim by="(#ppt_w*0.50)" calcmode="lin" valueType="num">
                                      <p:cBhvr>
                                        <p:cTn id="58" dur="500" decel="50000" autoRev="1" fill="hold">
                                          <p:stCondLst>
                                            <p:cond delay="0"/>
                                          </p:stCondLst>
                                        </p:cTn>
                                        <p:tgtEl>
                                          <p:spTgt spid="11">
                                            <p:txEl>
                                              <p:pRg st="10" end="10"/>
                                            </p:txEl>
                                          </p:spTgt>
                                        </p:tgtEl>
                                        <p:attrNameLst>
                                          <p:attrName>ppt_x</p:attrName>
                                        </p:attrNameLst>
                                      </p:cBhvr>
                                    </p:anim>
                                    <p:anim from="(-#ppt_h/2)" to="(#ppt_y)" calcmode="lin" valueType="num">
                                      <p:cBhvr>
                                        <p:cTn id="59" dur="1000" fill="hold">
                                          <p:stCondLst>
                                            <p:cond delay="0"/>
                                          </p:stCondLst>
                                        </p:cTn>
                                        <p:tgtEl>
                                          <p:spTgt spid="11">
                                            <p:txEl>
                                              <p:pRg st="10" end="10"/>
                                            </p:txEl>
                                          </p:spTgt>
                                        </p:tgtEl>
                                        <p:attrNameLst>
                                          <p:attrName>ppt_y</p:attrName>
                                        </p:attrNameLst>
                                      </p:cBhvr>
                                    </p:anim>
                                    <p:animRot by="21600000">
                                      <p:cBhvr>
                                        <p:cTn id="60" dur="1000" fill="hold">
                                          <p:stCondLst>
                                            <p:cond delay="0"/>
                                          </p:stCondLst>
                                        </p:cTn>
                                        <p:tgtEl>
                                          <p:spTgt spid="11">
                                            <p:txEl>
                                              <p:pRg st="10" end="1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11">
                                            <p:txEl>
                                              <p:pRg st="11" end="11"/>
                                            </p:txEl>
                                          </p:spTgt>
                                        </p:tgtEl>
                                        <p:attrNameLst>
                                          <p:attrName>style.visibility</p:attrName>
                                        </p:attrNameLst>
                                      </p:cBhvr>
                                      <p:to>
                                        <p:strVal val="visible"/>
                                      </p:to>
                                    </p:set>
                                    <p:anim by="(-#ppt_w*2)" calcmode="lin" valueType="num">
                                      <p:cBhvr rctx="PPT">
                                        <p:cTn id="65" dur="500" autoRev="1" fill="hold">
                                          <p:stCondLst>
                                            <p:cond delay="0"/>
                                          </p:stCondLst>
                                        </p:cTn>
                                        <p:tgtEl>
                                          <p:spTgt spid="11">
                                            <p:txEl>
                                              <p:pRg st="11" end="11"/>
                                            </p:txEl>
                                          </p:spTgt>
                                        </p:tgtEl>
                                        <p:attrNameLst>
                                          <p:attrName>ppt_w</p:attrName>
                                        </p:attrNameLst>
                                      </p:cBhvr>
                                    </p:anim>
                                    <p:anim by="(#ppt_w*0.50)" calcmode="lin" valueType="num">
                                      <p:cBhvr>
                                        <p:cTn id="66" dur="500" decel="50000" autoRev="1" fill="hold">
                                          <p:stCondLst>
                                            <p:cond delay="0"/>
                                          </p:stCondLst>
                                        </p:cTn>
                                        <p:tgtEl>
                                          <p:spTgt spid="11">
                                            <p:txEl>
                                              <p:pRg st="11" end="11"/>
                                            </p:txEl>
                                          </p:spTgt>
                                        </p:tgtEl>
                                        <p:attrNameLst>
                                          <p:attrName>ppt_x</p:attrName>
                                        </p:attrNameLst>
                                      </p:cBhvr>
                                    </p:anim>
                                    <p:anim from="(-#ppt_h/2)" to="(#ppt_y)" calcmode="lin" valueType="num">
                                      <p:cBhvr>
                                        <p:cTn id="67" dur="1000" fill="hold">
                                          <p:stCondLst>
                                            <p:cond delay="0"/>
                                          </p:stCondLst>
                                        </p:cTn>
                                        <p:tgtEl>
                                          <p:spTgt spid="11">
                                            <p:txEl>
                                              <p:pRg st="11" end="11"/>
                                            </p:txEl>
                                          </p:spTgt>
                                        </p:tgtEl>
                                        <p:attrNameLst>
                                          <p:attrName>ppt_y</p:attrName>
                                        </p:attrNameLst>
                                      </p:cBhvr>
                                    </p:anim>
                                    <p:animRot by="21600000">
                                      <p:cBhvr>
                                        <p:cTn id="68" dur="1000" fill="hold">
                                          <p:stCondLst>
                                            <p:cond delay="0"/>
                                          </p:stCondLst>
                                        </p:cTn>
                                        <p:tgtEl>
                                          <p:spTgt spid="11">
                                            <p:txEl>
                                              <p:pRg st="11" end="11"/>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nodeType="clickEffect">
                                  <p:stCondLst>
                                    <p:cond delay="0"/>
                                  </p:stCondLst>
                                  <p:iterate type="lt">
                                    <p:tmPct val="10000"/>
                                  </p:iterate>
                                  <p:childTnLst>
                                    <p:set>
                                      <p:cBhvr>
                                        <p:cTn id="72" dur="1" fill="hold">
                                          <p:stCondLst>
                                            <p:cond delay="0"/>
                                          </p:stCondLst>
                                        </p:cTn>
                                        <p:tgtEl>
                                          <p:spTgt spid="11">
                                            <p:txEl>
                                              <p:pRg st="12" end="12"/>
                                            </p:txEl>
                                          </p:spTgt>
                                        </p:tgtEl>
                                        <p:attrNameLst>
                                          <p:attrName>style.visibility</p:attrName>
                                        </p:attrNameLst>
                                      </p:cBhvr>
                                      <p:to>
                                        <p:strVal val="visible"/>
                                      </p:to>
                                    </p:set>
                                    <p:anim by="(-#ppt_w*2)" calcmode="lin" valueType="num">
                                      <p:cBhvr rctx="PPT">
                                        <p:cTn id="73" dur="500" autoRev="1" fill="hold">
                                          <p:stCondLst>
                                            <p:cond delay="0"/>
                                          </p:stCondLst>
                                        </p:cTn>
                                        <p:tgtEl>
                                          <p:spTgt spid="11">
                                            <p:txEl>
                                              <p:pRg st="12" end="12"/>
                                            </p:txEl>
                                          </p:spTgt>
                                        </p:tgtEl>
                                        <p:attrNameLst>
                                          <p:attrName>ppt_w</p:attrName>
                                        </p:attrNameLst>
                                      </p:cBhvr>
                                    </p:anim>
                                    <p:anim by="(#ppt_w*0.50)" calcmode="lin" valueType="num">
                                      <p:cBhvr>
                                        <p:cTn id="74" dur="500" decel="50000" autoRev="1" fill="hold">
                                          <p:stCondLst>
                                            <p:cond delay="0"/>
                                          </p:stCondLst>
                                        </p:cTn>
                                        <p:tgtEl>
                                          <p:spTgt spid="11">
                                            <p:txEl>
                                              <p:pRg st="12" end="12"/>
                                            </p:txEl>
                                          </p:spTgt>
                                        </p:tgtEl>
                                        <p:attrNameLst>
                                          <p:attrName>ppt_x</p:attrName>
                                        </p:attrNameLst>
                                      </p:cBhvr>
                                    </p:anim>
                                    <p:anim from="(-#ppt_h/2)" to="(#ppt_y)" calcmode="lin" valueType="num">
                                      <p:cBhvr>
                                        <p:cTn id="75" dur="1000" fill="hold">
                                          <p:stCondLst>
                                            <p:cond delay="0"/>
                                          </p:stCondLst>
                                        </p:cTn>
                                        <p:tgtEl>
                                          <p:spTgt spid="11">
                                            <p:txEl>
                                              <p:pRg st="12" end="12"/>
                                            </p:txEl>
                                          </p:spTgt>
                                        </p:tgtEl>
                                        <p:attrNameLst>
                                          <p:attrName>ppt_y</p:attrName>
                                        </p:attrNameLst>
                                      </p:cBhvr>
                                    </p:anim>
                                    <p:animRot by="21600000">
                                      <p:cBhvr>
                                        <p:cTn id="76" dur="1000" fill="hold">
                                          <p:stCondLst>
                                            <p:cond delay="0"/>
                                          </p:stCondLst>
                                        </p:cTn>
                                        <p:tgtEl>
                                          <p:spTgt spid="11">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a:t>
            </a:r>
            <a:r>
              <a:rPr lang="es-MX" altLang="es-MX" sz="2000" dirty="0">
                <a:solidFill>
                  <a:srgbClr val="7030A0"/>
                </a:solidFill>
                <a:latin typeface="Arial" panose="020B0604020202020204" pitchFamily="34" charset="0"/>
                <a:cs typeface="Arial" panose="020B0604020202020204" pitchFamily="34" charset="0"/>
              </a:rPr>
              <a:t>estimaciones deben pagarse </a:t>
            </a:r>
            <a:r>
              <a:rPr lang="es-MX" altLang="es-MX" sz="2000" dirty="0">
                <a:solidFill>
                  <a:schemeClr val="bg1"/>
                </a:solidFill>
                <a:latin typeface="Arial" panose="020B0604020202020204" pitchFamily="34" charset="0"/>
                <a:cs typeface="Arial" panose="020B0604020202020204" pitchFamily="34" charset="0"/>
              </a:rPr>
              <a:t>en un plazo no mayor a veinte días naturales, contados a partir de la fecha en que hayan sido autorizadas por la residencia y que el contratista haya presentado la factura correspondiente </a:t>
            </a:r>
            <a:r>
              <a:rPr lang="es-MX" altLang="es-MX" sz="1600" dirty="0">
                <a:solidFill>
                  <a:schemeClr val="bg1"/>
                </a:solidFill>
                <a:latin typeface="Arial" panose="020B0604020202020204" pitchFamily="34" charset="0"/>
                <a:cs typeface="Arial" panose="020B0604020202020204" pitchFamily="34" charset="0"/>
              </a:rPr>
              <a:t>(art. 54 2º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MT"/>
              </a:rPr>
              <a:t>4.3. </a:t>
            </a:r>
            <a:r>
              <a:rPr lang="es-MX" sz="2000" dirty="0">
                <a:solidFill>
                  <a:schemeClr val="accent6">
                    <a:lumMod val="50000"/>
                  </a:schemeClr>
                </a:solidFill>
                <a:latin typeface="ArialMT"/>
              </a:rPr>
              <a:t>Ajustes de costos</a:t>
            </a:r>
            <a:r>
              <a:rPr lang="es-MX" sz="2000" dirty="0">
                <a:solidFill>
                  <a:schemeClr val="bg1"/>
                </a:solidFill>
                <a:latin typeface="ArialMT"/>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después del acto de la presentación y apertura de proposiciones ocurran circunstancias de orden económico no previstas en el contrato a base de precios unitarios o la parte de los mixtos de esta naturaleza, se </a:t>
            </a:r>
            <a:r>
              <a:rPr lang="es-MX" altLang="es-MX" sz="2000" dirty="0">
                <a:solidFill>
                  <a:schemeClr val="bg2"/>
                </a:solidFill>
                <a:latin typeface="Arial" panose="020B0604020202020204" pitchFamily="34" charset="0"/>
                <a:cs typeface="Arial" panose="020B0604020202020204" pitchFamily="34" charset="0"/>
              </a:rPr>
              <a:t>podrán aumentar o reduccir los costos directos</a:t>
            </a:r>
            <a:r>
              <a:rPr lang="es-MX" altLang="es-MX" sz="2000" dirty="0">
                <a:solidFill>
                  <a:schemeClr val="bg1"/>
                </a:solidFill>
                <a:latin typeface="Arial" panose="020B0604020202020204" pitchFamily="34" charset="0"/>
                <a:cs typeface="Arial" panose="020B0604020202020204" pitchFamily="34" charset="0"/>
              </a:rPr>
              <a:t> de los trabajos aún no ejecutados conforme al programa convenido; dichos ajustes de costos deberán hacerse de acuerdo al procedimiento  previsto  en el contrato, de acuerdo a alguno de los contemplados en el artículo 57 de la LOPSRM. El aumento o reducción deberá constar por escrito </a:t>
            </a:r>
            <a:r>
              <a:rPr lang="es-MX" altLang="es-MX" sz="1600" dirty="0">
                <a:solidFill>
                  <a:schemeClr val="bg1"/>
                </a:solidFill>
                <a:latin typeface="Arial" panose="020B0604020202020204" pitchFamily="34" charset="0"/>
                <a:cs typeface="Arial" panose="020B0604020202020204" pitchFamily="34" charset="0"/>
              </a:rPr>
              <a:t>(art. 56 1er. y 2º pfos.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el ajuste de los costos sea </a:t>
            </a:r>
            <a:r>
              <a:rPr lang="es-MX" altLang="es-MX" sz="2000" dirty="0">
                <a:solidFill>
                  <a:schemeClr val="accent3"/>
                </a:solidFill>
                <a:latin typeface="Arial" panose="020B0604020202020204" pitchFamily="34" charset="0"/>
                <a:cs typeface="Arial" panose="020B0604020202020204" pitchFamily="34" charset="0"/>
              </a:rPr>
              <a:t>al alza</a:t>
            </a:r>
            <a:r>
              <a:rPr lang="es-MX" altLang="es-MX" sz="2000" dirty="0">
                <a:solidFill>
                  <a:schemeClr val="bg1"/>
                </a:solidFill>
                <a:latin typeface="Arial" panose="020B0604020202020204" pitchFamily="34" charset="0"/>
                <a:cs typeface="Arial" panose="020B0604020202020204" pitchFamily="34" charset="0"/>
              </a:rPr>
              <a:t>, debe ser el contratista quien lo promueva o solicite por escrito, dentro de los sesenta días naturales siguientes a la publicación de los índices aplicables al mes correspondiente, acompañado de los estudios y documentación que la soporten </a:t>
            </a:r>
            <a:r>
              <a:rPr lang="es-MX" altLang="es-MX" sz="1600" dirty="0">
                <a:solidFill>
                  <a:schemeClr val="bg1"/>
                </a:solidFill>
                <a:latin typeface="Arial" panose="020B0604020202020204" pitchFamily="34" charset="0"/>
                <a:cs typeface="Arial" panose="020B0604020202020204" pitchFamily="34" charset="0"/>
              </a:rPr>
              <a:t>(arts. 31 fracc. XXVIII, y 56 3er. pfo. 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es </a:t>
            </a:r>
            <a:r>
              <a:rPr lang="es-MX" altLang="es-MX" sz="2000" dirty="0">
                <a:solidFill>
                  <a:srgbClr val="FF0000"/>
                </a:solidFill>
                <a:latin typeface="Arial" panose="020B0604020202020204" pitchFamily="34" charset="0"/>
                <a:cs typeface="Arial" panose="020B0604020202020204" pitchFamily="34" charset="0"/>
              </a:rPr>
              <a:t>a la baja</a:t>
            </a:r>
            <a:r>
              <a:rPr lang="es-MX" altLang="es-MX" sz="2000" dirty="0">
                <a:solidFill>
                  <a:schemeClr val="bg1"/>
                </a:solidFill>
                <a:latin typeface="Arial" panose="020B0604020202020204" pitchFamily="34" charset="0"/>
                <a:cs typeface="Arial" panose="020B0604020202020204" pitchFamily="34" charset="0"/>
              </a:rPr>
              <a:t>, el residente lo debe solicitar dentro del mismo plazo mencionado, </a:t>
            </a:r>
            <a:endParaRPr lang="es-MX" alt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1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 calcmode="lin" valueType="num">
                                      <p:cBhvr>
                                        <p:cTn id="34"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con la correspondiente justificación </a:t>
            </a:r>
            <a:r>
              <a:rPr lang="es-MX" altLang="es-MX" sz="1600" dirty="0">
                <a:solidFill>
                  <a:schemeClr val="bg1"/>
                </a:solidFill>
                <a:latin typeface="Arial" panose="020B0604020202020204" pitchFamily="34" charset="0"/>
                <a:cs typeface="Arial" panose="020B0604020202020204" pitchFamily="34" charset="0"/>
              </a:rPr>
              <a:t>(arts. 31 fracc. XXVIII, 56 3er. pfo. y 57 últ.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en el contrato se tenga establecida la proporción en que intervienen los insumos en el total del costo directo de la misma, el ajuste de dichos insumos, la actualización de dichos costo </a:t>
            </a:r>
            <a:r>
              <a:rPr lang="es-MX" altLang="es-MX" sz="2000" dirty="0">
                <a:solidFill>
                  <a:schemeClr val="accent5">
                    <a:lumMod val="50000"/>
                  </a:schemeClr>
                </a:solidFill>
                <a:latin typeface="Arial" panose="020B0604020202020204" pitchFamily="34" charset="0"/>
                <a:cs typeface="Arial" panose="020B0604020202020204" pitchFamily="34" charset="0"/>
              </a:rPr>
              <a:t>la deberá hacer siempre el ente público</a:t>
            </a:r>
            <a:r>
              <a:rPr lang="es-MX" altLang="es-MX" sz="2000" dirty="0">
                <a:solidFill>
                  <a:schemeClr val="bg1"/>
                </a:solidFill>
                <a:latin typeface="Arial" panose="020B0604020202020204" pitchFamily="34" charset="0"/>
                <a:cs typeface="Arial" panose="020B0604020202020204" pitchFamily="34" charset="0"/>
              </a:rPr>
              <a:t>, con independencia de que sea a la alza o a la baja </a:t>
            </a:r>
            <a:r>
              <a:rPr lang="es-MX" altLang="es-MX" sz="1600" dirty="0">
                <a:solidFill>
                  <a:schemeClr val="bg1"/>
                </a:solidFill>
                <a:latin typeface="Arial" panose="020B0604020202020204" pitchFamily="34" charset="0"/>
                <a:cs typeface="Arial" panose="020B0604020202020204" pitchFamily="34" charset="0"/>
              </a:rPr>
              <a:t>(art. 56 3er. pfo. in fine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Una vez transcurrido el plazo de los sesenta días naturales antes mencionados, se </a:t>
            </a:r>
            <a:r>
              <a:rPr lang="es-MX" altLang="es-MX" sz="2000" dirty="0">
                <a:solidFill>
                  <a:srgbClr val="FF0000"/>
                </a:solidFill>
                <a:latin typeface="Arial" panose="020B0604020202020204" pitchFamily="34" charset="0"/>
                <a:cs typeface="Arial" panose="020B0604020202020204" pitchFamily="34" charset="0"/>
              </a:rPr>
              <a:t>perderá la posibilidad de solicitar el ajuste </a:t>
            </a:r>
            <a:r>
              <a:rPr lang="es-MX" altLang="es-MX" sz="2000" dirty="0">
                <a:solidFill>
                  <a:schemeClr val="bg1"/>
                </a:solidFill>
                <a:latin typeface="Arial" panose="020B0604020202020204" pitchFamily="34" charset="0"/>
                <a:cs typeface="Arial" panose="020B0604020202020204" pitchFamily="34" charset="0"/>
              </a:rPr>
              <a:t>de costos por parte de los contratistas y de realizarlo a la baja por parte de la dependencia o entidad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56 4º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Cuando la </a:t>
            </a:r>
            <a:r>
              <a:rPr lang="es-ES" sz="2000" dirty="0">
                <a:solidFill>
                  <a:schemeClr val="accent1">
                    <a:lumMod val="75000"/>
                  </a:schemeClr>
                </a:solidFill>
                <a:effectLst/>
                <a:latin typeface="Arial" panose="020B0604020202020204" pitchFamily="34" charset="0"/>
                <a:ea typeface="Times New Roman" panose="02020603050405020304" pitchFamily="18" charset="0"/>
              </a:rPr>
              <a:t>documentación</a:t>
            </a:r>
            <a:r>
              <a:rPr lang="es-ES" sz="2000" dirty="0">
                <a:solidFill>
                  <a:srgbClr val="000000"/>
                </a:solidFill>
                <a:effectLst/>
                <a:latin typeface="Arial" panose="020B0604020202020204" pitchFamily="34" charset="0"/>
                <a:ea typeface="Times New Roman" panose="02020603050405020304" pitchFamily="18" charset="0"/>
              </a:rPr>
              <a:t> con la cual se solicite el ajuste de costos sea </a:t>
            </a:r>
            <a:r>
              <a:rPr lang="es-ES" sz="2000" dirty="0">
                <a:solidFill>
                  <a:schemeClr val="accent1">
                    <a:lumMod val="75000"/>
                  </a:schemeClr>
                </a:solidFill>
                <a:effectLst/>
                <a:latin typeface="Arial" panose="020B0604020202020204" pitchFamily="34" charset="0"/>
                <a:ea typeface="Times New Roman" panose="02020603050405020304" pitchFamily="18" charset="0"/>
              </a:rPr>
              <a:t>deficiente o incompleta</a:t>
            </a:r>
            <a:r>
              <a:rPr lang="es-ES" sz="2000" dirty="0">
                <a:solidFill>
                  <a:srgbClr val="000000"/>
                </a:solidFill>
                <a:effectLst/>
                <a:latin typeface="Arial" panose="020B0604020202020204" pitchFamily="34" charset="0"/>
                <a:ea typeface="Times New Roman" panose="02020603050405020304" pitchFamily="18" charset="0"/>
              </a:rPr>
              <a:t>, el ente público apercibirá por escrito al contratista para que, en el plazo de diez días hábiles a partir de que le sea requerido, subsane el error o complemente la información solicitada. Transcurrido dicho plazo, sin que el promovente diera respuesta al apercibimiento, o no lo atendiere en forma correcta, se tendrá como no presentada la solicitud de ajuste de costos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56 6º pfo. LOPSRM)</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s-MX" sz="200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Los </a:t>
            </a:r>
            <a:r>
              <a:rPr lang="es-MX" altLang="es-MX" sz="2000" dirty="0">
                <a:solidFill>
                  <a:srgbClr val="00B050"/>
                </a:solidFill>
                <a:latin typeface="Arial" panose="020B0604020202020204" pitchFamily="34" charset="0"/>
                <a:cs typeface="Arial" panose="020B0604020202020204" pitchFamily="34" charset="0"/>
              </a:rPr>
              <a:t>procedimientos para los ajustes de costos </a:t>
            </a:r>
            <a:r>
              <a:rPr lang="es-MX" altLang="es-MX" sz="2000" dirty="0">
                <a:solidFill>
                  <a:schemeClr val="bg1"/>
                </a:solidFill>
                <a:latin typeface="Arial" panose="020B0604020202020204" pitchFamily="34" charset="0"/>
                <a:cs typeface="Arial" panose="020B0604020202020204" pitchFamily="34" charset="0"/>
              </a:rPr>
              <a:t>son </a:t>
            </a:r>
            <a:r>
              <a:rPr lang="es-MX" altLang="es-MX" sz="1600" dirty="0">
                <a:solidFill>
                  <a:schemeClr val="bg1"/>
                </a:solidFill>
                <a:latin typeface="Arial" panose="020B0604020202020204" pitchFamily="34" charset="0"/>
                <a:cs typeface="Arial" panose="020B0604020202020204" pitchFamily="34" charset="0"/>
              </a:rPr>
              <a:t>(art. 57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 </a:t>
            </a:r>
            <a:r>
              <a:rPr lang="es-MX" altLang="es-MX" sz="2000" dirty="0">
                <a:solidFill>
                  <a:schemeClr val="bg1"/>
                </a:solidFill>
                <a:latin typeface="Arial" panose="020B0604020202020204" pitchFamily="34" charset="0"/>
                <a:cs typeface="Arial" panose="020B0604020202020204" pitchFamily="34" charset="0"/>
              </a:rPr>
              <a:t>Revisión de cada uno de los precios unitarios del contrato;</a:t>
            </a:r>
          </a:p>
        </p:txBody>
      </p:sp>
    </p:spTree>
    <p:extLst>
      <p:ext uri="{BB962C8B-B14F-4D97-AF65-F5344CB8AC3E}">
        <p14:creationId xmlns:p14="http://schemas.microsoft.com/office/powerpoint/2010/main" val="24279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Scale>
                                      <p:cBhvr>
                                        <p:cTn id="19"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xEl>
                                              <p:pRg st="2" end="2"/>
                                            </p:txEl>
                                          </p:spTgt>
                                        </p:tgtEl>
                                        <p:attrNameLst>
                                          <p:attrName>ppt_x</p:attrName>
                                          <p:attrName>ppt_y</p:attrName>
                                        </p:attrNameLst>
                                      </p:cBhvr>
                                    </p:animMotion>
                                    <p:animEffect transition="in" filter="fade">
                                      <p:cBhvr>
                                        <p:cTn id="21" dur="10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strips(downLeft)">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circle(in)">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8" end="8"/>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8" end="8"/>
                                            </p:txEl>
                                          </p:spTgt>
                                        </p:tgtEl>
                                        <p:attrNameLst>
                                          <p:attrName>ppt_w</p:attrName>
                                        </p:attrNameLst>
                                      </p:cBhvr>
                                    </p:anim>
                                    <p:anim by="(#ppt_w*0.50)" calcmode="lin" valueType="num">
                                      <p:cBhvr>
                                        <p:cTn id="37" dur="125" decel="50000" autoRev="1" fill="hold">
                                          <p:stCondLst>
                                            <p:cond delay="0"/>
                                          </p:stCondLst>
                                        </p:cTn>
                                        <p:tgtEl>
                                          <p:spTgt spid="11">
                                            <p:txEl>
                                              <p:pRg st="8" end="8"/>
                                            </p:txEl>
                                          </p:spTgt>
                                        </p:tgtEl>
                                        <p:attrNameLst>
                                          <p:attrName>ppt_x</p:attrName>
                                        </p:attrNameLst>
                                      </p:cBhvr>
                                    </p:anim>
                                    <p:anim from="(-#ppt_h/2)" to="(#ppt_y)" calcmode="lin" valueType="num">
                                      <p:cBhvr>
                                        <p:cTn id="38" dur="250" fill="hold">
                                          <p:stCondLst>
                                            <p:cond delay="0"/>
                                          </p:stCondLst>
                                        </p:cTn>
                                        <p:tgtEl>
                                          <p:spTgt spid="11">
                                            <p:txEl>
                                              <p:pRg st="8" end="8"/>
                                            </p:txEl>
                                          </p:spTgt>
                                        </p:tgtEl>
                                        <p:attrNameLst>
                                          <p:attrName>ppt_y</p:attrName>
                                        </p:attrNameLst>
                                      </p:cBhvr>
                                    </p:anim>
                                    <p:animRot by="21600000">
                                      <p:cBhvr>
                                        <p:cTn id="39" dur="250" fill="hold">
                                          <p:stCondLst>
                                            <p:cond delay="0"/>
                                          </p:stCondLst>
                                        </p:cTn>
                                        <p:tgtEl>
                                          <p:spTgt spid="11">
                                            <p:txEl>
                                              <p:pRg st="8" end="8"/>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 calcmode="lin" valueType="num">
                                      <p:cBhvr>
                                        <p:cTn id="44"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5"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6"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a:t>
            </a:r>
            <a:r>
              <a:rPr lang="es-MX" altLang="es-MX" sz="2000" dirty="0">
                <a:solidFill>
                  <a:schemeClr val="bg1"/>
                </a:solidFill>
                <a:latin typeface="Arial" panose="020B0604020202020204" pitchFamily="34" charset="0"/>
                <a:cs typeface="Arial" panose="020B0604020202020204" pitchFamily="34" charset="0"/>
              </a:rPr>
              <a:t>. Revisión  de un grupo de precios  unitarios, que multiplicados  por sus correspon-dientes cantidades de trabajo por ejecutar, representen aproximadamente el ochenta por ciento del importe total del contrato, y</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Si se tiene establecida la proporción en que intervienen los insumos en el costo directo de la obra, mediante la actualización de los mismos. </a:t>
            </a: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Si el contratista no está de acuerdo con la proporción en que intervenen los insumos ni su forma de medición durante el proceso de construcción, podrán solicitar su revisión para ser corregidos; en el supuesto de no llegar a un acuerdo, se deberá aplicar el procedimiento de la fracción I anterior. </a:t>
            </a:r>
            <a:r>
              <a:rPr lang="es-MX" altLang="es-MX" sz="1600" dirty="0">
                <a:solidFill>
                  <a:schemeClr val="bg1"/>
                </a:solidFill>
                <a:latin typeface="Arial" panose="020B0604020202020204" pitchFamily="34" charset="0"/>
                <a:cs typeface="Arial" panose="020B0604020202020204" pitchFamily="34" charset="0"/>
              </a:rPr>
              <a:t>(art.57 fracc. III LOPSRM)</a:t>
            </a:r>
          </a:p>
          <a:p>
            <a:pPr marL="0" indent="0" algn="just">
              <a:lnSpc>
                <a:spcPct val="100000"/>
              </a:lnSpc>
              <a:spcBef>
                <a:spcPts val="0"/>
              </a:spcBef>
              <a:buNone/>
              <a:defRPr/>
            </a:pPr>
            <a:endParaRPr lang="es-MX" alt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		                La </a:t>
            </a:r>
            <a:r>
              <a:rPr lang="es-MX" altLang="es-MX" sz="2000" dirty="0">
                <a:solidFill>
                  <a:schemeClr val="accent1"/>
                </a:solidFill>
                <a:latin typeface="Arial" panose="020B0604020202020204" pitchFamily="34" charset="0"/>
                <a:cs typeface="Arial" panose="020B0604020202020204" pitchFamily="34" charset="0"/>
              </a:rPr>
              <a:t>aplicación de los procedimientos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de ajuste de costos </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directos</a:t>
            </a:r>
            <a:r>
              <a:rPr lang="es-MX" altLang="es-MX" sz="2000" dirty="0">
                <a:solidFill>
                  <a:schemeClr val="bg1"/>
                </a:solidFill>
                <a:latin typeface="Arial" panose="020B0604020202020204" pitchFamily="34" charset="0"/>
                <a:cs typeface="Arial" panose="020B0604020202020204" pitchFamily="34" charset="0"/>
              </a:rPr>
              <a:t> se sujetará a las siguientes reglas </a:t>
            </a:r>
            <a:r>
              <a:rPr lang="es-MX" altLang="es-MX" sz="1600" dirty="0">
                <a:solidFill>
                  <a:schemeClr val="bg1"/>
                </a:solidFill>
                <a:latin typeface="Arial" panose="020B0604020202020204" pitchFamily="34" charset="0"/>
                <a:cs typeface="Arial" panose="020B0604020202020204" pitchFamily="34" charset="0"/>
              </a:rPr>
              <a:t>(art. 58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			   I. </a:t>
            </a:r>
            <a:r>
              <a:rPr lang="es-MX" altLang="es-MX" sz="2000" dirty="0">
                <a:solidFill>
                  <a:schemeClr val="bg1"/>
                </a:solidFill>
                <a:latin typeface="Arial" panose="020B0604020202020204" pitchFamily="34" charset="0"/>
                <a:cs typeface="Arial" panose="020B0604020202020204" pitchFamily="34" charset="0"/>
              </a:rPr>
              <a:t>Se calcularán a partir del mes en que se haya produci-			   do el incremento o decremento del costo, para los traba-			   pendientes de ejecutar conforme al programa de obra o, aquellos con atraso no imputable al contratista.</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mes de origen para hacer el ajuste será el correspondiente al acto de presentación y apertura de proposiciones;</a:t>
            </a:r>
          </a:p>
          <a:p>
            <a:pPr marL="0" indent="0" algn="just">
              <a:lnSpc>
                <a:spcPct val="11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p:txBody>
      </p:sp>
      <p:pic>
        <p:nvPicPr>
          <p:cNvPr id="4098" name="Picture 2" descr="AJUSTE DE COSTOS (CASO PRÁCTICO) - PDF Free Download">
            <a:extLst>
              <a:ext uri="{FF2B5EF4-FFF2-40B4-BE49-F238E27FC236}">
                <a16:creationId xmlns:a16="http://schemas.microsoft.com/office/drawing/2014/main" id="{512AE326-AB76-ED3F-A797-EE8FF4D39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39" y="3647771"/>
            <a:ext cx="3133981" cy="154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3" presetClass="entr" presetSubtype="1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1000"/>
                                        <p:tgtEl>
                                          <p:spTgt spid="4098"/>
                                        </p:tgtEl>
                                        <p:attrNameLst>
                                          <p:attrName>ppt_y</p:attrName>
                                        </p:attrNameLst>
                                      </p:cBhvr>
                                      <p:tavLst>
                                        <p:tav tm="0">
                                          <p:val>
                                            <p:strVal val="#ppt_y+#ppt_h*1.125000"/>
                                          </p:val>
                                        </p:tav>
                                        <p:tav tm="100000">
                                          <p:val>
                                            <p:strVal val="#ppt_y"/>
                                          </p:val>
                                        </p:tav>
                                      </p:tavLst>
                                    </p:anim>
                                    <p:animEffect transition="in" filter="wipe(up)">
                                      <p:cBhvr>
                                        <p:cTn id="28" dur="1000"/>
                                        <p:tgtEl>
                                          <p:spTgt spid="4098"/>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p:cTn id="31"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5" end="5"/>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edge">
                                      <p:cBhvr>
                                        <p:cTn id="39" dur="1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1000"/>
                                        <p:tgtEl>
                                          <p:spTgt spid="11">
                                            <p:txEl>
                                              <p:pRg st="10" end="10"/>
                                            </p:txEl>
                                          </p:spTgt>
                                        </p:tgtEl>
                                      </p:cBhvr>
                                    </p:animEffect>
                                    <p:anim calcmode="lin" valueType="num">
                                      <p:cBhvr>
                                        <p:cTn id="45"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6013"/>
          </a:xfrm>
        </p:spPr>
        <p:txBody>
          <a:bodyPr>
            <a:normAutofit/>
          </a:bodyPr>
          <a:lstStyle/>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 </a:t>
            </a:r>
            <a:r>
              <a:rPr lang="es-MX" altLang="es-MX" sz="2000" dirty="0">
                <a:solidFill>
                  <a:schemeClr val="bg1"/>
                </a:solidFill>
                <a:latin typeface="Arial" panose="020B0604020202020204" pitchFamily="34" charset="0"/>
                <a:cs typeface="Arial" panose="020B0604020202020204" pitchFamily="34" charset="0"/>
              </a:rPr>
              <a:t>El ajuste del costo de los insumos será calculado con base en los indices de precios o de referencia que da a conocer el INEGI. </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los índices que se requieran no se encuentren dentro de los publicados por el INEGI, el ente público procederá a calcularlos con el contratista, conforme a los precios que investiguen por mercadeo directo, o en publicaciones especializadas nacionales o internacionales considerando al menos tres fuentes distintas;</a:t>
            </a:r>
          </a:p>
          <a:p>
            <a:pPr marL="0" indent="0" algn="just">
              <a:lnSpc>
                <a:spcPct val="100000"/>
              </a:lnSpc>
              <a:spcBef>
                <a:spcPts val="0"/>
              </a:spcBef>
              <a:buNone/>
              <a:defRPr/>
            </a:pPr>
            <a:endParaRPr lang="es-MX"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III. </a:t>
            </a:r>
            <a:r>
              <a:rPr lang="es-MX" altLang="es-MX" sz="2000" dirty="0">
                <a:solidFill>
                  <a:schemeClr val="bg1"/>
                </a:solidFill>
                <a:latin typeface="Arial" panose="020B0604020202020204" pitchFamily="34" charset="0"/>
                <a:cs typeface="Arial" panose="020B0604020202020204" pitchFamily="34" charset="0"/>
              </a:rPr>
              <a:t>El ajuste se aplicará a los </a:t>
            </a:r>
            <a:r>
              <a:rPr lang="es-MX" altLang="es-MX" sz="2000" b="1" dirty="0">
                <a:solidFill>
                  <a:schemeClr val="bg1"/>
                </a:solidFill>
                <a:latin typeface="Arial" panose="020B0604020202020204" pitchFamily="34" charset="0"/>
                <a:cs typeface="Arial" panose="020B0604020202020204" pitchFamily="34" charset="0"/>
              </a:rPr>
              <a:t>costos directos</a:t>
            </a:r>
            <a:r>
              <a:rPr lang="es-MX" altLang="es-MX" sz="2000" dirty="0">
                <a:solidFill>
                  <a:schemeClr val="bg1"/>
                </a:solidFill>
                <a:latin typeface="Arial" panose="020B0604020202020204" pitchFamily="34" charset="0"/>
                <a:cs typeface="Arial" panose="020B0604020202020204" pitchFamily="34" charset="0"/>
              </a:rPr>
              <a:t>, conservando constantes los porcentajes de los </a:t>
            </a:r>
            <a:r>
              <a:rPr lang="es-MX" altLang="es-MX" sz="2000" b="1" dirty="0">
                <a:solidFill>
                  <a:schemeClr val="bg1"/>
                </a:solidFill>
                <a:latin typeface="Arial" panose="020B0604020202020204" pitchFamily="34" charset="0"/>
                <a:cs typeface="Arial" panose="020B0604020202020204" pitchFamily="34" charset="0"/>
              </a:rPr>
              <a:t>costos indirectos</a:t>
            </a:r>
            <a:r>
              <a:rPr lang="es-MX" altLang="es-MX" sz="2000" dirty="0">
                <a:solidFill>
                  <a:schemeClr val="bg1"/>
                </a:solidFill>
                <a:latin typeface="Arial" panose="020B0604020202020204" pitchFamily="34" charset="0"/>
                <a:cs typeface="Arial" panose="020B0604020202020204" pitchFamily="34" charset="0"/>
              </a:rPr>
              <a:t>, el </a:t>
            </a:r>
            <a:r>
              <a:rPr lang="es-MX" altLang="es-MX" sz="2000" b="1" dirty="0">
                <a:solidFill>
                  <a:schemeClr val="bg1"/>
                </a:solidFill>
                <a:latin typeface="Arial" panose="020B0604020202020204" pitchFamily="34" charset="0"/>
                <a:cs typeface="Arial" panose="020B0604020202020204" pitchFamily="34" charset="0"/>
              </a:rPr>
              <a:t>costo por financiamiento </a:t>
            </a:r>
            <a:r>
              <a:rPr lang="es-MX" altLang="es-MX" sz="2000" dirty="0">
                <a:solidFill>
                  <a:schemeClr val="bg1"/>
                </a:solidFill>
                <a:latin typeface="Arial" panose="020B0604020202020204" pitchFamily="34" charset="0"/>
                <a:cs typeface="Arial" panose="020B0604020202020204" pitchFamily="34" charset="0"/>
              </a:rPr>
              <a:t>y la </a:t>
            </a:r>
            <a:r>
              <a:rPr lang="es-MX" altLang="es-MX" sz="2000" b="1" dirty="0">
                <a:solidFill>
                  <a:schemeClr val="bg1"/>
                </a:solidFill>
                <a:latin typeface="Arial" panose="020B0604020202020204" pitchFamily="34" charset="0"/>
                <a:cs typeface="Arial" panose="020B0604020202020204" pitchFamily="34" charset="0"/>
              </a:rPr>
              <a:t>utilidad </a:t>
            </a:r>
            <a:r>
              <a:rPr lang="es-MX" altLang="es-MX" sz="2000" dirty="0">
                <a:solidFill>
                  <a:schemeClr val="bg1"/>
                </a:solidFill>
                <a:latin typeface="Arial" panose="020B0604020202020204" pitchFamily="34" charset="0"/>
                <a:cs typeface="Arial" panose="020B0604020202020204" pitchFamily="34" charset="0"/>
              </a:rPr>
              <a:t>originales durante el ejercicio del contrato; el costo por financiamiento estará sujeto a ajuste de acuerdo a las variaciones de la tasa de interés que el contratista haya considerado en su proposición.</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Al respecto, el </a:t>
            </a:r>
            <a:r>
              <a:rPr lang="es-MX" altLang="es-MX" sz="2000" b="1" dirty="0">
                <a:solidFill>
                  <a:schemeClr val="bg1"/>
                </a:solidFill>
                <a:latin typeface="Arial" panose="020B0604020202020204" pitchFamily="34" charset="0"/>
                <a:cs typeface="Arial" panose="020B0604020202020204" pitchFamily="34" charset="0"/>
              </a:rPr>
              <a:t>costo directo </a:t>
            </a:r>
            <a:r>
              <a:rPr lang="es-MX" altLang="es-MX" sz="2000" dirty="0">
                <a:solidFill>
                  <a:schemeClr val="bg1"/>
                </a:solidFill>
                <a:latin typeface="Arial" panose="020B0604020202020204" pitchFamily="34" charset="0"/>
                <a:cs typeface="Arial" panose="020B0604020202020204" pitchFamily="34" charset="0"/>
              </a:rPr>
              <a:t>es monto o cantidad que considera o calcula el contratista que deberá erogar para poder ejecutar la obra pública, y se integra a partir de la suma de  lo que se habrá de gastar por concepto de insumos puestos en el lugar de la obra, salarios por la mano de obra considerando su rendimiento, herramienta, materiales de construcción, y del costo de las horas que se utilice el equipo o maquinaria necesarios para llevarla a cabo. </a:t>
            </a:r>
          </a:p>
        </p:txBody>
      </p:sp>
    </p:spTree>
    <p:extLst>
      <p:ext uri="{BB962C8B-B14F-4D97-AF65-F5344CB8AC3E}">
        <p14:creationId xmlns:p14="http://schemas.microsoft.com/office/powerpoint/2010/main" val="12252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edge">
                                      <p:cBhvr>
                                        <p:cTn id="7" dur="2000"/>
                                        <p:tgtEl>
                                          <p:spTgt spid="11">
                                            <p:txEl>
                                              <p:pRg st="0" end="0"/>
                                            </p:txEl>
                                          </p:spTgt>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strips(downLeft)">
                                      <p:cBhvr>
                                        <p:cTn id="11" dur="125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wedge">
                                      <p:cBhvr>
                                        <p:cTn id="16" dur="20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checkerboard(across)">
                                      <p:cBhvr>
                                        <p:cTn id="21"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15592"/>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a:t>
            </a:r>
            <a:r>
              <a:rPr lang="es-MX" altLang="es-MX" sz="2000" b="1" dirty="0">
                <a:solidFill>
                  <a:schemeClr val="bg1"/>
                </a:solidFill>
                <a:latin typeface="Arial" panose="020B0604020202020204" pitchFamily="34" charset="0"/>
                <a:cs typeface="Arial" panose="020B0604020202020204" pitchFamily="34" charset="0"/>
              </a:rPr>
              <a:t>costo indirecto </a:t>
            </a:r>
            <a:r>
              <a:rPr lang="es-MX" altLang="es-MX" sz="2000" dirty="0">
                <a:solidFill>
                  <a:schemeClr val="bg1"/>
                </a:solidFill>
                <a:latin typeface="Arial" panose="020B0604020202020204" pitchFamily="34" charset="0"/>
                <a:cs typeface="Arial" panose="020B0604020202020204" pitchFamily="34" charset="0"/>
              </a:rPr>
              <a:t>es la parte del monto que el contratista debe considerar para realizar su propuesta económica y que corresponde a los gastos generales necesarios para la ejecución de los trabajos no incluidos en el costo directo.</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2">
                    <a:lumMod val="75000"/>
                  </a:schemeClr>
                </a:solidFill>
                <a:latin typeface="Arial" panose="020B0604020202020204" pitchFamily="34" charset="0"/>
                <a:ea typeface="Times New Roman" panose="02020603050405020304" pitchFamily="18" charset="0"/>
              </a:rPr>
              <a:t>L</a:t>
            </a:r>
            <a:r>
              <a:rPr lang="es-MX" sz="2000" dirty="0">
                <a:solidFill>
                  <a:schemeClr val="bg2">
                    <a:lumMod val="75000"/>
                  </a:schemeClr>
                </a:solidFill>
                <a:effectLst/>
                <a:latin typeface="Arial" panose="020B0604020202020204" pitchFamily="34" charset="0"/>
                <a:ea typeface="Times New Roman" panose="02020603050405020304" pitchFamily="18" charset="0"/>
              </a:rPr>
              <a:t>os conceptos a considerar </a:t>
            </a:r>
            <a:r>
              <a:rPr lang="es-MX" sz="2000" dirty="0">
                <a:solidFill>
                  <a:srgbClr val="000000"/>
                </a:solidFill>
                <a:effectLst/>
                <a:latin typeface="Arial" panose="020B0604020202020204" pitchFamily="34" charset="0"/>
                <a:ea typeface="Times New Roman" panose="02020603050405020304" pitchFamily="18" charset="0"/>
              </a:rPr>
              <a:t>para calcular este costo, a groso modo son los gastos de las oficinas centrales en la parte que corresponde al apoyo técnico y administrativo que de forma necesaria dan a la </a:t>
            </a:r>
            <a:r>
              <a:rPr lang="es-MX" sz="2000" dirty="0">
                <a:solidFill>
                  <a:srgbClr val="C00000"/>
                </a:solidFill>
                <a:effectLst/>
                <a:latin typeface="Arial" panose="020B0604020202020204" pitchFamily="34" charset="0"/>
                <a:ea typeface="Times New Roman" panose="02020603050405020304" pitchFamily="18" charset="0"/>
              </a:rPr>
              <a:t>superintendencia </a:t>
            </a:r>
            <a:r>
              <a:rPr lang="es-MX" sz="2000" dirty="0">
                <a:solidFill>
                  <a:srgbClr val="000000"/>
                </a:solidFill>
                <a:effectLst/>
                <a:latin typeface="Arial" panose="020B0604020202020204" pitchFamily="34" charset="0"/>
                <a:ea typeface="Times New Roman" panose="02020603050405020304" pitchFamily="18" charset="0"/>
              </a:rPr>
              <a:t>encargada directamente de los trabajos de ejecución de la obra, así como los relativos a todos  los </a:t>
            </a:r>
            <a:r>
              <a:rPr lang="es-MX" sz="2000" dirty="0">
                <a:solidFill>
                  <a:srgbClr val="000000"/>
                </a:solidFill>
                <a:latin typeface="Arial" panose="020B0604020202020204" pitchFamily="34" charset="0"/>
              </a:rPr>
              <a:t>conceptos  que corresponden  a  las oficinas de campo o del sitio 	               de los trabajos, los  cuales  comprenden  entre  otros  conceptos  los		        gastos de administración, organización, dirección  técnica, vigilancia,	 supervisión, viáticos, construcción de  instalaciones  generales nece-	          sarias para realizar los conceptos de trabajo, el transporte  de maqui-	               naria  o equipo de  construcción, imprevistos; además los honorarios,	      sueldos y prestaciones laborales  y sociales correspondientes al per-	           sonal directivo, administrativo y técnico; depreciación, mantenimiento	                 y rentas de locales, bodegas, vehiculos o campamentos; servicios de	  consultores, asesores,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servicios diversos y laboratorios, y estudios e investiga-ciones; gastos  de  oficina  desde  papeleria, pasando  o  equipos  de comunicación,</a:t>
            </a:r>
            <a:endParaRPr lang="es-MX" altLang="es-MX" sz="2000" dirty="0">
              <a:solidFill>
                <a:srgbClr val="000000"/>
              </a:solidFill>
              <a:latin typeface="Arial" panose="020B0604020202020204" pitchFamily="34" charset="0"/>
            </a:endParaRPr>
          </a:p>
        </p:txBody>
      </p:sp>
      <p:pic>
        <p:nvPicPr>
          <p:cNvPr id="5122" name="Picture 2" descr="Conoces cuál es el costo real de la rotación de tu empresa? - Sintec  Consulting">
            <a:extLst>
              <a:ext uri="{FF2B5EF4-FFF2-40B4-BE49-F238E27FC236}">
                <a16:creationId xmlns:a16="http://schemas.microsoft.com/office/drawing/2014/main" id="{ED7807C2-6BE8-9DD7-278F-9C593469C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640" y="3070265"/>
            <a:ext cx="3119966" cy="258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heel(1)">
                                      <p:cBhvr>
                                        <p:cTn id="11" dur="1250"/>
                                        <p:tgtEl>
                                          <p:spTgt spid="11">
                                            <p:txEl>
                                              <p:pRg st="2" end="2"/>
                                            </p:txEl>
                                          </p:spTgt>
                                        </p:tgtEl>
                                      </p:cBhvr>
                                    </p:animEffect>
                                  </p:childTnLst>
                                </p:cTn>
                              </p:par>
                              <p:par>
                                <p:cTn id="12" presetID="19"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500" fill="hold"/>
                                        <p:tgtEl>
                                          <p:spTgt spid="5122"/>
                                        </p:tgtEl>
                                        <p:attrNameLst>
                                          <p:attrName>ppt_w</p:attrName>
                                        </p:attrNameLst>
                                      </p:cBhvr>
                                      <p:tavLst>
                                        <p:tav tm="0" fmla="#ppt_w*sin(2.5*pi*$)">
                                          <p:val>
                                            <p:fltVal val="0"/>
                                          </p:val>
                                        </p:tav>
                                        <p:tav tm="100000">
                                          <p:val>
                                            <p:fltVal val="1"/>
                                          </p:val>
                                        </p:tav>
                                      </p:tavLst>
                                    </p:anim>
                                    <p:anim calcmode="lin" valueType="num">
                                      <p:cBhvr>
                                        <p:cTn id="15" dur="15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35381"/>
          </a:xfrm>
        </p:spPr>
        <p:txBody>
          <a:bodyPr>
            <a:normAutofit/>
          </a:bodyPr>
          <a:lstStyle/>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fotocopiado, servicios como agua, luz y teléfonos hasta el costo del procedimiento de contratación; capacitación y adiestramiento; seguridad e higiene; seguros y fianzas, y trabajos previos o auxiliares asociados a la obra, todo lo cual se relaciona directamente con el tamaño de la empresa, a partir de que esta tenga un mayor o menor número de empleados, instalaciones y demás gastos asociados.</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endParaRPr lang="es-MX"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indirecto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expresará como un porcentaje del costo directo de cada concepto de trabajo, o sobre el costo total estimado de la obra cuando es a precio alzado. Dicho porcentaje se calculará sumando los importes de los gastos generales que resulten aplicables y dividiendo esta suma entre el costo directo total de los trabajos de que se trate.</a:t>
            </a:r>
          </a:p>
          <a:p>
            <a:pPr marL="0" indent="0" algn="just">
              <a:lnSpc>
                <a:spcPct val="110000"/>
              </a:lnSpc>
              <a:spcBef>
                <a:spcPts val="0"/>
              </a:spcBef>
              <a:buNone/>
              <a:defRPr/>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por financiamiento</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p</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orcentaje del costo del recurso gastado en una obra que se determina a partir del procedimiento fijado por cada ente público para  análizar, cálcular  e  integrar  lo  que  le  costará  al  contratista  el  financiamiento  de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 obra, a partir de considerar la suma de todos los costos, tanto directos como indirectos involucrados en la misma, o  sea, para el caso de un contrato sobre la ba-</a:t>
            </a:r>
            <a:endParaRPr lang="es-MX"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2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de precios unitarios  se calcula en  cada uno de los precios unitarios, o sea de todos los conceptos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 trabajo terminados,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medidos como unidad de trabajo, que intervendrán o se ejecutarán; y cuando se trata de una obra a precio alzado, se cal-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cula sobre el precio total, o sea sobre la inversión que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realiza el contratista durante el tiempo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transcurre</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desde</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los primeros gastos inherente a la obra, hasta su 			      conclusión y también se considera el tiempo que tarda 			      la convocante en pagar las estimaciones</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defRPr/>
            </a:pPr>
            <a:r>
              <a:rPr lang="es-MX"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E</a:t>
            </a:r>
            <a:r>
              <a:rPr lang="es-MX" sz="2000" dirty="0">
                <a:solidFill>
                  <a:schemeClr val="bg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ste cálculo depende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 gran medida del plazo de ejecución de la obra, del avance estimado mensual de ejecución, del tiempo que se tarde el ente público en pagar las estimaciones, del indicador económico o tasa de interés que se aplique, el monto del anticipo que sea otorgado, y la inversión de recursos propios o contratados por el contratista para cumplir el programa de ejecución de los trabajos.</a:t>
            </a:r>
          </a:p>
          <a:p>
            <a:pPr marL="0" indent="0" algn="just">
              <a:lnSpc>
                <a:spcPct val="110000"/>
              </a:lnSpc>
              <a:spcBef>
                <a:spcPts val="0"/>
              </a:spcBef>
              <a:buNone/>
              <a:defRPr/>
            </a:pPr>
            <a:r>
              <a:rPr lang="es-MX"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 </a:t>
            </a:r>
            <a:r>
              <a:rPr lang="es-MX"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costo por financiamiento </a:t>
            </a:r>
            <a:r>
              <a:rPr lang="es-MX"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expresa con un porcentaje que en principio debe permanecer constante  durante  la  vigencia  del contrato, pero que se puede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ajustar cuando se presentan ciertas situaciones previstas en la normatividad de la materia.</a:t>
            </a:r>
          </a:p>
        </p:txBody>
      </p:sp>
      <p:pic>
        <p:nvPicPr>
          <p:cNvPr id="3" name="Picture 2" descr="La inversión pública es clave para la recuperación | Opinión | Cinco Días">
            <a:extLst>
              <a:ext uri="{FF2B5EF4-FFF2-40B4-BE49-F238E27FC236}">
                <a16:creationId xmlns:a16="http://schemas.microsoft.com/office/drawing/2014/main" id="{2FD2300E-B7F1-B56B-504C-98FB10DBF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4" y="1712623"/>
            <a:ext cx="3513695" cy="179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8" dur="125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100"/>
                                        <p:tgtEl>
                                          <p:spTgt spid="11">
                                            <p:txEl>
                                              <p:pRg st="4" end="4"/>
                                            </p:txEl>
                                          </p:spTgt>
                                        </p:tgtEl>
                                      </p:cBhvr>
                                    </p:animEffect>
                                    <p:anim calcmode="lin" valueType="num">
                                      <p:cBhvr>
                                        <p:cTn id="24"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15986"/>
          </a:xfrm>
        </p:spPr>
        <p:txBody>
          <a:bodyPr>
            <a:normAutofit lnSpcReduction="10000"/>
          </a:bodyPr>
          <a:lstStyle/>
          <a:p>
            <a:pPr marL="0" algn="just" eaLnBrk="1" hangingPunct="1">
              <a:lnSpc>
                <a:spcPct val="100000"/>
              </a:lnSpc>
              <a:spcBef>
                <a:spcPts val="400"/>
              </a:spcBef>
              <a:buFont typeface="Wingdings" panose="05000000000000000000" pitchFamily="2" charset="2"/>
              <a:buNone/>
            </a:pPr>
            <a:r>
              <a:rPr lang="es-MX" altLang="es-MX" sz="2000" b="1" dirty="0">
                <a:solidFill>
                  <a:schemeClr val="bg1"/>
                </a:solidFill>
                <a:latin typeface="Arial" panose="020B0604020202020204" pitchFamily="34" charset="0"/>
                <a:cs typeface="Arial" panose="020B0604020202020204" pitchFamily="34" charset="0"/>
              </a:rPr>
              <a:t>Cuarto párrafo:</a:t>
            </a:r>
          </a:p>
          <a:p>
            <a:pPr marL="0" algn="just" eaLnBrk="1" hangingPunct="1">
              <a:lnSpc>
                <a:spcPct val="100000"/>
              </a:lnSpc>
              <a:spcBef>
                <a:spcPts val="400"/>
              </a:spcBef>
              <a:buFont typeface="Wingdings" panose="05000000000000000000" pitchFamily="2" charset="2"/>
              <a:buNone/>
            </a:pPr>
            <a:r>
              <a:rPr lang="es-MX" altLang="es-MX" sz="2000" i="1" dirty="0">
                <a:solidFill>
                  <a:schemeClr val="bg1"/>
                </a:solidFill>
                <a:latin typeface="Arial" panose="020B0604020202020204" pitchFamily="34" charset="0"/>
                <a:cs typeface="Arial" panose="020B0604020202020204" pitchFamily="34" charset="0"/>
              </a:rPr>
              <a:t>Cuando </a:t>
            </a:r>
            <a:r>
              <a:rPr lang="es-MX" altLang="es-MX" sz="2000" i="1" dirty="0">
                <a:solidFill>
                  <a:srgbClr val="CC9C02"/>
                </a:solidFill>
                <a:latin typeface="Arial" panose="020B0604020202020204" pitchFamily="34" charset="0"/>
                <a:cs typeface="Arial" panose="020B0604020202020204" pitchFamily="34" charset="0"/>
              </a:rPr>
              <a:t>las licitaciones </a:t>
            </a:r>
            <a:r>
              <a:rPr lang="es-MX" altLang="es-MX" sz="2000" i="1" dirty="0">
                <a:solidFill>
                  <a:schemeClr val="bg1"/>
                </a:solidFill>
                <a:latin typeface="Arial" panose="020B0604020202020204" pitchFamily="34" charset="0"/>
                <a:cs typeface="Arial" panose="020B0604020202020204" pitchFamily="34" charset="0"/>
              </a:rPr>
              <a:t>… </a:t>
            </a:r>
            <a:r>
              <a:rPr lang="es-MX" altLang="es-MX" sz="2000" i="1" dirty="0">
                <a:solidFill>
                  <a:srgbClr val="C00000"/>
                </a:solidFill>
                <a:latin typeface="Arial" panose="020B0604020202020204" pitchFamily="34" charset="0"/>
                <a:cs typeface="Arial" panose="020B0604020202020204" pitchFamily="34" charset="0"/>
              </a:rPr>
              <a:t>no sean idóneas </a:t>
            </a:r>
            <a:r>
              <a:rPr lang="es-MX" altLang="es-MX" sz="2000" i="1" dirty="0">
                <a:solidFill>
                  <a:schemeClr val="bg1"/>
                </a:solidFill>
                <a:latin typeface="Arial" panose="020B0604020202020204" pitchFamily="34" charset="0"/>
                <a:cs typeface="Arial" panose="020B0604020202020204" pitchFamily="34" charset="0"/>
              </a:rPr>
              <a:t>para asegurar dichas condiciones,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las</a:t>
            </a:r>
            <a:r>
              <a:rPr lang="es-MX" altLang="es-MX" sz="2000" i="1" dirty="0">
                <a:solidFill>
                  <a:schemeClr val="accent6">
                    <a:lumMod val="50000"/>
                  </a:schemeClr>
                </a:solidFill>
                <a:latin typeface="Arial" panose="020B0604020202020204" pitchFamily="34" charset="0"/>
                <a:cs typeface="Arial" panose="020B0604020202020204" pitchFamily="34" charset="0"/>
              </a:rPr>
              <a:t> </a:t>
            </a:r>
            <a:r>
              <a:rPr lang="es-MX" altLang="es-MX" sz="2000" i="1" dirty="0">
                <a:solidFill>
                  <a:schemeClr val="bg2">
                    <a:lumMod val="60000"/>
                    <a:lumOff val="40000"/>
                  </a:schemeClr>
                </a:solidFill>
                <a:latin typeface="Arial" panose="020B0604020202020204" pitchFamily="34" charset="0"/>
                <a:cs typeface="Arial" panose="020B0604020202020204" pitchFamily="34" charset="0"/>
              </a:rPr>
              <a:t>leyes establecerán las bases</a:t>
            </a:r>
            <a:r>
              <a:rPr lang="es-MX" altLang="es-MX" sz="2000" i="1" dirty="0">
                <a:solidFill>
                  <a:schemeClr val="bg1"/>
                </a:solidFill>
                <a:latin typeface="Arial" panose="020B0604020202020204" pitchFamily="34" charset="0"/>
                <a:cs typeface="Arial" panose="020B0604020202020204" pitchFamily="34" charset="0"/>
              </a:rPr>
              <a:t>, procedimientos, reglas, requisitos y demás elementos para acreditar la </a:t>
            </a:r>
            <a:r>
              <a:rPr lang="es-MX" altLang="es-MX" sz="2000" b="1" i="1" dirty="0">
                <a:solidFill>
                  <a:srgbClr val="41A779"/>
                </a:solidFill>
                <a:latin typeface="Arial" panose="020B0604020202020204" pitchFamily="34" charset="0"/>
                <a:cs typeface="Arial" panose="020B0604020202020204" pitchFamily="34" charset="0"/>
              </a:rPr>
              <a:t>economía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eficacia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b="1" i="1" dirty="0">
                <a:solidFill>
                  <a:srgbClr val="41A779"/>
                </a:solidFill>
                <a:latin typeface="Arial" panose="020B0604020202020204" pitchFamily="34" charset="0"/>
                <a:cs typeface="Arial" panose="020B0604020202020204" pitchFamily="34" charset="0"/>
              </a:rPr>
              <a:t> eficiencia</a:t>
            </a:r>
            <a:r>
              <a:rPr lang="es-MX" altLang="es-MX" sz="2000" b="1" i="1" dirty="0">
                <a:solidFill>
                  <a:schemeClr val="bg1"/>
                </a:solidFill>
                <a:latin typeface="Arial" panose="020B0604020202020204" pitchFamily="34" charset="0"/>
                <a:cs typeface="Arial" panose="020B0604020202020204" pitchFamily="34" charset="0"/>
              </a:rPr>
              <a:t>,</a:t>
            </a:r>
            <a:r>
              <a:rPr lang="es-MX" altLang="es-MX" sz="2000" i="1" dirty="0">
                <a:latin typeface="Arial" panose="020B0604020202020204" pitchFamily="34" charset="0"/>
                <a:cs typeface="Arial" panose="020B0604020202020204" pitchFamily="34" charset="0"/>
              </a:rPr>
              <a:t> </a:t>
            </a:r>
            <a:r>
              <a:rPr lang="es-MX" altLang="es-MX" sz="2000" b="1" i="1" dirty="0">
                <a:solidFill>
                  <a:srgbClr val="3333CC"/>
                </a:solidFill>
                <a:latin typeface="Arial" panose="020B0604020202020204" pitchFamily="34" charset="0"/>
                <a:cs typeface="Arial" panose="020B0604020202020204" pitchFamily="34" charset="0"/>
              </a:rPr>
              <a:t>imparcialidad</a:t>
            </a:r>
            <a:r>
              <a:rPr lang="es-MX" altLang="es-MX" sz="2000" i="1" dirty="0">
                <a:latin typeface="Arial" panose="020B0604020202020204" pitchFamily="34" charset="0"/>
                <a:cs typeface="Arial" panose="020B0604020202020204" pitchFamily="34" charset="0"/>
              </a:rPr>
              <a:t> </a:t>
            </a:r>
            <a:r>
              <a:rPr lang="es-MX" altLang="es-MX" sz="2000" i="1" dirty="0">
                <a:solidFill>
                  <a:srgbClr val="000000"/>
                </a:solidFill>
                <a:latin typeface="Arial" panose="020B0604020202020204" pitchFamily="34" charset="0"/>
                <a:cs typeface="Arial" panose="020B0604020202020204" pitchFamily="34" charset="0"/>
              </a:rPr>
              <a:t>y </a:t>
            </a:r>
            <a:r>
              <a:rPr lang="es-MX" altLang="es-MX" sz="2000" b="1" i="1" dirty="0">
                <a:solidFill>
                  <a:srgbClr val="41A779"/>
                </a:solidFill>
                <a:latin typeface="Arial" panose="020B0604020202020204" pitchFamily="34" charset="0"/>
                <a:cs typeface="Arial" panose="020B0604020202020204" pitchFamily="34" charset="0"/>
              </a:rPr>
              <a:t>honradez</a:t>
            </a:r>
            <a:r>
              <a:rPr lang="es-MX" altLang="es-MX" sz="2000" i="1" dirty="0">
                <a:latin typeface="Arial" panose="020B0604020202020204" pitchFamily="34" charset="0"/>
                <a:cs typeface="Arial" panose="020B0604020202020204" pitchFamily="34" charset="0"/>
              </a:rPr>
              <a:t> </a:t>
            </a:r>
            <a:r>
              <a:rPr lang="es-MX" altLang="es-MX" sz="2000" i="1" dirty="0">
                <a:solidFill>
                  <a:schemeClr val="bg1"/>
                </a:solidFill>
                <a:latin typeface="Arial" panose="020B0604020202020204" pitchFamily="34" charset="0"/>
                <a:cs typeface="Arial" panose="020B0604020202020204" pitchFamily="34" charset="0"/>
              </a:rPr>
              <a:t>que aseguren las mejores condiciones para el Estado</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1"/>
                </a:solidFill>
                <a:latin typeface="Arial" panose="020B0604020202020204" pitchFamily="34" charset="0"/>
                <a:cs typeface="Arial" panose="020B0604020202020204" pitchFamily="34" charset="0"/>
              </a:rPr>
              <a:t>Por lo tanto, cuando de acuerdo a lo establecido en la LAASSP o la LOPSRM, la licitación no sea idónea para contratar, se deben llevar a cabo los procedimientos de </a:t>
            </a:r>
            <a:r>
              <a:rPr lang="es-MX" altLang="es-MX" sz="2000" b="1" i="1" dirty="0">
                <a:solidFill>
                  <a:srgbClr val="FF6600"/>
                </a:solidFill>
                <a:latin typeface="Arial" panose="020B0604020202020204" pitchFamily="34" charset="0"/>
                <a:cs typeface="Arial" panose="020B0604020202020204" pitchFamily="34" charset="0"/>
              </a:rPr>
              <a:t>excepción</a:t>
            </a:r>
            <a:r>
              <a:rPr lang="es-MX" altLang="es-MX" sz="2000" dirty="0">
                <a:solidFill>
                  <a:schemeClr val="bg1"/>
                </a:solidFill>
                <a:latin typeface="Arial" panose="020B0604020202020204" pitchFamily="34" charset="0"/>
                <a:cs typeface="Arial" panose="020B0604020202020204" pitchFamily="34" charset="0"/>
              </a:rPr>
              <a:t>, los cuales también deben cumplir con seis principios constitucionales.</a:t>
            </a:r>
          </a:p>
          <a:p>
            <a:pPr marL="0" indent="0" algn="just" eaLnBrk="1" hangingPunct="1">
              <a:lnSpc>
                <a:spcPct val="100000"/>
              </a:lnSpc>
              <a:spcBef>
                <a:spcPts val="400"/>
              </a:spcBef>
              <a:buNone/>
            </a:pPr>
            <a:endParaRPr lang="es-MX" altLang="es-MX"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Quinto párrafo:</a:t>
            </a:r>
          </a:p>
          <a:p>
            <a:pPr marL="0" indent="0" algn="just">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El </a:t>
            </a:r>
            <a:r>
              <a:rPr lang="es-MX" altLang="ja-JP" sz="2000" b="1" i="1" dirty="0">
                <a:solidFill>
                  <a:srgbClr val="B36A99"/>
                </a:solidFill>
                <a:latin typeface="Arial" panose="020B0604020202020204" pitchFamily="34" charset="0"/>
                <a:cs typeface="Arial" panose="020B0604020202020204" pitchFamily="34" charset="0"/>
              </a:rPr>
              <a:t>manejo de recursos económicos federales </a:t>
            </a:r>
            <a:r>
              <a:rPr lang="es-MX" altLang="ja-JP" sz="2000" i="1" dirty="0">
                <a:solidFill>
                  <a:srgbClr val="C4836B"/>
                </a:solidFill>
                <a:latin typeface="Arial" panose="020B0604020202020204" pitchFamily="34" charset="0"/>
                <a:cs typeface="Arial" panose="020B0604020202020204" pitchFamily="34" charset="0"/>
              </a:rPr>
              <a:t>por parte de las entidades federativas, los municipios y las demarcaciones territoriales </a:t>
            </a:r>
            <a:r>
              <a:rPr lang="es-MX" altLang="ja-JP" sz="2000" i="1" dirty="0">
                <a:solidFill>
                  <a:schemeClr val="bg1"/>
                </a:solidFill>
                <a:latin typeface="Arial" panose="020B0604020202020204" pitchFamily="34" charset="0"/>
                <a:cs typeface="Arial" panose="020B0604020202020204" pitchFamily="34" charset="0"/>
              </a:rPr>
              <a:t>de la Ciudad de México, se sujetará a las bases de este artículo y a las leyes reglamentarias. </a:t>
            </a:r>
            <a:r>
              <a:rPr lang="es-MX" altLang="ja-JP" sz="2000" i="1" dirty="0">
                <a:solidFill>
                  <a:srgbClr val="002060"/>
                </a:solidFill>
                <a:latin typeface="Arial" panose="020B0604020202020204" pitchFamily="34" charset="0"/>
                <a:cs typeface="Arial" panose="020B0604020202020204" pitchFamily="34" charset="0"/>
              </a:rPr>
              <a:t>La evaluación </a:t>
            </a:r>
            <a:r>
              <a:rPr lang="es-MX" altLang="ja-JP" sz="2000" i="1" dirty="0">
                <a:solidFill>
                  <a:schemeClr val="bg1"/>
                </a:solidFill>
                <a:latin typeface="Arial" panose="020B0604020202020204" pitchFamily="34" charset="0"/>
                <a:cs typeface="Arial" panose="020B0604020202020204" pitchFamily="34" charset="0"/>
              </a:rPr>
              <a:t>sobre el ejercicio de dichos recursos </a:t>
            </a:r>
            <a:r>
              <a:rPr lang="es-MX" altLang="ja-JP" sz="2000" i="1" dirty="0">
                <a:solidFill>
                  <a:srgbClr val="7030A0"/>
                </a:solidFill>
                <a:latin typeface="Arial" panose="020B0604020202020204" pitchFamily="34" charset="0"/>
                <a:cs typeface="Arial" panose="020B0604020202020204" pitchFamily="34" charset="0"/>
              </a:rPr>
              <a:t>se realizará por las instancias técnicas de las entidades federativas</a:t>
            </a:r>
            <a:r>
              <a:rPr lang="es-MX" altLang="ja-JP" sz="2000" i="1" dirty="0">
                <a:solidFill>
                  <a:schemeClr val="bg1"/>
                </a:solidFill>
                <a:latin typeface="Arial" panose="020B0604020202020204" pitchFamily="34" charset="0"/>
                <a:cs typeface="Arial" panose="020B0604020202020204" pitchFamily="34" charset="0"/>
              </a:rPr>
              <a:t> a que se refiere el párrafo segundo de este artículo.</a:t>
            </a:r>
          </a:p>
          <a:p>
            <a:pPr marL="0" indent="0" algn="just">
              <a:lnSpc>
                <a:spcPct val="100000"/>
              </a:lnSpc>
              <a:spcBef>
                <a:spcPts val="400"/>
              </a:spcBef>
              <a:buNone/>
            </a:pPr>
            <a:endParaRPr lang="es-MX" altLang="ja-JP" sz="1000" i="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O sea, los recursos federales asignados a las entidades federativas, deben ser fiscalizados  por  las instancias  técnicas de  las propias  entidades, de  acuerdo a lo</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6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p:cTn id="17"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anim calcmode="lin" valueType="num">
                                      <p:cBhvr>
                                        <p:cTn id="25" dur="500" fill="hold"/>
                                        <p:tgtEl>
                                          <p:spTgt spid="11">
                                            <p:txEl>
                                              <p:pRg st="3" end="3"/>
                                            </p:txEl>
                                          </p:spTgt>
                                        </p:tgtEl>
                                        <p:attrNameLst>
                                          <p:attrName>ppt_w</p:attrName>
                                        </p:attrNameLst>
                                      </p:cBhvr>
                                      <p:tavLst>
                                        <p:tav tm="0" fmla="#ppt_w*sin(2.5*pi*$)">
                                          <p:val>
                                            <p:fltVal val="0"/>
                                          </p:val>
                                        </p:tav>
                                        <p:tav tm="100000">
                                          <p:val>
                                            <p:fltVal val="1"/>
                                          </p:val>
                                        </p:tav>
                                      </p:tavLst>
                                    </p:anim>
                                    <p:anim calcmode="lin" valueType="num">
                                      <p:cBhvr>
                                        <p:cTn id="26"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3" presetClass="entr" presetSubtype="10" fill="hold" nodeType="after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linds(horizont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fade">
                                      <p:cBhvr>
                                        <p:cTn id="45" dur="1000"/>
                                        <p:tgtEl>
                                          <p:spTgt spid="11">
                                            <p:txEl>
                                              <p:pRg st="8" end="8"/>
                                            </p:txEl>
                                          </p:spTgt>
                                        </p:tgtEl>
                                      </p:cBhvr>
                                    </p:animEffect>
                                    <p:anim calcmode="lin" valueType="num">
                                      <p:cBhvr>
                                        <p:cTn id="4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149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a:t>
            </a:r>
            <a:r>
              <a:rPr lang="es-MX" altLang="es-MX" sz="2000" b="1" dirty="0">
                <a:solidFill>
                  <a:schemeClr val="bg1"/>
                </a:solidFill>
                <a:latin typeface="Arial" panose="020B0604020202020204" pitchFamily="34" charset="0"/>
                <a:cs typeface="Arial" panose="020B0604020202020204" pitchFamily="34" charset="0"/>
              </a:rPr>
              <a:t> utilidad </a:t>
            </a:r>
            <a:r>
              <a:rPr lang="es-MX" altLang="es-MX" sz="2000" dirty="0">
                <a:solidFill>
                  <a:schemeClr val="bg1"/>
                </a:solidFill>
                <a:latin typeface="Arial" panose="020B0604020202020204" pitchFamily="34" charset="0"/>
                <a:cs typeface="Arial" panose="020B0604020202020204" pitchFamily="34" charset="0"/>
              </a:rPr>
              <a:t>consiste en la ganancia que pretende recibir el contratista por la ejecución de la obra y la debe fijar mediante un porcentaje sobre la suma del costo directo, costo indirecto y del costo por financiamiento. El porcentaje de utilidad estará sujeto a ajuste de acuerdo con las variaciones de la tasa de interés que el contratista haya considerado en su proposición, y</a:t>
            </a:r>
          </a:p>
          <a:p>
            <a:pPr marL="0" indent="0" algn="just">
              <a:lnSpc>
                <a:spcPct val="100000"/>
              </a:lnSpc>
              <a:spcBef>
                <a:spcPts val="0"/>
              </a:spcBef>
              <a:buNone/>
              <a:defRPr/>
            </a:pPr>
            <a:endParaRPr lang="es-MX" altLang="es-MX" sz="1000" b="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b="1" dirty="0">
                <a:solidFill>
                  <a:schemeClr val="bg1"/>
                </a:solidFill>
                <a:latin typeface="Arial" panose="020B0604020202020204" pitchFamily="34" charset="0"/>
                <a:cs typeface="Arial" panose="020B0604020202020204" pitchFamily="34" charset="0"/>
              </a:rPr>
              <a:t>IV. </a:t>
            </a:r>
            <a:r>
              <a:rPr lang="es-MX" altLang="es-MX" sz="2000" dirty="0">
                <a:solidFill>
                  <a:schemeClr val="bg1"/>
                </a:solidFill>
                <a:latin typeface="Arial" panose="020B0604020202020204" pitchFamily="34" charset="0"/>
                <a:cs typeface="Arial" panose="020B0604020202020204" pitchFamily="34" charset="0"/>
              </a:rPr>
              <a:t>A los demás lineamientos que para tal efecto emita la SFP (SHCP). Actualmente sólo existe el Acuerdo que establece los lineamientos para efectuar la revisión y ajuste del precio del cobre, aluminio y acero en los contratos formalizados al amparo de la ley de obras públicas y servicios relacionados con las mismas. </a:t>
            </a:r>
            <a:r>
              <a:rPr lang="es-MX" altLang="es-MX" sz="1600" dirty="0">
                <a:solidFill>
                  <a:schemeClr val="bg1"/>
                </a:solidFill>
                <a:latin typeface="Arial" panose="020B0604020202020204" pitchFamily="34" charset="0"/>
                <a:cs typeface="Arial" panose="020B0604020202020204" pitchFamily="34" charset="0"/>
              </a:rPr>
              <a:t>(DOF 8 de enero del 2007)</a:t>
            </a: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Una vez </a:t>
            </a:r>
            <a:r>
              <a:rPr lang="es-ES" sz="2000" dirty="0">
                <a:solidFill>
                  <a:schemeClr val="accent3">
                    <a:lumMod val="75000"/>
                  </a:schemeClr>
                </a:solidFill>
                <a:effectLst/>
                <a:latin typeface="Arial" panose="020B0604020202020204" pitchFamily="34" charset="0"/>
                <a:ea typeface="Times New Roman" panose="02020603050405020304" pitchFamily="18" charset="0"/>
              </a:rPr>
              <a:t>aplicado el procedimiento respectivo </a:t>
            </a:r>
            <a:r>
              <a:rPr lang="es-ES" sz="2000" dirty="0">
                <a:solidFill>
                  <a:srgbClr val="000000"/>
                </a:solidFill>
                <a:effectLst/>
                <a:latin typeface="Arial" panose="020B0604020202020204" pitchFamily="34" charset="0"/>
                <a:ea typeface="Times New Roman" panose="02020603050405020304" pitchFamily="18" charset="0"/>
              </a:rPr>
              <a:t>y determinados los factores de ajuste, éstos se aplicarán al importe de las estimaciones generadas, sin que resulte necesario modificar la garantía de cumplimiento del contrato inicialmente otorgada. </a:t>
            </a:r>
            <a:r>
              <a:rPr lang="es-ES" sz="1600" dirty="0">
                <a:solidFill>
                  <a:srgbClr val="000000"/>
                </a:solidFill>
                <a:effectLst/>
                <a:latin typeface="Arial" panose="020B0604020202020204" pitchFamily="34" charset="0"/>
                <a:ea typeface="Times New Roman" panose="02020603050405020304" pitchFamily="18" charset="0"/>
              </a:rPr>
              <a:t>(art. 58 2º pfo. LOPSRM)</a:t>
            </a:r>
          </a:p>
          <a:p>
            <a:pPr marL="0" indent="0" algn="just">
              <a:lnSpc>
                <a:spcPct val="100000"/>
              </a:lnSpc>
              <a:spcBef>
                <a:spcPts val="0"/>
              </a:spcBef>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Durante  la ejecución de los trabajos, </a:t>
            </a:r>
            <a:r>
              <a:rPr lang="es-MX" altLang="es-MX" sz="2000" b="1" dirty="0">
                <a:solidFill>
                  <a:schemeClr val="bg1"/>
                </a:solidFill>
                <a:latin typeface="Arial" panose="020B0604020202020204" pitchFamily="34" charset="0"/>
                <a:cs typeface="Arial" panose="020B0604020202020204" pitchFamily="34" charset="0"/>
              </a:rPr>
              <a:t>se  pueden modificar los contratos </a:t>
            </a:r>
            <a:r>
              <a:rPr lang="es-MX" altLang="es-MX" sz="2000" dirty="0">
                <a:solidFill>
                  <a:schemeClr val="bg1"/>
                </a:solidFill>
                <a:latin typeface="Arial" panose="020B0604020202020204" pitchFamily="34" charset="0"/>
                <a:cs typeface="Arial" panose="020B0604020202020204" pitchFamily="34" charset="0"/>
              </a:rPr>
              <a:t>sobre la base de precios unitario y los mixtos en la parte correspondiente, </a:t>
            </a:r>
            <a:r>
              <a:rPr lang="es-MX" altLang="es-MX" sz="2000" dirty="0">
                <a:solidFill>
                  <a:srgbClr val="0070C0"/>
                </a:solidFill>
                <a:latin typeface="Arial" panose="020B0604020202020204" pitchFamily="34" charset="0"/>
                <a:cs typeface="Arial" panose="020B0604020202020204" pitchFamily="34" charset="0"/>
              </a:rPr>
              <a:t>por razones fundadas y explícitas</a:t>
            </a:r>
            <a:r>
              <a:rPr lang="es-MX" altLang="es-MX" sz="2000" dirty="0">
                <a:solidFill>
                  <a:schemeClr val="bg1"/>
                </a:solidFill>
                <a:latin typeface="Arial" panose="020B0604020202020204" pitchFamily="34" charset="0"/>
                <a:cs typeface="Arial" panose="020B0604020202020204" pitchFamily="34" charset="0"/>
              </a:rPr>
              <a:t>,</a:t>
            </a:r>
            <a:r>
              <a:rPr lang="es-MX" altLang="es-MX" sz="2000" dirty="0">
                <a:latin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siempre y cuando se cuente con presupuesto, y los convenios </a:t>
            </a:r>
          </a:p>
          <a:p>
            <a:pPr marL="0" indent="0" algn="just">
              <a:lnSpc>
                <a:spcPct val="110000"/>
              </a:lnSpc>
              <a:spcBef>
                <a:spcPts val="0"/>
              </a:spcBef>
              <a:buNone/>
              <a:defRPr/>
            </a:pPr>
            <a:endParaRPr lang="es-MX"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5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edg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0"/>
                                        <p:tgtEl>
                                          <p:spTgt spid="11">
                                            <p:txEl>
                                              <p:pRg st="6" end="6"/>
                                            </p:txEl>
                                          </p:spTgt>
                                        </p:tgtEl>
                                      </p:cBhvr>
                                    </p:animEffect>
                                    <p:anim calcmode="lin" valueType="num">
                                      <p:cBhvr>
                                        <p:cTn id="3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que se formalicen </a:t>
            </a:r>
            <a:r>
              <a:rPr lang="es-MX" altLang="es-MX" sz="2000" dirty="0">
                <a:solidFill>
                  <a:schemeClr val="accent6">
                    <a:lumMod val="50000"/>
                  </a:schemeClr>
                </a:solidFill>
                <a:latin typeface="Arial" panose="020B0604020202020204" pitchFamily="34" charset="0"/>
                <a:cs typeface="Arial" panose="020B0604020202020204" pitchFamily="34" charset="0"/>
              </a:rPr>
              <a:t>no rebasen el  25% del monto o del plazo pactados</a:t>
            </a:r>
            <a:r>
              <a:rPr lang="es-MX" altLang="es-MX" sz="2000" dirty="0">
                <a:solidFill>
                  <a:schemeClr val="bg1"/>
                </a:solidFill>
                <a:latin typeface="Arial" panose="020B0604020202020204" pitchFamily="34" charset="0"/>
                <a:cs typeface="Arial" panose="020B0604020202020204" pitchFamily="34" charset="0"/>
              </a:rPr>
              <a:t> originalmente en el contrato, ni impliquen variaciones sustanciales al proyecto original, ni se celebren para eludir en cualquier forma el cumplimiento de la LOPSRM o los tratados </a:t>
            </a:r>
            <a:r>
              <a:rPr lang="es-MX" altLang="es-MX" sz="1700" dirty="0">
                <a:solidFill>
                  <a:schemeClr val="bg1"/>
                </a:solidFill>
                <a:latin typeface="Arial" panose="020B0604020202020204" pitchFamily="34" charset="0"/>
                <a:cs typeface="Arial" panose="020B0604020202020204" pitchFamily="34" charset="0"/>
              </a:rPr>
              <a:t>(art. 59 1er.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rgbClr val="0070C0"/>
                </a:solidFill>
                <a:latin typeface="Arial" panose="020B0604020202020204" pitchFamily="34" charset="0"/>
                <a:cs typeface="Arial" panose="020B0604020202020204" pitchFamily="34" charset="0"/>
              </a:rPr>
              <a:t>No aplica el porcentaje </a:t>
            </a:r>
            <a:r>
              <a:rPr lang="es-MX" altLang="es-MX" sz="2000" dirty="0">
                <a:solidFill>
                  <a:schemeClr val="bg1"/>
                </a:solidFill>
                <a:latin typeface="Arial" panose="020B0604020202020204" pitchFamily="34" charset="0"/>
                <a:cs typeface="Arial" panose="020B0604020202020204" pitchFamily="34" charset="0"/>
              </a:rPr>
              <a:t>antes señalado, para los trabajos que se refieran al mantenimiento o restauración de monumentos arqueológicos, artísticos o históricos, en los cuales no sea posible determinar el catálogo de conceptos, las cantidades de trabajo, las especificaciones correspondientes o el programa de ejecución. </a:t>
            </a:r>
            <a:r>
              <a:rPr lang="es-MX" altLang="es-MX" sz="1700" dirty="0">
                <a:solidFill>
                  <a:schemeClr val="bg1"/>
                </a:solidFill>
                <a:latin typeface="Arial" panose="020B0604020202020204" pitchFamily="34" charset="0"/>
                <a:cs typeface="Arial" panose="020B0604020202020204" pitchFamily="34" charset="0"/>
              </a:rPr>
              <a:t>(art. 59 útl. pfo. LOPSRM)</a:t>
            </a:r>
          </a:p>
          <a:p>
            <a:pPr marL="0" indent="0" algn="just">
              <a:lnSpc>
                <a:spcPct val="110000"/>
              </a:lnSpc>
              <a:spcBef>
                <a:spcPts val="0"/>
              </a:spcBef>
              <a:buNone/>
              <a:defRPr/>
            </a:pPr>
            <a:endParaRPr lang="es-MX" alt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accent5">
                    <a:lumMod val="50000"/>
                  </a:schemeClr>
                </a:solidFill>
                <a:latin typeface="Arial" panose="020B0604020202020204" pitchFamily="34" charset="0"/>
                <a:cs typeface="Arial" panose="020B0604020202020204" pitchFamily="34" charset="0"/>
              </a:rPr>
              <a:t>Si las modificaciones exceden ese 25 %</a:t>
            </a:r>
            <a:r>
              <a:rPr lang="es-MX" altLang="es-MX" sz="2000" dirty="0">
                <a:solidFill>
                  <a:schemeClr val="bg1"/>
                </a:solidFill>
                <a:latin typeface="Arial" panose="020B0604020202020204" pitchFamily="34" charset="0"/>
                <a:cs typeface="Arial" panose="020B0604020202020204" pitchFamily="34" charset="0"/>
              </a:rPr>
              <a:t>,</a:t>
            </a:r>
            <a:r>
              <a:rPr lang="es-MX" altLang="es-MX" sz="2000" dirty="0">
                <a:solidFill>
                  <a:schemeClr val="accent5">
                    <a:lumMod val="50000"/>
                  </a:schemeClr>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pero no varían el objeto del proyecto, se debe justificar de manera fundada y explícita las razones para ello y no podrán, en modo alguno, afectar las condiciones que se refieran a la naturaleza y características esenciales del objeto del contrato original, ni convenirse para eludir en cualquier  forma el cumplimiento de la LOPSRM o de los tratados; esta  autoriza ción la debe dar el servidor público que se determine en las PBL´s de la  contratante </a:t>
            </a:r>
            <a:r>
              <a:rPr lang="es-MX" altLang="es-MX" sz="1600" dirty="0">
                <a:solidFill>
                  <a:schemeClr val="bg1"/>
                </a:solidFill>
                <a:latin typeface="Arial" panose="020B0604020202020204" pitchFamily="34" charset="0"/>
                <a:cs typeface="Arial" panose="020B0604020202020204" pitchFamily="34" charset="0"/>
              </a:rPr>
              <a:t>(art. 59 2º y 3er. pfos. LOPSRM)</a:t>
            </a:r>
            <a:r>
              <a:rPr lang="es-MX" altLang="es-MX" sz="2000" dirty="0">
                <a:solidFill>
                  <a:schemeClr val="bg1"/>
                </a:solidFill>
                <a:latin typeface="Arial" panose="020B0604020202020204" pitchFamily="34" charset="0"/>
                <a:cs typeface="Arial" panose="020B0604020202020204" pitchFamily="34" charset="0"/>
              </a:rPr>
              <a:t>; el titular del área responsable de la contratación debe in-</a:t>
            </a:r>
          </a:p>
        </p:txBody>
      </p:sp>
    </p:spTree>
    <p:extLst>
      <p:ext uri="{BB962C8B-B14F-4D97-AF65-F5344CB8AC3E}">
        <p14:creationId xmlns:p14="http://schemas.microsoft.com/office/powerpoint/2010/main" val="28466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800" decel="100000"/>
                                        <p:tgtEl>
                                          <p:spTgt spid="11">
                                            <p:txEl>
                                              <p:pRg st="2" end="2"/>
                                            </p:txEl>
                                          </p:spTgt>
                                        </p:tgtEl>
                                      </p:cBhvr>
                                    </p:animEffect>
                                    <p:anim calcmode="lin" valueType="num">
                                      <p:cBhvr>
                                        <p:cTn id="1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circle(in)">
                                      <p:cBhvr>
                                        <p:cTn id="25"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formar al OIC del ente públicos, a más tardar el último día hábil de cada mes, las autorizaciones otorgadas en el mes calendario inmediato anterior. </a:t>
            </a:r>
            <a:r>
              <a:rPr lang="es-MX" altLang="es-MX" sz="1600" dirty="0">
                <a:solidFill>
                  <a:schemeClr val="bg1"/>
                </a:solidFill>
                <a:latin typeface="Arial" panose="020B0604020202020204" pitchFamily="34" charset="0"/>
                <a:cs typeface="Arial" panose="020B0604020202020204" pitchFamily="34" charset="0"/>
              </a:rPr>
              <a:t>(art. 59 10º pfo. LOPSRM)</a:t>
            </a:r>
            <a:r>
              <a:rPr lang="es-MX" altLang="es-MX" sz="2000" dirty="0">
                <a:solidFill>
                  <a:schemeClr val="bg1"/>
                </a:solidFill>
                <a:latin typeface="Arial" panose="020B0604020202020204" pitchFamily="34" charset="0"/>
                <a:cs typeface="Arial" panose="020B0604020202020204" pitchFamily="34" charset="0"/>
              </a:rPr>
              <a:t>. La solicitud de ajuste de indiretos y financiamiento debe hacerse de conformidad con lo establecido en el artículo 102 del RLOPSRM.</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Cuando la </a:t>
            </a:r>
            <a:r>
              <a:rPr lang="es-MX" altLang="es-MX" sz="2000" dirty="0">
                <a:solidFill>
                  <a:schemeClr val="accent1">
                    <a:lumMod val="75000"/>
                  </a:schemeClr>
                </a:solidFill>
                <a:latin typeface="Arial" panose="020B0604020202020204" pitchFamily="34" charset="0"/>
                <a:cs typeface="Arial" panose="020B0604020202020204" pitchFamily="34" charset="0"/>
              </a:rPr>
              <a:t>modificación implique aumento o reducción por una diferencia superior </a:t>
            </a:r>
            <a:r>
              <a:rPr lang="es-MX" altLang="es-MX" sz="2000" dirty="0">
                <a:solidFill>
                  <a:schemeClr val="bg1"/>
                </a:solidFill>
                <a:latin typeface="Arial" panose="020B0604020202020204" pitchFamily="34" charset="0"/>
                <a:cs typeface="Arial" panose="020B0604020202020204" pitchFamily="34" charset="0"/>
              </a:rPr>
              <a:t>al 25% del importe original del contrato o del plazo de ejecución, en casos excepcionales y debidamente justificados, la contratante solicitará la</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autorización de la SFP (SHCP) para  revisar  los indirectos y el  finan-	    ciamiento  originalmente  pactados  y  determinar  la  procedencia de 	   ajustarlos </a:t>
            </a:r>
            <a:r>
              <a:rPr lang="es-MX" altLang="es-MX" sz="1600" dirty="0">
                <a:solidFill>
                  <a:schemeClr val="bg1"/>
                </a:solidFill>
                <a:latin typeface="Arial" panose="020B0604020202020204" pitchFamily="34" charset="0"/>
                <a:cs typeface="Arial" panose="020B0604020202020204" pitchFamily="34" charset="0"/>
              </a:rPr>
              <a:t>(arts. 59 4º pfo. LOPSRM y 102 RLOPSRM)</a:t>
            </a:r>
            <a:r>
              <a:rPr lang="es-MX" alt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Las modificaciones que </a:t>
            </a:r>
            <a:r>
              <a:rPr lang="es-MX" altLang="es-MX" sz="2000" dirty="0">
                <a:solidFill>
                  <a:srgbClr val="003194"/>
                </a:solidFill>
                <a:latin typeface="Arial" panose="020B0604020202020204" pitchFamily="34" charset="0"/>
                <a:cs typeface="Arial" panose="020B0604020202020204" pitchFamily="34" charset="0"/>
              </a:rPr>
              <a:t>no representen incremento o disminución </a:t>
            </a:r>
            <a:r>
              <a:rPr lang="es-MX" altLang="es-MX" sz="2000" dirty="0">
                <a:solidFill>
                  <a:schemeClr val="bg1"/>
                </a:solidFill>
                <a:latin typeface="Arial" panose="020B0604020202020204" pitchFamily="34" charset="0"/>
                <a:cs typeface="Arial" panose="020B0604020202020204" pitchFamily="34" charset="0"/>
              </a:rPr>
              <a:t>en el monto o plazo contractual, se pueden llevar a cabo sin restricción algúna. </a:t>
            </a:r>
            <a:r>
              <a:rPr lang="es-MX" altLang="es-MX" sz="1600" dirty="0">
                <a:solidFill>
                  <a:schemeClr val="bg1"/>
                </a:solidFill>
                <a:latin typeface="Arial" panose="020B0604020202020204" pitchFamily="34" charset="0"/>
                <a:cs typeface="Arial" panose="020B0604020202020204" pitchFamily="34" charset="0"/>
              </a:rPr>
              <a:t>(art. 59 5º pfo. LOPSRM)</a:t>
            </a:r>
            <a:endParaRPr lang="es-MX" alt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dirty="0">
                <a:solidFill>
                  <a:srgbClr val="000000"/>
                </a:solidFill>
                <a:latin typeface="Arial" panose="020B0604020202020204" pitchFamily="34" charset="0"/>
                <a:ea typeface="Times New Roman" panose="02020603050405020304" pitchFamily="18" charset="0"/>
              </a:rPr>
              <a:t>Una vez </a:t>
            </a:r>
            <a:r>
              <a:rPr lang="es-ES" sz="2000" dirty="0">
                <a:solidFill>
                  <a:schemeClr val="accent3">
                    <a:lumMod val="75000"/>
                  </a:schemeClr>
                </a:solidFill>
                <a:latin typeface="Arial" panose="020B0604020202020204" pitchFamily="34" charset="0"/>
                <a:ea typeface="Times New Roman" panose="02020603050405020304" pitchFamily="18" charset="0"/>
              </a:rPr>
              <a:t>determinadas las modificaciones </a:t>
            </a:r>
            <a:r>
              <a:rPr lang="es-ES" sz="2000" dirty="0">
                <a:solidFill>
                  <a:srgbClr val="000000"/>
                </a:solidFill>
                <a:latin typeface="Arial" panose="020B0604020202020204" pitchFamily="34" charset="0"/>
                <a:ea typeface="Times New Roman" panose="02020603050405020304" pitchFamily="18" charset="0"/>
              </a:rPr>
              <a:t>al contrato, el </a:t>
            </a:r>
            <a:r>
              <a:rPr lang="es-ES" sz="2000" dirty="0">
                <a:solidFill>
                  <a:schemeClr val="bg1"/>
                </a:solidFill>
                <a:latin typeface="Arial" panose="020B0604020202020204" pitchFamily="34" charset="0"/>
                <a:ea typeface="Times New Roman" panose="02020603050405020304" pitchFamily="18" charset="0"/>
              </a:rPr>
              <a:t>convenio se deberá formalizar por escrito en un plazo máximo de </a:t>
            </a:r>
            <a:r>
              <a:rPr lang="es-ES" sz="2000" dirty="0">
                <a:solidFill>
                  <a:schemeClr val="accent6">
                    <a:lumMod val="50000"/>
                  </a:schemeClr>
                </a:solidFill>
                <a:latin typeface="Arial" panose="020B0604020202020204" pitchFamily="34" charset="0"/>
                <a:ea typeface="Times New Roman" panose="02020603050405020304" pitchFamily="18" charset="0"/>
              </a:rPr>
              <a:t>45 días naturales</a:t>
            </a:r>
            <a:r>
              <a:rPr lang="es-ES" sz="2000" dirty="0">
                <a:solidFill>
                  <a:schemeClr val="bg1"/>
                </a:solidFill>
                <a:latin typeface="Arial" panose="020B0604020202020204" pitchFamily="34" charset="0"/>
                <a:ea typeface="Times New Roman" panose="02020603050405020304" pitchFamily="18" charset="0"/>
              </a:rPr>
              <a:t>, contados a partir de que se determine la modificación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y </a:t>
            </a:r>
            <a:r>
              <a:rPr lang="es-ES" sz="2000" dirty="0">
                <a:solidFill>
                  <a:srgbClr val="003194"/>
                </a:solidFill>
                <a:latin typeface="Arial" panose="020B0604020202020204" pitchFamily="34" charset="0"/>
                <a:ea typeface="Times New Roman" panose="02020603050405020304" pitchFamily="18" charset="0"/>
                <a:cs typeface="Arial" panose="020B0604020202020204" pitchFamily="34" charset="0"/>
              </a:rPr>
              <a:t>deberán ser suscritos por</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el servidor público que</a:t>
            </a:r>
            <a:endParaRPr lang="es-MX" altLang="es-MX" sz="2000" dirty="0">
              <a:solidFill>
                <a:schemeClr val="bg1"/>
              </a:solidFill>
              <a:latin typeface="Arial" panose="020B0604020202020204" pitchFamily="34" charset="0"/>
              <a:cs typeface="Arial" panose="020B0604020202020204" pitchFamily="34" charset="0"/>
            </a:endParaRPr>
          </a:p>
        </p:txBody>
      </p:sp>
      <p:pic>
        <p:nvPicPr>
          <p:cNvPr id="8196" name="Picture 4" descr="Conversatorio: Las modificaciones que se requieren en la Ley de  Contrataciones del Estado para la ejecución de obras - Escuela de Posgrado">
            <a:extLst>
              <a:ext uri="{FF2B5EF4-FFF2-40B4-BE49-F238E27FC236}">
                <a16:creationId xmlns:a16="http://schemas.microsoft.com/office/drawing/2014/main" id="{B68AA4B4-BDA9-CE88-00EE-70EBC8847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482" y="2855046"/>
            <a:ext cx="2976733" cy="148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1250"/>
                                        <p:tgtEl>
                                          <p:spTgt spid="11">
                                            <p:txEl>
                                              <p:pRg st="2" end="2"/>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250" fill="hold"/>
                                        <p:tgtEl>
                                          <p:spTgt spid="8196"/>
                                        </p:tgtEl>
                                        <p:attrNameLst>
                                          <p:attrName>ppt_w</p:attrName>
                                        </p:attrNameLst>
                                      </p:cBhvr>
                                      <p:tavLst>
                                        <p:tav tm="0">
                                          <p:val>
                                            <p:strVal val="#ppt_w*0.70"/>
                                          </p:val>
                                        </p:tav>
                                        <p:tav tm="100000">
                                          <p:val>
                                            <p:strVal val="#ppt_w"/>
                                          </p:val>
                                        </p:tav>
                                      </p:tavLst>
                                    </p:anim>
                                    <p:anim calcmode="lin" valueType="num">
                                      <p:cBhvr>
                                        <p:cTn id="16" dur="1250" fill="hold"/>
                                        <p:tgtEl>
                                          <p:spTgt spid="8196"/>
                                        </p:tgtEl>
                                        <p:attrNameLst>
                                          <p:attrName>ppt_h</p:attrName>
                                        </p:attrNameLst>
                                      </p:cBhvr>
                                      <p:tavLst>
                                        <p:tav tm="0">
                                          <p:val>
                                            <p:strVal val="#ppt_h"/>
                                          </p:val>
                                        </p:tav>
                                        <p:tav tm="100000">
                                          <p:val>
                                            <p:strVal val="#ppt_h"/>
                                          </p:val>
                                        </p:tav>
                                      </p:tavLst>
                                    </p:anim>
                                    <p:animEffect transition="in" filter="fade">
                                      <p:cBhvr>
                                        <p:cTn id="17" dur="125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1000"/>
                                        <p:tgtEl>
                                          <p:spTgt spid="11">
                                            <p:txEl>
                                              <p:pRg st="6" end="6"/>
                                            </p:txEl>
                                          </p:spTgt>
                                        </p:tgtEl>
                                      </p:cBhvr>
                                    </p:animEffect>
                                    <p:anim calcmode="lin" valueType="num">
                                      <p:cBhvr>
                                        <p:cTn id="3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haya firmado el contrato, quien lo sustituya o quien esté facultado para ello </a:t>
            </a:r>
            <a:r>
              <a:rPr lang="es-ES" sz="1600" dirty="0">
                <a:solidFill>
                  <a:srgbClr val="000000"/>
                </a:solidFill>
                <a:latin typeface="Arial" panose="020B0604020202020204" pitchFamily="34" charset="0"/>
                <a:ea typeface="Times New Roman" panose="02020603050405020304" pitchFamily="18" charset="0"/>
              </a:rPr>
              <a:t>(arts</a:t>
            </a:r>
            <a:r>
              <a:rPr lang="es-ES" sz="1600" dirty="0">
                <a:solidFill>
                  <a:schemeClr val="bg1"/>
                </a:solidFill>
                <a:latin typeface="Arial" panose="020B0604020202020204" pitchFamily="34" charset="0"/>
                <a:ea typeface="Times New Roman" panose="02020603050405020304" pitchFamily="18" charset="0"/>
              </a:rPr>
              <a:t>. 59 9º pfo. LOPSRM y </a:t>
            </a:r>
            <a:r>
              <a:rPr lang="es-ES" sz="1600" dirty="0">
                <a:solidFill>
                  <a:srgbClr val="000000"/>
                </a:solidFill>
                <a:latin typeface="Arial" panose="020B0604020202020204" pitchFamily="34" charset="0"/>
                <a:ea typeface="Times New Roman" panose="02020603050405020304" pitchFamily="18" charset="0"/>
              </a:rPr>
              <a:t>99 últ. pfo. RLOPSRM)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En todos los casos, </a:t>
            </a:r>
            <a:r>
              <a:rPr lang="es-ES" sz="2000" dirty="0">
                <a:solidFill>
                  <a:schemeClr val="bg2">
                    <a:lumMod val="75000"/>
                  </a:schemeClr>
                </a:solidFill>
                <a:latin typeface="Arial" panose="020B0604020202020204" pitchFamily="34" charset="0"/>
                <a:ea typeface="Times New Roman" panose="02020603050405020304" pitchFamily="18" charset="0"/>
              </a:rPr>
              <a:t>el residente debe sustentar</a:t>
            </a:r>
            <a:r>
              <a:rPr lang="es-ES" sz="2000" dirty="0">
                <a:solidFill>
                  <a:schemeClr val="bg1"/>
                </a:solidFill>
                <a:latin typeface="Arial" panose="020B0604020202020204" pitchFamily="34" charset="0"/>
                <a:ea typeface="Times New Roman" panose="02020603050405020304" pitchFamily="18" charset="0"/>
              </a:rPr>
              <a:t>,</a:t>
            </a:r>
            <a:r>
              <a:rPr lang="es-ES" sz="2000" dirty="0">
                <a:solidFill>
                  <a:schemeClr val="bg2">
                    <a:lumMod val="75000"/>
                  </a:schemeClr>
                </a:solidFill>
                <a:latin typeface="Arial" panose="020B0604020202020204" pitchFamily="34" charset="0"/>
                <a:ea typeface="Times New Roman" panose="02020603050405020304" pitchFamily="18" charset="0"/>
              </a:rPr>
              <a:t> </a:t>
            </a:r>
            <a:r>
              <a:rPr lang="es-ES" sz="2000" dirty="0">
                <a:solidFill>
                  <a:schemeClr val="bg1"/>
                </a:solidFill>
                <a:latin typeface="Arial" panose="020B0604020202020204" pitchFamily="34" charset="0"/>
                <a:ea typeface="Times New Roman" panose="02020603050405020304" pitchFamily="18" charset="0"/>
              </a:rPr>
              <a:t>en un dictamen técnico, debidamente fundado y motivado, las causas que originan el convenio modificatorio. </a:t>
            </a:r>
            <a:r>
              <a:rPr lang="es-ES" sz="1600" dirty="0">
                <a:solidFill>
                  <a:schemeClr val="bg1"/>
                </a:solidFill>
                <a:latin typeface="Arial" panose="020B0604020202020204" pitchFamily="34" charset="0"/>
                <a:ea typeface="Times New Roman" panose="02020603050405020304" pitchFamily="18" charset="0"/>
              </a:rPr>
              <a:t>(art. 99 1er. pfo.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El </a:t>
            </a:r>
            <a:r>
              <a:rPr lang="es-ES" sz="2000" dirty="0">
                <a:solidFill>
                  <a:srgbClr val="7030A0"/>
                </a:solidFill>
                <a:latin typeface="Arial" panose="020B0604020202020204" pitchFamily="34" charset="0"/>
                <a:ea typeface="Times New Roman" panose="02020603050405020304" pitchFamily="18" charset="0"/>
              </a:rPr>
              <a:t>convenio modificatorio debe contener como mínimo </a:t>
            </a:r>
            <a:r>
              <a:rPr lang="es-ES" sz="2000" dirty="0">
                <a:solidFill>
                  <a:schemeClr val="bg1"/>
                </a:solidFill>
                <a:latin typeface="Arial" panose="020B0604020202020204" pitchFamily="34" charset="0"/>
                <a:ea typeface="Times New Roman" panose="02020603050405020304" pitchFamily="18" charset="0"/>
              </a:rPr>
              <a:t>lo señalado en el artículo 109 del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ea typeface="Times New Roman" panose="02020603050405020304" pitchFamily="18" charset="0"/>
              </a:rPr>
              <a:t>En cualquier momento se podrán </a:t>
            </a:r>
            <a:r>
              <a:rPr lang="es-ES" sz="2000" dirty="0">
                <a:solidFill>
                  <a:schemeClr val="bg2">
                    <a:lumMod val="60000"/>
                    <a:lumOff val="40000"/>
                  </a:schemeClr>
                </a:solidFill>
                <a:latin typeface="Arial" panose="020B0604020202020204" pitchFamily="34" charset="0"/>
                <a:ea typeface="Times New Roman" panose="02020603050405020304" pitchFamily="18" charset="0"/>
              </a:rPr>
              <a:t>modificar las especificaciones del proyecto </a:t>
            </a:r>
            <a:r>
              <a:rPr lang="es-ES" sz="2000" dirty="0">
                <a:solidFill>
                  <a:schemeClr val="bg1"/>
                </a:solidFill>
                <a:latin typeface="Arial" panose="020B0604020202020204" pitchFamily="34" charset="0"/>
                <a:ea typeface="Times New Roman" panose="02020603050405020304" pitchFamily="18" charset="0"/>
              </a:rPr>
              <a:t>cuando, derivado de un avance tecnológico, de ingeniería, científico, etc., se justifique que esto representa obtener mejores condiciones para el Estado.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99 2º pfo.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ea typeface="Times New Roman" panose="02020603050405020304" pitchFamily="18" charset="0"/>
              </a:rPr>
              <a:t>El conjunto de los </a:t>
            </a:r>
            <a:r>
              <a:rPr lang="es-ES" sz="2000" dirty="0">
                <a:solidFill>
                  <a:schemeClr val="accent3">
                    <a:lumMod val="75000"/>
                  </a:schemeClr>
                </a:solidFill>
                <a:latin typeface="Arial" panose="020B0604020202020204" pitchFamily="34" charset="0"/>
                <a:ea typeface="Times New Roman" panose="02020603050405020304" pitchFamily="18" charset="0"/>
              </a:rPr>
              <a:t>programas de ejecución que se deriven de las modificaciones </a:t>
            </a:r>
            <a:r>
              <a:rPr lang="es-ES" sz="2000" dirty="0">
                <a:solidFill>
                  <a:schemeClr val="bg1"/>
                </a:solidFill>
                <a:latin typeface="Arial" panose="020B0604020202020204" pitchFamily="34" charset="0"/>
                <a:ea typeface="Times New Roman" panose="02020603050405020304" pitchFamily="18" charset="0"/>
              </a:rPr>
              <a:t>a los  contratos, integrará  el programa de  ejecución convenido en el contrato, con  el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cual se medirá el avance físico de los trabajos</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99 3er. pfo. RLOPSRM)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000" dirty="0">
              <a:solidFill>
                <a:srgbClr val="000000"/>
              </a:solidFill>
              <a:latin typeface="Arial" panose="020B0604020202020204" pitchFamily="34" charset="0"/>
              <a:ea typeface="Times New Roman" panose="02020603050405020304" pitchFamily="18" charset="0"/>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Las modificaciones al plazo </a:t>
            </a:r>
            <a:r>
              <a:rPr kumimoji="0" lang="es-ES" b="0" i="0" u="none" strike="noStrike" kern="1200" cap="none" spc="0" normalizeH="0" baseline="0" noProof="0" dirty="0">
                <a:ln>
                  <a:noFill/>
                </a:ln>
                <a:solidFill>
                  <a:schemeClr val="bg2">
                    <a:lumMod val="60000"/>
                    <a:lumOff val="40000"/>
                  </a:schemeClr>
                </a:solidFill>
                <a:effectLst/>
                <a:uLnTx/>
                <a:uFillTx/>
                <a:latin typeface="Arial" panose="020B0604020202020204" pitchFamily="34" charset="0"/>
                <a:ea typeface="Times New Roman" panose="02020603050405020304" pitchFamily="18" charset="0"/>
                <a:cs typeface="+mn-cs"/>
              </a:rPr>
              <a:t>son independientes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las de monto, y se deben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considerar por separado, pero se pueden formalizar en un solo documento.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100 2º pfo. RLOPSRM)</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lvl="1" indent="0" algn="just" defTabSz="266700">
              <a:lnSpc>
                <a:spcPct val="100000"/>
              </a:lnSpc>
              <a:spcBef>
                <a:spcPts val="0"/>
              </a:spcBef>
              <a:buNone/>
              <a:defRPr/>
            </a:pP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9993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11">
                                            <p:txEl>
                                              <p:pRg st="4" end="4"/>
                                            </p:txEl>
                                          </p:spTgt>
                                        </p:tgtEl>
                                        <p:attrNameLst>
                                          <p:attrName>style.visibility</p:attrName>
                                        </p:attrNameLst>
                                      </p:cBhvr>
                                      <p:to>
                                        <p:strVal val="visible"/>
                                      </p:to>
                                    </p:set>
                                    <p:set>
                                      <p:cBhvr>
                                        <p:cTn id="22" dur="114" fill="hold">
                                          <p:stCondLst>
                                            <p:cond delay="0"/>
                                          </p:stCondLst>
                                        </p:cTn>
                                        <p:tgtEl>
                                          <p:spTgt spid="11">
                                            <p:txEl>
                                              <p:pRg st="4" end="4"/>
                                            </p:txEl>
                                          </p:spTgt>
                                        </p:tgtEl>
                                        <p:attrNameLst>
                                          <p:attrName>style.rotation</p:attrName>
                                        </p:attrNameLst>
                                      </p:cBhvr>
                                      <p:to>
                                        <p:strVal val="-45.0"/>
                                      </p:to>
                                    </p:set>
                                    <p:anim calcmode="lin" valueType="num">
                                      <p:cBhvr>
                                        <p:cTn id="23" dur="114" fill="hold">
                                          <p:stCondLst>
                                            <p:cond delay="114"/>
                                          </p:stCondLst>
                                        </p:cTn>
                                        <p:tgtEl>
                                          <p:spTgt spid="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11">
                                            <p:txEl>
                                              <p:pRg st="4" end="4"/>
                                            </p:txEl>
                                          </p:spTgt>
                                        </p:tgtEl>
                                        <p:attrNameLst>
                                          <p:attrName>ppt_y</p:attrName>
                                        </p:attrNameLst>
                                      </p:cBhvr>
                                      <p:tavLst>
                                        <p:tav tm="0">
                                          <p:val>
                                            <p:strVal val="#ppt_y-1"/>
                                          </p:val>
                                        </p:tav>
                                        <p:tav tm="100000">
                                          <p:val>
                                            <p:strVal val="#ppt_y-(0.354*#ppt_w-0.172*#ppt_h)"/>
                                          </p:val>
                                        </p:tav>
                                      </p:tavLst>
                                    </p:anim>
                                    <p:anim calcmode="lin" valueType="num">
                                      <p:cBhvr>
                                        <p:cTn id="25" dur="39" decel="50000" autoRev="1" fill="hold">
                                          <p:stCondLst>
                                            <p:cond delay="114"/>
                                          </p:stCondLst>
                                        </p:cTn>
                                        <p:tgtEl>
                                          <p:spTgt spid="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34" fill="hold">
                                          <p:stCondLst>
                                            <p:cond delay="216"/>
                                          </p:stCondLst>
                                        </p:cTn>
                                        <p:tgtEl>
                                          <p:spTgt spid="11">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1000"/>
                                        <p:tgtEl>
                                          <p:spTgt spid="11">
                                            <p:txEl>
                                              <p:pRg st="10" end="10"/>
                                            </p:txEl>
                                          </p:spTgt>
                                        </p:tgtEl>
                                      </p:cBhvr>
                                    </p:animEffect>
                                    <p:anim calcmode="lin" valueType="num">
                                      <p:cBhvr>
                                        <p:cTn id="52"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lvl="1" indent="0" algn="just" defTabSz="266700">
              <a:lnSpc>
                <a:spcPct val="100000"/>
              </a:lnSpc>
              <a:spcBef>
                <a:spcPts val="0"/>
              </a:spcBef>
              <a:buNone/>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Cuando se realicen convenios en monto o plazo, estos conceptos se deberán considerar y </a:t>
            </a:r>
            <a:r>
              <a:rPr kumimoji="0" lang="es-ES" b="0" i="0" u="none" strike="noStrike" kern="1200" cap="none" spc="0" normalizeH="0" baseline="0" noProof="0" dirty="0">
                <a:ln>
                  <a:noFill/>
                </a:ln>
                <a:solidFill>
                  <a:srgbClr val="008000"/>
                </a:solidFill>
                <a:effectLst/>
                <a:uLnTx/>
                <a:uFillTx/>
                <a:latin typeface="Arial" panose="020B0604020202020204" pitchFamily="34" charset="0"/>
                <a:ea typeface="Times New Roman" panose="02020603050405020304" pitchFamily="18" charset="0"/>
                <a:cs typeface="+mn-cs"/>
              </a:rPr>
              <a:t>administrar independientemente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los originalmente pactados en el contrato, debiéndose formular estimaciones específicas, a efecto de tener un control y seguimiento adecuado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101 1er. pfo. RLOPSRM)</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lvl="1" indent="0" algn="just" defTabSz="266700">
              <a:lnSpc>
                <a:spcPct val="100000"/>
              </a:lnSpc>
              <a:spcBef>
                <a:spcPts val="0"/>
              </a:spcBef>
              <a:buNone/>
              <a:defRPr/>
            </a:pPr>
            <a:endParaRPr kumimoji="0" lang="es-E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Los conceptos de trabajo contenidos en el contrato y los emitidos en cada uno de los convenios pueden </a:t>
            </a:r>
            <a:r>
              <a:rPr kumimoji="0" lang="es-ES" b="0"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mn-cs"/>
              </a:rPr>
              <a:t>incluirse en la misma estimación</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distinguiéndolos unos de otros, anexando la documentación que los soporte para efectos de pago.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101 2º pfo. RLOPSRM)</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1" indent="0" algn="just" defTabSz="2667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000" dirty="0">
              <a:solidFill>
                <a:srgbClr val="000000"/>
              </a:solidFill>
              <a:latin typeface="Arial" panose="020B0604020202020204" pitchFamily="34" charset="0"/>
              <a:ea typeface="Times New Roman" panose="02020603050405020304" pitchFamily="18" charset="0"/>
            </a:endParaRPr>
          </a:p>
          <a:p>
            <a:pPr marL="0" lvl="1" indent="0" algn="just" defTabSz="266700">
              <a:lnSpc>
                <a:spcPct val="100000"/>
              </a:lnSpc>
              <a:spcBef>
                <a:spcPts val="0"/>
              </a:spcBef>
              <a:buNone/>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Si el contratista </a:t>
            </a:r>
            <a:r>
              <a:rPr kumimoji="0" lang="es-ES" sz="2000" b="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Times New Roman" panose="02020603050405020304" pitchFamily="18" charset="0"/>
                <a:cs typeface="+mn-cs"/>
              </a:rPr>
              <a:t>concluye los trabajos en un tiempo menor</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 establecido en el contrato, no será necesario hacer un								            </a:t>
            </a:r>
            <a:r>
              <a:rPr lang="es-ES" dirty="0">
                <a:solidFill>
                  <a:srgbClr val="000000"/>
                </a:solidFill>
                <a:latin typeface="Arial" panose="020B0604020202020204" pitchFamily="34" charset="0"/>
                <a:ea typeface="Times New Roman" panose="02020603050405020304" pitchFamily="18" charset="0"/>
              </a:rPr>
              <a:t>convenio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modificatorio;  ahora  bien, si  el  </a:t>
            </a:r>
            <a:r>
              <a:rPr lang="es-ES" dirty="0">
                <a:solidFill>
                  <a:srgbClr val="000000"/>
                </a:solidFill>
                <a:latin typeface="Arial" panose="020B0604020202020204" pitchFamily="34" charset="0"/>
                <a:ea typeface="Times New Roman" panose="02020603050405020304" pitchFamily="18" charset="0"/>
              </a:rPr>
              <a:t>contratista  se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percata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de la imposibilidad de cumplir con</a:t>
            </a:r>
            <a:r>
              <a:rPr lang="es-ES" dirty="0">
                <a:solidFill>
                  <a:srgbClr val="000000"/>
                </a:solidFill>
                <a:latin typeface="Arial" panose="020B0604020202020204" pitchFamily="34" charset="0"/>
                <a:ea typeface="Times New Roman" panose="02020603050405020304" pitchFamily="18" charset="0"/>
              </a:rPr>
              <a:t> el programa de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ejecución, por causas no imputables a él, </a:t>
            </a:r>
            <a:r>
              <a:rPr lang="es-ES" dirty="0">
                <a:solidFill>
                  <a:srgbClr val="000000"/>
                </a:solidFill>
                <a:latin typeface="Arial" panose="020B0604020202020204" pitchFamily="34" charset="0"/>
                <a:ea typeface="Times New Roman" panose="02020603050405020304" pitchFamily="18" charset="0"/>
              </a:rPr>
              <a:t>deberá notificar-										    lo  a</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 ente público, mediante anotación en </a:t>
            </a:r>
            <a:r>
              <a:rPr lang="es-ES" dirty="0">
                <a:solidFill>
                  <a:srgbClr val="000000"/>
                </a:solidFill>
                <a:latin typeface="Arial" panose="020B0604020202020204" pitchFamily="34" charset="0"/>
                <a:ea typeface="Times New Roman" panose="02020603050405020304" pitchFamily="18" charset="0"/>
              </a:rPr>
              <a:t>la bitácora, pre-</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lang="es-ES" dirty="0">
                <a:solidFill>
                  <a:srgbClr val="000000"/>
                </a:solidFill>
                <a:latin typeface="Arial" panose="020B0604020202020204" pitchFamily="34" charset="0"/>
                <a:ea typeface="Times New Roman" panose="02020603050405020304" pitchFamily="18"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sentando  la  solicitud  de  ampliación de </a:t>
            </a:r>
            <a:r>
              <a:rPr lang="es-ES" dirty="0">
                <a:solidFill>
                  <a:srgbClr val="000000"/>
                </a:solidFill>
                <a:latin typeface="Arial" panose="020B0604020202020204" pitchFamily="34" charset="0"/>
                <a:ea typeface="Times New Roman" panose="02020603050405020304" pitchFamily="18" charset="0"/>
              </a:rPr>
              <a:t>plazo  y  la docu-											mentación</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justificatoria dentro del plazo de ejecución de los trabajos.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(art. 103 1er. pfo. RLOPSRM)</a:t>
            </a: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lvl="1" indent="0" algn="just" defTabSz="266700">
              <a:lnSpc>
                <a:spcPct val="100000"/>
              </a:lnSpc>
              <a:spcBef>
                <a:spcPts val="0"/>
              </a:spcBef>
              <a:buNone/>
              <a:defRPr/>
            </a:pP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pic>
        <p:nvPicPr>
          <p:cNvPr id="2050" name="Picture 2" descr="Entrega Cristina obras de pavimentación en 11 colonias - Periódico El Regio">
            <a:extLst>
              <a:ext uri="{FF2B5EF4-FFF2-40B4-BE49-F238E27FC236}">
                <a16:creationId xmlns:a16="http://schemas.microsoft.com/office/drawing/2014/main" id="{71CF4FCC-E2B2-4F55-63D4-4512CFB5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98" y="3429000"/>
            <a:ext cx="3319105" cy="221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checkerboard(across)">
                                      <p:cBhvr>
                                        <p:cTn id="32" dur="1250"/>
                                        <p:tgtEl>
                                          <p:spTgt spid="2050"/>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wedge">
                                      <p:cBhvr>
                                        <p:cTn id="35" dur="125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22225"/>
          </a:xfrm>
        </p:spPr>
        <p:txBody>
          <a:bodyPr>
            <a:normAutofit/>
          </a:bodyPr>
          <a:lstStyle/>
          <a:p>
            <a:pPr marL="0" lvl="1" indent="0" algn="just" defTabSz="266700">
              <a:lnSpc>
                <a:spcPct val="100000"/>
              </a:lnSpc>
              <a:spcBef>
                <a:spcPts val="0"/>
              </a:spcBef>
              <a:buNone/>
              <a:defRPr/>
            </a:pPr>
            <a:r>
              <a:rPr kumimoji="0" lang="es-ES"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El planteamiento antes mencionado </a:t>
            </a:r>
            <a:r>
              <a:rPr kumimoji="0" lang="es-ES"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mn-cs"/>
              </a:rPr>
              <a:t>debe ser </a:t>
            </a:r>
            <a:r>
              <a:rPr lang="es-ES" dirty="0">
                <a:solidFill>
                  <a:schemeClr val="accent1">
                    <a:lumMod val="50000"/>
                  </a:schemeClr>
                </a:solidFill>
                <a:latin typeface="Arial" panose="020B0604020202020204" pitchFamily="34" charset="0"/>
                <a:ea typeface="Times New Roman" panose="02020603050405020304" pitchFamily="18" charset="0"/>
              </a:rPr>
              <a:t>resuelto </a:t>
            </a:r>
            <a:r>
              <a:rPr lang="es-ES" dirty="0">
                <a:solidFill>
                  <a:schemeClr val="bg1"/>
                </a:solidFill>
                <a:latin typeface="Arial" panose="020B0604020202020204" pitchFamily="34" charset="0"/>
                <a:ea typeface="Times New Roman" panose="02020603050405020304" pitchFamily="18" charset="0"/>
              </a:rPr>
              <a:t>por el ente público, mediante </a:t>
            </a:r>
            <a:r>
              <a:rPr kumimoji="0" lang="es-ES"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un dictamen, </a:t>
            </a:r>
            <a:r>
              <a:rPr kumimoji="0" lang="es-ES"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mn-cs"/>
              </a:rPr>
              <a:t>en </a:t>
            </a:r>
            <a:r>
              <a:rPr lang="es-MX" dirty="0">
                <a:solidFill>
                  <a:schemeClr val="accent1">
                    <a:lumMod val="50000"/>
                  </a:schemeClr>
                </a:solidFill>
                <a:effectLst/>
                <a:latin typeface="Arial" panose="020B0604020202020204" pitchFamily="34" charset="0"/>
                <a:ea typeface="Times New Roman" panose="02020603050405020304" pitchFamily="18" charset="0"/>
              </a:rPr>
              <a:t>los 30 días naturales siguientes </a:t>
            </a:r>
            <a:r>
              <a:rPr lang="es-MX" dirty="0">
                <a:solidFill>
                  <a:schemeClr val="bg1"/>
                </a:solidFill>
                <a:effectLst/>
                <a:latin typeface="Arial" panose="020B0604020202020204" pitchFamily="34" charset="0"/>
                <a:ea typeface="Times New Roman" panose="02020603050405020304" pitchFamily="18" charset="0"/>
              </a:rPr>
              <a:t>a la presentación de la solicitud del contratista,</a:t>
            </a:r>
            <a:r>
              <a:rPr lang="es-MX" sz="1600" dirty="0">
                <a:solidFill>
                  <a:schemeClr val="bg1"/>
                </a:solidFill>
                <a:effectLst/>
                <a:latin typeface="Arial" panose="020B0604020202020204" pitchFamily="34" charset="0"/>
                <a:ea typeface="Times New Roman" panose="02020603050405020304" pitchFamily="18" charset="0"/>
              </a:rPr>
              <a:t>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 de lo contrario aplicará la afirmativa ficta, debiéndose formalizar el convenio en los mencionados 45 días naturales posteriores a la emisión del dictamen, o transcurrido el plazo antes mencionado si no hubo respuesta. </a:t>
            </a:r>
            <a:r>
              <a:rPr lang="es-MX" sz="1600" dirty="0">
                <a:solidFill>
                  <a:schemeClr val="bg1"/>
                </a:solidFill>
                <a:effectLst/>
                <a:latin typeface="Arial" panose="020B0604020202020204" pitchFamily="34" charset="0"/>
                <a:ea typeface="Times New Roman" panose="02020603050405020304" pitchFamily="18" charset="0"/>
              </a:rPr>
              <a:t>(art. 103 2º pfo. RLOPSRM)</a:t>
            </a:r>
          </a:p>
          <a:p>
            <a:pPr marL="0" lvl="1" indent="0" algn="just" defTabSz="266700">
              <a:lnSpc>
                <a:spcPct val="100000"/>
              </a:lnSpc>
              <a:spcBef>
                <a:spcPts val="0"/>
              </a:spcBef>
              <a:buNone/>
              <a:defRPr/>
            </a:pPr>
            <a:endParaRPr kumimoji="0" lang="es-MX" sz="1000" b="0" i="0" u="none" strike="noStrike" kern="1200" cap="none" spc="0" normalizeH="0" baseline="0" noProof="0" dirty="0">
              <a:ln>
                <a:noFill/>
              </a:ln>
              <a:solidFill>
                <a:schemeClr val="bg1"/>
              </a:solidFill>
              <a:uLnTx/>
              <a:uFillTx/>
              <a:latin typeface="Arial" panose="020B0604020202020204" pitchFamily="34" charset="0"/>
              <a:ea typeface="Times New Roman" panose="02020603050405020304" pitchFamily="18" charset="0"/>
              <a:cs typeface="+mn-cs"/>
            </a:endParaRPr>
          </a:p>
          <a:p>
            <a:pPr marL="0" indent="0" algn="just">
              <a:lnSpc>
                <a:spcPct val="110000"/>
              </a:lnSpc>
              <a:spcBef>
                <a:spcPts val="0"/>
              </a:spcBef>
              <a:buNone/>
            </a:pPr>
            <a:r>
              <a:rPr lang="es-MX" altLang="es-MX" sz="2000" dirty="0">
                <a:solidFill>
                  <a:schemeClr val="bg1"/>
                </a:solidFill>
                <a:latin typeface="Arial" panose="020B0604020202020204" pitchFamily="34" charset="0"/>
                <a:cs typeface="Arial" panose="020B0604020202020204" pitchFamily="34" charset="0"/>
              </a:rPr>
              <a:t>Como regla general, </a:t>
            </a:r>
            <a:r>
              <a:rPr lang="es-MX" altLang="es-MX" sz="2000" b="1" dirty="0">
                <a:solidFill>
                  <a:schemeClr val="bg1"/>
                </a:solidFill>
                <a:latin typeface="Arial" panose="020B0604020202020204" pitchFamily="34" charset="0"/>
                <a:cs typeface="Arial" panose="020B0604020202020204" pitchFamily="34" charset="0"/>
              </a:rPr>
              <a:t>los contratos a precio alzado </a:t>
            </a:r>
            <a:r>
              <a:rPr lang="es-MX" altLang="es-MX" sz="2000" dirty="0">
                <a:solidFill>
                  <a:schemeClr val="bg1"/>
                </a:solidFill>
                <a:latin typeface="Arial" panose="020B0604020202020204" pitchFamily="34" charset="0"/>
                <a:cs typeface="Arial" panose="020B0604020202020204" pitchFamily="34" charset="0"/>
              </a:rPr>
              <a:t>o la parte de los mixtos de esta naturaleza, </a:t>
            </a:r>
            <a:r>
              <a:rPr lang="es-MX" altLang="es-MX" sz="2000" b="1" dirty="0">
                <a:solidFill>
                  <a:schemeClr val="bg1"/>
                </a:solidFill>
                <a:latin typeface="Arial" panose="020B0604020202020204" pitchFamily="34" charset="0"/>
                <a:cs typeface="Arial" panose="020B0604020202020204" pitchFamily="34" charset="0"/>
              </a:rPr>
              <a:t>no podrán ser modificados </a:t>
            </a:r>
            <a:r>
              <a:rPr lang="es-MX" altLang="es-MX" sz="2000" dirty="0">
                <a:solidFill>
                  <a:schemeClr val="bg1"/>
                </a:solidFill>
                <a:latin typeface="Arial" panose="020B0604020202020204" pitchFamily="34" charset="0"/>
                <a:cs typeface="Arial" panose="020B0604020202020204" pitchFamily="34" charset="0"/>
              </a:rPr>
              <a:t>en  monto o en plazo, ni  estarán sujetos a ajustes de costos </a:t>
            </a:r>
            <a:r>
              <a:rPr lang="es-MX" altLang="es-MX" sz="1600" dirty="0">
                <a:solidFill>
                  <a:schemeClr val="bg1"/>
                </a:solidFill>
                <a:latin typeface="Arial" panose="020B0604020202020204" pitchFamily="34" charset="0"/>
                <a:cs typeface="Arial" panose="020B0604020202020204" pitchFamily="34" charset="0"/>
              </a:rPr>
              <a:t>(art. 59 6º pfo. LOPSRM)</a:t>
            </a:r>
            <a:r>
              <a:rPr lang="es-MX" altLang="es-MX" sz="2000" dirty="0">
                <a:solidFill>
                  <a:schemeClr val="bg1"/>
                </a:solidFill>
                <a:latin typeface="Arial" panose="020B0604020202020204" pitchFamily="34" charset="0"/>
                <a:cs typeface="Arial" panose="020B0604020202020204" pitchFamily="34" charset="0"/>
              </a:rPr>
              <a:t>, sin embargo existen </a:t>
            </a:r>
            <a:r>
              <a:rPr lang="es-MX" altLang="es-MX" sz="2000" dirty="0">
                <a:solidFill>
                  <a:schemeClr val="accent6">
                    <a:lumMod val="50000"/>
                  </a:schemeClr>
                </a:solidFill>
                <a:latin typeface="Arial" panose="020B0604020202020204" pitchFamily="34" charset="0"/>
                <a:cs typeface="Arial" panose="020B0604020202020204" pitchFamily="34" charset="0"/>
              </a:rPr>
              <a:t>dos excepciones</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I.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Cuando con posterioridad a la adjudicación del contrato, </a:t>
            </a:r>
            <a:r>
              <a:rPr lang="es-ES"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se presenten circunstan-cias económicas de tipo general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sean ajenas a la responsabilidad de las partes, y que por tal razón no pudieron haber sido objeto de consideración en la proposición que sirvió de base para la adjudicación del mismo; como son, entre otras: variaciones en la paridad cambiaria de la moneda o cambios en los precios nacionales o internacionales que provoquen directamente un aumento o reducción en los costos de los insumos de los trabajos no ejecutados conforme al programa de ejecución; el ente público deberá reconocer incrementos o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requerir reducciones, </a:t>
            </a: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9824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heel(1)">
                                      <p:cBhvr>
                                        <p:cTn id="21"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69995"/>
          </a:xfrm>
        </p:spPr>
        <p:txBody>
          <a:bodyPr>
            <a:normAutofit/>
          </a:bodyPr>
          <a:lstStyle/>
          <a:p>
            <a:pPr marL="0" indent="0" algn="just">
              <a:lnSpc>
                <a:spcPct val="110000"/>
              </a:lnSpc>
              <a:spcBef>
                <a:spcPts val="0"/>
              </a:spcBef>
              <a:buNone/>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 conformidad con las disposiciones que, en su caso, emita la SFP (SHCP), previa opinión de la SHCP y de la SE.</a:t>
            </a:r>
            <a:endPar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indent="0" algn="just">
              <a:lnSpc>
                <a:spcPct val="110000"/>
              </a:lnSpc>
              <a:spcBef>
                <a:spcPts val="0"/>
              </a:spcBef>
              <a:buNone/>
            </a:pPr>
            <a:endParaRPr lang="es-ES"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Ahora bien, el ente público debe solicitar a la SFP (SHCP) la emisión de las disposiciones para determinar si existen tales circunstancias económicas de</a:t>
            </a:r>
            <a:r>
              <a:rPr lang="es-ES" sz="2000"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tipo general, presentando la información correspondientes, en el caso de dase el ajuste, su pago deberá realizarse en el finiquito correspondiente </a:t>
            </a:r>
            <a:r>
              <a:rPr lang="es-MX" altLang="es-MX" sz="1600" dirty="0">
                <a:solidFill>
                  <a:schemeClr val="bg1"/>
                </a:solidFill>
                <a:latin typeface="Arial" panose="020B0604020202020204" pitchFamily="34" charset="0"/>
                <a:cs typeface="Arial" panose="020B0604020202020204" pitchFamily="34" charset="0"/>
              </a:rPr>
              <a:t>(art. 59 7º pfo. LOPSRM y 104 RLOPSRM)</a:t>
            </a:r>
            <a:r>
              <a:rPr lang="es-MX" altLang="es-MX" sz="2000" dirty="0">
                <a:solidFill>
                  <a:schemeClr val="bg1"/>
                </a:solidFill>
                <a:latin typeface="Arial" panose="020B0604020202020204" pitchFamily="34" charset="0"/>
                <a:cs typeface="Arial" panose="020B0604020202020204" pitchFamily="34" charset="0"/>
              </a:rPr>
              <a:t>.</a:t>
            </a:r>
            <a:endPar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endParaRPr lang="es-ES"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II.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Cuando por causas no imputables al contratista, los </a:t>
            </a:r>
            <a:r>
              <a:rPr lang="es-ES"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trabajos inicien con posterioridad a 120 días naturales</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contados a partir de la fecha		               de presentación de las proposiciones;  en este caso, se  utiliza-		               rán  los  índices</a:t>
            </a:r>
            <a:r>
              <a:rPr lang="es-MX" sz="2000" dirty="0">
                <a:solidFill>
                  <a:schemeClr val="bg1"/>
                </a:solidFill>
                <a:latin typeface="Arial" panose="020B0604020202020204" pitchFamily="34" charset="0"/>
                <a:cs typeface="Arial" panose="020B0604020202020204" pitchFamily="34" charset="0"/>
              </a:rPr>
              <a:t>  </a:t>
            </a:r>
            <a:r>
              <a:rPr lang="es-MX" altLang="es-MX" sz="2000" dirty="0">
                <a:solidFill>
                  <a:schemeClr val="bg1"/>
                </a:solidFill>
                <a:latin typeface="Arial" panose="020B0604020202020204" pitchFamily="34" charset="0"/>
                <a:cs typeface="Arial" panose="020B0604020202020204" pitchFamily="34" charset="0"/>
              </a:rPr>
              <a:t>de  precios  o  de  referencia que determine el 		         </a:t>
            </a:r>
            <a:r>
              <a:rPr lang="es-MX" altLang="es-MX" sz="2000" dirty="0">
                <a:solidFill>
                  <a:srgbClr val="002060"/>
                </a:solidFill>
                <a:latin typeface="Arial" panose="020B0604020202020204" pitchFamily="34" charset="0"/>
                <a:cs typeface="Arial" panose="020B0604020202020204" pitchFamily="34" charset="0"/>
              </a:rPr>
              <a:t>INEGI</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tomando como base para su cálculo el mes de presenta-		             ción y apertura  de las proposiciones y el mes que</a:t>
            </a:r>
            <a:r>
              <a:rPr lang="es-ES" sz="2000" b="1"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inicia la obra.			 		          </a:t>
            </a:r>
            <a:r>
              <a:rPr lang="es-MX" altLang="es-MX" sz="1600" dirty="0">
                <a:solidFill>
                  <a:schemeClr val="bg1"/>
                </a:solidFill>
                <a:latin typeface="Arial" panose="020B0604020202020204" pitchFamily="34" charset="0"/>
                <a:ea typeface="MS PGothic" panose="020B0600070205080204" pitchFamily="34" charset="-128"/>
                <a:cs typeface="Arial" panose="020B0604020202020204" pitchFamily="34" charset="0"/>
              </a:rPr>
              <a:t>(art. 59 8º pfo. LOPSRM)</a:t>
            </a:r>
          </a:p>
          <a:p>
            <a:pPr marL="0" indent="0" algn="just">
              <a:lnSpc>
                <a:spcPct val="110000"/>
              </a:lnSpc>
              <a:spcBef>
                <a:spcPts val="0"/>
              </a:spcBef>
              <a:buNone/>
            </a:pPr>
            <a:endParaRPr lang="es-MX" altLang="es-MX" sz="10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marL="0" indent="0" algn="just">
              <a:lnSpc>
                <a:spcPct val="110000"/>
              </a:lnSpc>
              <a:spcBef>
                <a:spcPts val="0"/>
              </a:spcBef>
              <a:buNone/>
            </a:pPr>
            <a:endParaRPr lang="es-MX" altLang="es-MX" sz="1000" dirty="0">
              <a:solidFill>
                <a:schemeClr val="bg1"/>
              </a:solidFill>
              <a:latin typeface="Arial" panose="020B0604020202020204" pitchFamily="34" charset="0"/>
              <a:cs typeface="Arial" panose="020B0604020202020204" pitchFamily="34" charset="0"/>
            </a:endParaRPr>
          </a:p>
        </p:txBody>
      </p:sp>
      <p:pic>
        <p:nvPicPr>
          <p:cNvPr id="1026" name="Picture 2" descr="Sobrecostos y retrasos, pecados usuales en obras públicas locales">
            <a:extLst>
              <a:ext uri="{FF2B5EF4-FFF2-40B4-BE49-F238E27FC236}">
                <a16:creationId xmlns:a16="http://schemas.microsoft.com/office/drawing/2014/main" id="{2EEDC553-449A-A691-C05E-3C913B3E9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278" y="3709835"/>
            <a:ext cx="3218252" cy="21455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é significa el acrónimo INEGI en México? - Mexico Real">
            <a:extLst>
              <a:ext uri="{FF2B5EF4-FFF2-40B4-BE49-F238E27FC236}">
                <a16:creationId xmlns:a16="http://schemas.microsoft.com/office/drawing/2014/main" id="{3CDB875D-921F-40F9-4508-BFF9738C1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53" y="5310788"/>
            <a:ext cx="2491671" cy="128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linds(horizontal)">
                                      <p:cBhvr>
                                        <p:cTn id="25" dur="1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heel(1)">
                                      <p:cBhvr>
                                        <p:cTn id="30" dur="1000"/>
                                        <p:tgtEl>
                                          <p:spTgt spid="11">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ssolve">
                                      <p:cBhvr>
                                        <p:cTn id="33" dur="1250"/>
                                        <p:tgtEl>
                                          <p:spTgt spid="1026"/>
                                        </p:tgtEl>
                                      </p:cBhvr>
                                    </p:animEffect>
                                  </p:childTnLst>
                                </p:cTn>
                              </p:par>
                            </p:childTnLst>
                          </p:cTn>
                        </p:par>
                        <p:par>
                          <p:cTn id="34" fill="hold">
                            <p:stCondLst>
                              <p:cond delay="1250"/>
                            </p:stCondLst>
                            <p:childTnLst>
                              <p:par>
                                <p:cTn id="35" presetID="9" presetClass="entr" presetSubtype="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dissolve">
                                      <p:cBhvr>
                                        <p:cTn id="3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14062"/>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4.4. </a:t>
            </a:r>
            <a:r>
              <a:rPr lang="es-MX" sz="2000" dirty="0">
                <a:solidFill>
                  <a:schemeClr val="accent6">
                    <a:lumMod val="50000"/>
                  </a:schemeClr>
                </a:solidFill>
                <a:latin typeface="Arial" panose="020B0604020202020204" pitchFamily="34" charset="0"/>
                <a:cs typeface="Arial" panose="020B0604020202020204" pitchFamily="34" charset="0"/>
              </a:rPr>
              <a:t>Precios adicionales y extraordinarios</a:t>
            </a:r>
            <a:r>
              <a:rPr lang="es-MX" sz="2000" dirty="0">
                <a:solidFill>
                  <a:schemeClr val="bg1"/>
                </a:solidFill>
                <a:latin typeface="Arial" panose="020B0604020202020204" pitchFamily="34" charset="0"/>
                <a:cs typeface="Arial" panose="020B0604020202020204" pitchFamily="34" charset="0"/>
              </a:rPr>
              <a:t>.</a:t>
            </a:r>
            <a:endParaRPr lang="es-MX" altLang="es-MX" sz="20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marL="0" indent="0" algn="just" eaLnBrk="0" fontAlgn="base" hangingPunct="0">
              <a:lnSpc>
                <a:spcPct val="100000"/>
              </a:lnSpc>
              <a:spcBef>
                <a:spcPts val="0"/>
              </a:spcBef>
              <a:buClr>
                <a:srgbClr val="93A299"/>
              </a:buClr>
              <a:buSzPct val="85000"/>
              <a:buNone/>
              <a:defRPr/>
            </a:pPr>
            <a:endParaRPr lang="es-MX" sz="1000" b="1" dirty="0">
              <a:solidFill>
                <a:schemeClr val="bg1"/>
              </a:solidFill>
              <a:latin typeface="Arial" panose="020B0604020202020204" pitchFamily="34" charset="0"/>
              <a:ea typeface="Times New Roman" panose="02020603050405020304" pitchFamily="18" charset="0"/>
            </a:endParaRPr>
          </a:p>
          <a:p>
            <a:pPr marL="0" indent="0" algn="just" eaLnBrk="0" fontAlgn="base" hangingPunct="0">
              <a:lnSpc>
                <a:spcPct val="100000"/>
              </a:lnSpc>
              <a:spcBef>
                <a:spcPts val="0"/>
              </a:spcBef>
              <a:buClr>
                <a:srgbClr val="93A299"/>
              </a:buClr>
              <a:buSzPct val="85000"/>
              <a:buNone/>
              <a:defRPr/>
            </a:pPr>
            <a:r>
              <a:rPr lang="es-MX" sz="2000" dirty="0">
                <a:solidFill>
                  <a:schemeClr val="bg1"/>
                </a:solidFill>
                <a:latin typeface="Arial" panose="020B0604020202020204" pitchFamily="34" charset="0"/>
                <a:ea typeface="Times New Roman" panose="02020603050405020304" pitchFamily="18" charset="0"/>
              </a:rPr>
              <a:t>Cuando se  requiera  ejecutar</a:t>
            </a:r>
            <a:r>
              <a:rPr lang="es-MX" sz="2000" b="1" dirty="0">
                <a:solidFill>
                  <a:schemeClr val="bg1"/>
                </a:solidFill>
                <a:latin typeface="Arial" panose="020B0604020202020204" pitchFamily="34" charset="0"/>
                <a:ea typeface="Times New Roman" panose="02020603050405020304" pitchFamily="18" charset="0"/>
              </a:rPr>
              <a:t> cantidades  adicionales o conceptos no  previstos</a:t>
            </a:r>
            <a:r>
              <a:rPr lang="es-ES" sz="2000" dirty="0">
                <a:solidFill>
                  <a:srgbClr val="000000"/>
                </a:solidFill>
                <a:latin typeface="Arial" panose="020B0604020202020204" pitchFamily="34" charset="0"/>
                <a:ea typeface="Times New Roman" panose="02020603050405020304" pitchFamily="18" charset="0"/>
              </a:rPr>
              <a:t> </a:t>
            </a:r>
            <a:r>
              <a:rPr lang="es-MX" sz="2000" b="1" dirty="0">
                <a:solidFill>
                  <a:schemeClr val="bg1"/>
                </a:solidFill>
                <a:latin typeface="Arial" panose="020B0604020202020204" pitchFamily="34" charset="0"/>
                <a:ea typeface="Times New Roman" panose="02020603050405020304" pitchFamily="18" charset="0"/>
              </a:rPr>
              <a:t>en el  catálogo original del contrato</a:t>
            </a:r>
            <a:r>
              <a:rPr lang="es-MX" sz="2000" dirty="0">
                <a:solidFill>
                  <a:schemeClr val="bg1"/>
                </a:solidFill>
                <a:latin typeface="Arial" panose="020B0604020202020204" pitchFamily="34" charset="0"/>
                <a:ea typeface="Times New Roman" panose="02020603050405020304" pitchFamily="18" charset="0"/>
              </a:rPr>
              <a:t>, se  podrá  autorizar su  pago, previamente  a  la celebración del respectivo convenio, vigilando que dichos incrementos no rebasen el presupuesto autorizado en el contrato </a:t>
            </a:r>
            <a:r>
              <a:rPr lang="es-MX" sz="1600" dirty="0">
                <a:solidFill>
                  <a:schemeClr val="bg1"/>
                </a:solidFill>
                <a:latin typeface="Arial" panose="020B0604020202020204" pitchFamily="34" charset="0"/>
                <a:ea typeface="Times New Roman" panose="02020603050405020304" pitchFamily="18" charset="0"/>
              </a:rPr>
              <a:t>(art. 59 </a:t>
            </a:r>
            <a:r>
              <a:rPr lang="es-ES" sz="1600" dirty="0">
                <a:solidFill>
                  <a:srgbClr val="000000"/>
                </a:solidFill>
                <a:latin typeface="Arial" panose="020B0604020202020204" pitchFamily="34" charset="0"/>
                <a:ea typeface="Times New Roman" panose="02020603050405020304" pitchFamily="18" charset="0"/>
              </a:rPr>
              <a:t>penúlt. pfo. LOPSRM)</a:t>
            </a:r>
            <a:r>
              <a:rPr lang="es-ES" sz="2000" dirty="0">
                <a:solidFill>
                  <a:srgbClr val="000000"/>
                </a:solidFill>
                <a:latin typeface="Arial" panose="020B0604020202020204" pitchFamily="34" charset="0"/>
                <a:ea typeface="Times New Roman" panose="02020603050405020304" pitchFamily="18" charset="0"/>
              </a:rPr>
              <a:t>. </a:t>
            </a:r>
          </a:p>
          <a:p>
            <a:pPr marL="0" indent="0" algn="just" eaLnBrk="0" fontAlgn="base" hangingPunct="0">
              <a:lnSpc>
                <a:spcPct val="100000"/>
              </a:lnSpc>
              <a:spcBef>
                <a:spcPts val="0"/>
              </a:spcBef>
              <a:buClr>
                <a:srgbClr val="93A299"/>
              </a:buClr>
              <a:buSzPct val="85000"/>
              <a:buNone/>
              <a:defRPr/>
            </a:pPr>
            <a:endParaRPr lang="es-ES" sz="1000" dirty="0">
              <a:solidFill>
                <a:srgbClr val="000000"/>
              </a:solidFill>
              <a:effectLst/>
              <a:latin typeface="Arial" panose="020B0604020202020204" pitchFamily="34" charset="0"/>
              <a:ea typeface="Times New Roman" panose="02020603050405020304" pitchFamily="18" charset="0"/>
            </a:endParaRPr>
          </a:p>
          <a:p>
            <a:pPr marL="0" indent="0" algn="just" eaLnBrk="0" fontAlgn="base" hangingPunct="0">
              <a:lnSpc>
                <a:spcPct val="100000"/>
              </a:lnSpc>
              <a:spcBef>
                <a:spcPts val="0"/>
              </a:spcBef>
              <a:buClr>
                <a:srgbClr val="93A299"/>
              </a:buClr>
              <a:buSzPct val="85000"/>
              <a:buNone/>
              <a:defRPr/>
            </a:pPr>
            <a:r>
              <a:rPr lang="es-ES" sz="2000" dirty="0">
                <a:solidFill>
                  <a:srgbClr val="000000"/>
                </a:solidFill>
                <a:effectLst/>
                <a:latin typeface="Arial" panose="020B0604020202020204" pitchFamily="34" charset="0"/>
                <a:ea typeface="Times New Roman" panose="02020603050405020304" pitchFamily="18" charset="0"/>
              </a:rPr>
              <a:t>Tratándose de </a:t>
            </a:r>
            <a:r>
              <a:rPr lang="es-ES" sz="2000" dirty="0">
                <a:solidFill>
                  <a:srgbClr val="0000FF"/>
                </a:solidFill>
                <a:effectLst/>
                <a:latin typeface="Arial" panose="020B0604020202020204" pitchFamily="34" charset="0"/>
                <a:ea typeface="Times New Roman" panose="02020603050405020304" pitchFamily="18" charset="0"/>
              </a:rPr>
              <a:t>cantidades adicionales</a:t>
            </a:r>
            <a:r>
              <a:rPr lang="es-ES" sz="2000" dirty="0">
                <a:solidFill>
                  <a:srgbClr val="000000"/>
                </a:solidFill>
                <a:effectLst/>
                <a:latin typeface="Arial" panose="020B0604020202020204" pitchFamily="34" charset="0"/>
                <a:ea typeface="Times New Roman" panose="02020603050405020304" pitchFamily="18" charset="0"/>
              </a:rPr>
              <a:t>, éstas se pagarán a los precios unitarios pactados originalmente; tratándose de los conceptos no previstos en el catálogo de conceptos del contrato, sus precios unitarios deberán ser conciliados y autorizados, previamente a su pago</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(art. 59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penúlt. pfo. in fine 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p>
          <a:p>
            <a:pPr marL="0" indent="0" algn="just" eaLnBrk="0" fontAlgn="base" hangingPunct="0">
              <a:lnSpc>
                <a:spcPct val="100000"/>
              </a:lnSpc>
              <a:spcBef>
                <a:spcPts val="0"/>
              </a:spcBef>
              <a:buClr>
                <a:srgbClr val="93A299"/>
              </a:buClr>
              <a:buSzPct val="85000"/>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Si </a:t>
            </a:r>
            <a:r>
              <a:rPr lang="es-MX" sz="2000" dirty="0">
                <a:solidFill>
                  <a:schemeClr val="bg2">
                    <a:lumMod val="75000"/>
                  </a:schemeClr>
                </a:solidFill>
                <a:latin typeface="Arial" panose="020B0604020202020204" pitchFamily="34" charset="0"/>
                <a:ea typeface="Times New Roman" panose="02020603050405020304" pitchFamily="18" charset="0"/>
              </a:rPr>
              <a:t>la contratante es la que considera la necesidad de realizar trabajos o conceptos adicionales </a:t>
            </a:r>
            <a:r>
              <a:rPr lang="es-MX" sz="2000" dirty="0">
                <a:solidFill>
                  <a:schemeClr val="bg1"/>
                </a:solidFill>
                <a:latin typeface="Arial" panose="020B0604020202020204" pitchFamily="34" charset="0"/>
                <a:ea typeface="Times New Roman" panose="02020603050405020304" pitchFamily="18" charset="0"/>
              </a:rPr>
              <a:t>o no previstos, éstos deben ser autorizados y registrados en la bitácora por el residente. A los precios unitarios de estos conceptos se les deberán aplicar los porcentajes de indirectos, costo por financiamiento, cargo por utilidad y cargos adicionales convenidos en el contrato, salvo que se trate de modificaciones en montos o plazo superiores al 25% </a:t>
            </a:r>
            <a:r>
              <a:rPr lang="es-MX" sz="1600" dirty="0">
                <a:solidFill>
                  <a:schemeClr val="bg1"/>
                </a:solidFill>
                <a:latin typeface="Arial" panose="020B0604020202020204" pitchFamily="34" charset="0"/>
                <a:ea typeface="Times New Roman" panose="02020603050405020304" pitchFamily="18" charset="0"/>
              </a:rPr>
              <a:t>(art. 105 2º pfo. RLOPSRM)</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7837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2" end="2"/>
                                            </p:txEl>
                                          </p:spTgt>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 calcmode="lin" valueType="num">
                                      <p:cBhvr>
                                        <p:cTn id="14"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4" end="4"/>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1250"/>
                                        <p:tgtEl>
                                          <p:spTgt spid="11">
                                            <p:txEl>
                                              <p:pRg st="6" end="6"/>
                                            </p:txEl>
                                          </p:spTgt>
                                        </p:tgtEl>
                                      </p:cBhvr>
                                    </p:animEffect>
                                  </p:childTnLst>
                                </p:cTn>
                              </p:par>
                            </p:childTnLst>
                          </p:cTn>
                        </p:par>
                        <p:par>
                          <p:cTn id="23" fill="hold">
                            <p:stCondLst>
                              <p:cond delay="1250"/>
                            </p:stCondLst>
                            <p:childTnLst>
                              <p:par>
                                <p:cTn id="24" presetID="53" presetClass="entr" presetSubtype="16"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045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El ente público debe </a:t>
            </a:r>
            <a:r>
              <a:rPr lang="es-MX" sz="2000" dirty="0">
                <a:solidFill>
                  <a:schemeClr val="bg2">
                    <a:lumMod val="60000"/>
                    <a:lumOff val="40000"/>
                  </a:schemeClr>
                </a:solidFill>
                <a:latin typeface="Arial" panose="020B0604020202020204" pitchFamily="34" charset="0"/>
                <a:ea typeface="Times New Roman" panose="02020603050405020304" pitchFamily="18" charset="0"/>
              </a:rPr>
              <a:t>contar con los recursos</a:t>
            </a:r>
            <a:r>
              <a:rPr lang="es-MX" sz="2000" dirty="0">
                <a:solidFill>
                  <a:schemeClr val="bg1"/>
                </a:solidFill>
                <a:latin typeface="Arial" panose="020B0604020202020204" pitchFamily="34" charset="0"/>
                <a:ea typeface="Times New Roman" panose="02020603050405020304" pitchFamily="18" charset="0"/>
              </a:rPr>
              <a:t> disponibles y suficientes dentro de su presupuesto autorizado para poder pagar estos trabajos, y el contratista tiene que ampliar la garantía de cumplimiento en la misma proporción sobre el monto del convenio. </a:t>
            </a:r>
            <a:r>
              <a:rPr lang="es-MX" sz="1600" dirty="0">
                <a:solidFill>
                  <a:schemeClr val="bg1"/>
                </a:solidFill>
                <a:latin typeface="Arial" panose="020B0604020202020204" pitchFamily="34" charset="0"/>
                <a:ea typeface="Times New Roman" panose="02020603050405020304" pitchFamily="18" charset="0"/>
              </a:rPr>
              <a:t>(art. 105 últ. pfo. RLOPSRM)</a:t>
            </a:r>
            <a:r>
              <a:rPr lang="es-ES" sz="1600" dirty="0">
                <a:solidFill>
                  <a:schemeClr val="bg1"/>
                </a:solidFill>
                <a:latin typeface="Arial" panose="020B0604020202020204" pitchFamily="34" charset="0"/>
                <a:ea typeface="Times New Roman" panose="02020603050405020304" pitchFamily="18" charset="0"/>
              </a:rPr>
              <a:t>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Para </a:t>
            </a:r>
            <a:r>
              <a:rPr lang="es-MX" sz="2000" dirty="0">
                <a:solidFill>
                  <a:schemeClr val="accent3">
                    <a:lumMod val="75000"/>
                  </a:schemeClr>
                </a:solidFill>
                <a:latin typeface="Arial" panose="020B0604020202020204" pitchFamily="34" charset="0"/>
                <a:ea typeface="Times New Roman" panose="02020603050405020304" pitchFamily="18" charset="0"/>
              </a:rPr>
              <a:t>el pago de los trabajos adicionales</a:t>
            </a:r>
            <a:r>
              <a:rPr lang="es-MX" sz="2000" dirty="0">
                <a:solidFill>
                  <a:schemeClr val="bg1"/>
                </a:solidFill>
                <a:latin typeface="Arial" panose="020B0604020202020204" pitchFamily="34" charset="0"/>
                <a:ea typeface="Times New Roman" panose="02020603050405020304" pitchFamily="18" charset="0"/>
              </a:rPr>
              <a:t>, el contratista elaborará sus estimaciones y las presentará a la residencia en la fecha de corte más cercana, y se podrá autorizar su pago, previamente  a  la celebración  del respectivo convenio, vigilando</a:t>
            </a:r>
            <a:r>
              <a:rPr lang="es-ES" sz="2000" dirty="0">
                <a:solidFill>
                  <a:schemeClr val="bg1"/>
                </a:solidFill>
                <a:latin typeface="Arial" panose="020B0604020202020204" pitchFamily="34" charset="0"/>
                <a:ea typeface="Times New Roman" panose="02020603050405020304" pitchFamily="18" charset="0"/>
              </a:rPr>
              <a:t> </a:t>
            </a:r>
            <a:r>
              <a:rPr lang="es-MX" sz="2000" dirty="0">
                <a:solidFill>
                  <a:schemeClr val="bg1"/>
                </a:solidFill>
                <a:latin typeface="Arial" panose="020B0604020202020204" pitchFamily="34" charset="0"/>
                <a:ea typeface="Times New Roman" panose="02020603050405020304" pitchFamily="18" charset="0"/>
              </a:rPr>
              <a:t>que dichos incrementos no rebasen el presupuesto autorizado en el contrato. Las cantidades adicionales se pagarán a los precios unitarios pactados originalmente. </a:t>
            </a:r>
            <a:r>
              <a:rPr lang="es-MX" sz="1600" dirty="0">
                <a:solidFill>
                  <a:schemeClr val="bg1"/>
                </a:solidFill>
                <a:latin typeface="Arial" panose="020B0604020202020204" pitchFamily="34" charset="0"/>
                <a:ea typeface="Times New Roman" panose="02020603050405020304" pitchFamily="18" charset="0"/>
              </a:rPr>
              <a:t>(arts. 59 11º pfo. LOPSRM y 106 RLOPSRM)</a:t>
            </a:r>
            <a:endParaRPr lang="es-MX" sz="24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Cuando se trate de </a:t>
            </a:r>
            <a:r>
              <a:rPr lang="es-ES" sz="2000" b="1" dirty="0">
                <a:solidFill>
                  <a:schemeClr val="bg1"/>
                </a:solidFill>
                <a:latin typeface="Arial" panose="020B0604020202020204" pitchFamily="34" charset="0"/>
                <a:ea typeface="Times New Roman" panose="02020603050405020304" pitchFamily="18" charset="0"/>
              </a:rPr>
              <a:t>trabajos extraordinarios</a:t>
            </a:r>
            <a:r>
              <a:rPr lang="es-ES" sz="2000" dirty="0">
                <a:solidFill>
                  <a:schemeClr val="bg1"/>
                </a:solidFill>
                <a:latin typeface="Arial" panose="020B0604020202020204" pitchFamily="34" charset="0"/>
                <a:ea typeface="Times New Roman" panose="02020603050405020304" pitchFamily="18" charset="0"/>
              </a:rPr>
              <a:t>, o sea, adicionales no previstos en el catálogo original del contrato, el contratista deberá presentar los análisis de precios correspondientes con la documentación que los soporte y apoyos necesarios para su revisión, a partir de que se ordene su ejecución y hasta los 30 días naturales siguientes a que se concluyan dichos trabajos; la conciliación y autorización de los referidos precios unitarios deberá realizarse durante los siguientes 30 días naturales a su presentación </a:t>
            </a:r>
            <a:r>
              <a:rPr lang="es-ES" sz="1600" dirty="0">
                <a:solidFill>
                  <a:schemeClr val="bg1"/>
                </a:solidFill>
                <a:latin typeface="Arial" panose="020B0604020202020204" pitchFamily="34" charset="0"/>
                <a:ea typeface="Times New Roman" panose="02020603050405020304" pitchFamily="18" charset="0"/>
              </a:rPr>
              <a:t>(</a:t>
            </a:r>
            <a:r>
              <a:rPr lang="es-MX" sz="1600" dirty="0">
                <a:solidFill>
                  <a:schemeClr val="bg1"/>
                </a:solidFill>
                <a:latin typeface="Arial" panose="020B0604020202020204" pitchFamily="34" charset="0"/>
                <a:ea typeface="Times New Roman" panose="02020603050405020304" pitchFamily="18" charset="0"/>
              </a:rPr>
              <a:t>art. </a:t>
            </a:r>
            <a:r>
              <a:rPr lang="es-ES" sz="1600" dirty="0">
                <a:solidFill>
                  <a:schemeClr val="bg1"/>
                </a:solidFill>
                <a:latin typeface="Arial" panose="020B0604020202020204" pitchFamily="34" charset="0"/>
                <a:ea typeface="Times New Roman" panose="02020603050405020304" pitchFamily="18" charset="0"/>
              </a:rPr>
              <a:t>107 1er. pfo. RLOPSRM)</a:t>
            </a:r>
            <a:r>
              <a:rPr lang="es-ES" sz="2000" dirty="0">
                <a:solidFill>
                  <a:schemeClr val="bg1"/>
                </a:solidFill>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3857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Scale>
                                      <p:cBhvr>
                                        <p:cTn id="1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xEl>
                                              <p:pRg st="2" end="2"/>
                                            </p:txEl>
                                          </p:spTgt>
                                        </p:tgtEl>
                                        <p:attrNameLst>
                                          <p:attrName>ppt_x</p:attrName>
                                          <p:attrName>ppt_y</p:attrName>
                                        </p:attrNameLst>
                                      </p:cBhvr>
                                    </p:animMotion>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circle(in)">
                                      <p:cBhvr>
                                        <p:cTn id="22"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4"/>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			Para  la  determinar </a:t>
            </a:r>
            <a:r>
              <a:rPr lang="es-ES" sz="2000" dirty="0">
                <a:solidFill>
                  <a:schemeClr val="bg2">
                    <a:lumMod val="60000"/>
                    <a:lumOff val="40000"/>
                  </a:schemeClr>
                </a:solidFill>
                <a:latin typeface="Arial" panose="020B0604020202020204" pitchFamily="34" charset="0"/>
                <a:ea typeface="Times New Roman" panose="02020603050405020304" pitchFamily="18" charset="0"/>
              </a:rPr>
              <a:t>los  nuevos  precios  unitarios</a:t>
            </a:r>
            <a:r>
              <a:rPr lang="es-ES" sz="2000" dirty="0">
                <a:solidFill>
                  <a:schemeClr val="bg1"/>
                </a:solidFill>
                <a:latin typeface="Arial" panose="020B0604020202020204" pitchFamily="34" charset="0"/>
                <a:ea typeface="Times New Roman" panose="02020603050405020304" pitchFamily="18" charset="0"/>
              </a:rPr>
              <a:t>, el  ente 			público, junto con el contratista, procederán a determinarlos 			de conformidad con lo dispuesto en el segundo párrafo del 			artículo 107 del RLOPSRM.</a:t>
            </a: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Siempre, </a:t>
            </a:r>
            <a:r>
              <a:rPr lang="es-ES" sz="2000" dirty="0">
                <a:solidFill>
                  <a:srgbClr val="00B050"/>
                </a:solidFill>
                <a:latin typeface="Arial" panose="020B0604020202020204" pitchFamily="34" charset="0"/>
                <a:ea typeface="Times New Roman" panose="02020603050405020304" pitchFamily="18" charset="0"/>
              </a:rPr>
              <a:t>el ente público deberá emitir por escrito </a:t>
            </a:r>
            <a:r>
              <a:rPr lang="es-ES" sz="2000" dirty="0">
                <a:solidFill>
                  <a:schemeClr val="bg1"/>
                </a:solidFill>
                <a:latin typeface="Arial" panose="020B0604020202020204" pitchFamily="34" charset="0"/>
                <a:ea typeface="Times New Roman" panose="02020603050405020304" pitchFamily="18" charset="0"/>
              </a:rPr>
              <a:t>al contratista, independientemente de la anotación en la bitácora, la orden de trabajo correspondiente. Los conceptos, especificaciones y precios unitarios que deriven de dichos trabajos, los cuales deben quedar incorporados al contrato, con el correspondiente convenio modificatorio que para tal efecto se suscriba. </a:t>
            </a:r>
            <a:r>
              <a:rPr lang="es-ES" sz="1600" dirty="0">
                <a:solidFill>
                  <a:schemeClr val="bg1"/>
                </a:solidFill>
                <a:latin typeface="Arial" panose="020B0604020202020204" pitchFamily="34" charset="0"/>
                <a:ea typeface="Times New Roman" panose="02020603050405020304" pitchFamily="18" charset="0"/>
              </a:rPr>
              <a:t>(art. 107 3er. pfo. RLOPSRM)</a:t>
            </a:r>
            <a:endParaRPr lang="es-ES"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rgbClr val="7030A0"/>
                </a:solidFill>
                <a:latin typeface="Arial" panose="020B0604020202020204" pitchFamily="34" charset="0"/>
                <a:ea typeface="Times New Roman" panose="02020603050405020304" pitchFamily="18" charset="0"/>
              </a:rPr>
              <a:t>Sino es posible conciliar y autorizar en el plazo antes señalado </a:t>
            </a:r>
            <a:r>
              <a:rPr lang="es-MX" sz="1600" dirty="0">
                <a:solidFill>
                  <a:schemeClr val="bg1"/>
                </a:solidFill>
                <a:latin typeface="Arial" panose="020B0604020202020204" pitchFamily="34" charset="0"/>
                <a:ea typeface="Times New Roman" panose="02020603050405020304" pitchFamily="18" charset="0"/>
              </a:rPr>
              <a:t>(o sea, 30 días después de su presentación; art. 107 1er. pfo. RLOPSRM)</a:t>
            </a:r>
            <a:r>
              <a:rPr lang="es-MX" sz="2000" dirty="0">
                <a:solidFill>
                  <a:schemeClr val="bg1"/>
                </a:solidFill>
                <a:latin typeface="Arial" panose="020B0604020202020204" pitchFamily="34" charset="0"/>
                <a:ea typeface="Times New Roman" panose="02020603050405020304" pitchFamily="18" charset="0"/>
              </a:rPr>
              <a:t>, </a:t>
            </a:r>
            <a:r>
              <a:rPr lang="es-ES" sz="2000" dirty="0">
                <a:solidFill>
                  <a:schemeClr val="bg1"/>
                </a:solidFill>
                <a:latin typeface="Arial" panose="020B0604020202020204" pitchFamily="34" charset="0"/>
                <a:ea typeface="Times New Roman" panose="02020603050405020304" pitchFamily="18" charset="0"/>
              </a:rPr>
              <a:t>previa justificación, podrán autorizarse hasta por 60 días naturales, el pago provisional de los costos directos de los insumos que efectivamente se hayan suministrado o utilizado en la obra, siempre y cuando:</a:t>
            </a:r>
            <a:r>
              <a:rPr lang="es-ES" sz="1600" dirty="0">
                <a:solidFill>
                  <a:schemeClr val="bg1"/>
                </a:solidFill>
                <a:latin typeface="Arial" panose="020B0604020202020204" pitchFamily="34" charset="0"/>
                <a:ea typeface="Times New Roman" panose="02020603050405020304" pitchFamily="18" charset="0"/>
              </a:rPr>
              <a:t> (art. 108 RLOPSRM)</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 </a:t>
            </a:r>
            <a:r>
              <a:rPr lang="es-ES" sz="2000" dirty="0">
                <a:solidFill>
                  <a:schemeClr val="bg1"/>
                </a:solidFill>
                <a:latin typeface="Arial" panose="020B0604020202020204" pitchFamily="34" charset="0"/>
                <a:ea typeface="Times New Roman" panose="02020603050405020304" pitchFamily="18" charset="0"/>
              </a:rPr>
              <a:t>Se cuente con la autorización del residente y del área encargada de los precios unitarios y, en su caso, del supervisor;</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II. </a:t>
            </a:r>
            <a:r>
              <a:rPr lang="es-ES" sz="2000" dirty="0">
                <a:solidFill>
                  <a:schemeClr val="bg1"/>
                </a:solidFill>
                <a:latin typeface="Arial" panose="020B0604020202020204" pitchFamily="34" charset="0"/>
                <a:ea typeface="Times New Roman" panose="02020603050405020304" pitchFamily="18" charset="0"/>
              </a:rPr>
              <a:t>Los pagos cuenten con el soporte documental necesario que justifique que el</a:t>
            </a:r>
          </a:p>
        </p:txBody>
      </p:sp>
      <p:pic>
        <p:nvPicPr>
          <p:cNvPr id="3" name="Picture 2" descr="Conozca sobre la actualización de precios sin cláusula de reajuste en  contrato Estatal | Ámbito Jurídico">
            <a:extLst>
              <a:ext uri="{FF2B5EF4-FFF2-40B4-BE49-F238E27FC236}">
                <a16:creationId xmlns:a16="http://schemas.microsoft.com/office/drawing/2014/main" id="{AF4DDBB8-E2DE-93BC-BED3-FA6CDCC89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382454"/>
            <a:ext cx="3085163" cy="154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edg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Scale>
                                      <p:cBhvr>
                                        <p:cTn id="23"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1">
                                            <p:txEl>
                                              <p:pRg st="4" end="4"/>
                                            </p:txEl>
                                          </p:spTgt>
                                        </p:tgtEl>
                                        <p:attrNameLst>
                                          <p:attrName>ppt_x</p:attrName>
                                          <p:attrName>ppt_y</p:attrName>
                                        </p:attrNameLst>
                                      </p:cBhvr>
                                    </p:animMotion>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lnSpcReduction="10000"/>
          </a:bodyPr>
          <a:lstStyle/>
          <a:p>
            <a:pPr marL="0" indent="0" algn="just">
              <a:lnSpc>
                <a:spcPct val="11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previsto en la Constitución </a:t>
            </a:r>
            <a:r>
              <a:rPr lang="es-MX" altLang="ja-JP" sz="1600" dirty="0">
                <a:solidFill>
                  <a:schemeClr val="bg1"/>
                </a:solidFill>
                <a:latin typeface="Arial" panose="020B0604020202020204" pitchFamily="34" charset="0"/>
                <a:cs typeface="Arial" panose="020B0604020202020204" pitchFamily="34" charset="0"/>
              </a:rPr>
              <a:t>(DOF 5 de feb. de 1917, última reforma 18 nov. de 2022),</a:t>
            </a:r>
            <a:r>
              <a:rPr lang="es-MX" altLang="ja-JP" sz="2000" dirty="0">
                <a:solidFill>
                  <a:schemeClr val="bg1"/>
                </a:solidFill>
                <a:latin typeface="Arial" panose="020B0604020202020204" pitchFamily="34" charset="0"/>
                <a:cs typeface="Arial" panose="020B0604020202020204" pitchFamily="34" charset="0"/>
              </a:rPr>
              <a:t> la Ley de Adquisiciones, Arrendamientos y Servicios del Sector Público (LAASSP), la Ley de Obras Públicas y Servicios relacionados con las Mismas (LOPSRM)</a:t>
            </a:r>
            <a:r>
              <a:rPr kumimoji="0" lang="es-MX" altLang="ja-JP"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s-MX" altLang="ja-JP" sz="2000" dirty="0">
                <a:solidFill>
                  <a:schemeClr val="bg1"/>
                </a:solidFill>
                <a:latin typeface="Arial" panose="020B0604020202020204" pitchFamily="34" charset="0"/>
                <a:cs typeface="Arial" panose="020B0604020202020204" pitchFamily="34" charset="0"/>
              </a:rPr>
              <a:t>y a la Ley Federal de Presupuesto y Responsabilidad Hacendaria (LFPRH).</a:t>
            </a:r>
          </a:p>
          <a:p>
            <a:pPr marL="0" indent="0" algn="just" eaLnBrk="1" hangingPunct="1">
              <a:lnSpc>
                <a:spcPct val="100000"/>
              </a:lnSpc>
              <a:spcBef>
                <a:spcPts val="400"/>
              </a:spcBef>
              <a:buNone/>
            </a:pPr>
            <a:endParaRPr lang="es-MX" altLang="ja-JP"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b="1" dirty="0">
                <a:solidFill>
                  <a:schemeClr val="bg1"/>
                </a:solidFill>
                <a:latin typeface="Arial" panose="020B0604020202020204" pitchFamily="34" charset="0"/>
                <a:cs typeface="Arial" panose="020B0604020202020204" pitchFamily="34" charset="0"/>
              </a:rPr>
              <a:t>Sexto párrafo:</a:t>
            </a:r>
            <a:r>
              <a:rPr lang="es-MX" altLang="es-MX" sz="2000" dirty="0">
                <a:solidFill>
                  <a:schemeClr val="bg1"/>
                </a:solidFill>
                <a:latin typeface="Arial" panose="020B0604020202020204" pitchFamily="34" charset="0"/>
                <a:cs typeface="Arial" panose="020B0604020202020204" pitchFamily="34" charset="0"/>
              </a:rPr>
              <a:t> </a:t>
            </a:r>
          </a:p>
          <a:p>
            <a:pPr marL="0" indent="0" algn="just" eaLnBrk="1" hangingPunct="1">
              <a:lnSpc>
                <a:spcPct val="100000"/>
              </a:lnSpc>
              <a:spcBef>
                <a:spcPts val="400"/>
              </a:spcBef>
              <a:buNone/>
            </a:pPr>
            <a:r>
              <a:rPr lang="es-MX" altLang="ja-JP" sz="2000" i="1" dirty="0">
                <a:solidFill>
                  <a:schemeClr val="bg1"/>
                </a:solidFill>
                <a:latin typeface="Arial" panose="020B0604020202020204" pitchFamily="34" charset="0"/>
                <a:cs typeface="Arial" panose="020B0604020202020204" pitchFamily="34" charset="0"/>
              </a:rPr>
              <a:t>Los servidores públicos serán </a:t>
            </a:r>
            <a:r>
              <a:rPr lang="es-MX" altLang="ja-JP" sz="2000" i="1" dirty="0">
                <a:solidFill>
                  <a:srgbClr val="6600FF"/>
                </a:solidFill>
                <a:latin typeface="Arial" panose="020B0604020202020204" pitchFamily="34" charset="0"/>
                <a:cs typeface="Arial" panose="020B0604020202020204" pitchFamily="34" charset="0"/>
              </a:rPr>
              <a:t>responsables</a:t>
            </a:r>
            <a:r>
              <a:rPr lang="es-MX" altLang="ja-JP" sz="2000" i="1" dirty="0">
                <a:latin typeface="Arial" panose="020B0604020202020204" pitchFamily="34" charset="0"/>
                <a:cs typeface="Arial" panose="020B0604020202020204" pitchFamily="34" charset="0"/>
              </a:rPr>
              <a:t> </a:t>
            </a:r>
            <a:r>
              <a:rPr lang="es-MX" altLang="ja-JP" sz="2000" i="1" dirty="0">
                <a:solidFill>
                  <a:schemeClr val="bg1"/>
                </a:solidFill>
                <a:latin typeface="Arial" panose="020B0604020202020204" pitchFamily="34" charset="0"/>
                <a:cs typeface="Arial" panose="020B0604020202020204" pitchFamily="34" charset="0"/>
              </a:rPr>
              <a:t>del cumplimiento de estas bases en los términos del Título Cuarto de esta Constitución</a:t>
            </a:r>
            <a:r>
              <a:rPr lang="es-MX" altLang="ja-JP"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ts val="400"/>
              </a:spcBef>
              <a:buNone/>
            </a:pPr>
            <a:endParaRPr lang="es-MX" altLang="ja-JP" sz="1000" dirty="0">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Por ende, todos </a:t>
            </a:r>
            <a:r>
              <a:rPr lang="es-MX" altLang="ja-JP" sz="2000" dirty="0">
                <a:solidFill>
                  <a:srgbClr val="000000"/>
                </a:solidFill>
                <a:latin typeface="Arial" panose="020B0604020202020204" pitchFamily="34" charset="0"/>
                <a:cs typeface="Arial" panose="020B0604020202020204" pitchFamily="34" charset="0"/>
              </a:rPr>
              <a:t>l</a:t>
            </a:r>
            <a:r>
              <a:rPr lang="es-MX" altLang="es-MX" sz="2000" dirty="0">
                <a:solidFill>
                  <a:srgbClr val="000000"/>
                </a:solidFill>
                <a:latin typeface="Arial" panose="020B0604020202020204" pitchFamily="34" charset="0"/>
                <a:cs typeface="Arial" panose="020B0604020202020204" pitchFamily="34" charset="0"/>
              </a:rPr>
              <a:t>os servidores públicos están obligados a llevar a cabo una adecuada y legal aplicación, administración y manejo de los recursos públicos. </a:t>
            </a:r>
          </a:p>
          <a:p>
            <a:pPr marL="0" indent="0" algn="just" eaLnBrk="1" hangingPunct="1">
              <a:lnSpc>
                <a:spcPct val="100000"/>
              </a:lnSpc>
              <a:spcBef>
                <a:spcPts val="400"/>
              </a:spcBef>
              <a:buNone/>
            </a:pPr>
            <a:endParaRPr lang="es-MX" altLang="es-MX" sz="1000" dirty="0">
              <a:solidFill>
                <a:srgbClr val="000000"/>
              </a:solidFill>
              <a:latin typeface="Arial" panose="020B0604020202020204" pitchFamily="34" charset="0"/>
              <a:cs typeface="Arial" panose="020B0604020202020204" pitchFamily="34" charset="0"/>
            </a:endParaRPr>
          </a:p>
          <a:p>
            <a:pPr marL="0" indent="0" algn="just" eaLnBrk="1" hangingPunct="1">
              <a:lnSpc>
                <a:spcPct val="100000"/>
              </a:lnSpc>
              <a:spcBef>
                <a:spcPts val="400"/>
              </a:spcBef>
              <a:buNone/>
            </a:pPr>
            <a:r>
              <a:rPr lang="es-MX" altLang="es-MX" sz="2000" dirty="0">
                <a:solidFill>
                  <a:schemeClr val="bg2">
                    <a:lumMod val="75000"/>
                  </a:schemeClr>
                </a:solidFill>
                <a:latin typeface="Arial" panose="020B0604020202020204" pitchFamily="34" charset="0"/>
                <a:cs typeface="Arial" panose="020B0604020202020204" pitchFamily="34" charset="0"/>
              </a:rPr>
              <a:t>De incumplirse alguna de estas obligaciones</a:t>
            </a:r>
            <a:r>
              <a:rPr lang="es-MX" altLang="es-MX" sz="2000" dirty="0">
                <a:solidFill>
                  <a:srgbClr val="000000"/>
                </a:solidFill>
                <a:latin typeface="Arial" panose="020B0604020202020204" pitchFamily="34" charset="0"/>
                <a:cs typeface="Arial" panose="020B0604020202020204" pitchFamily="34" charset="0"/>
              </a:rPr>
              <a:t>, pueden ser sujetos de uno o varias de las </a:t>
            </a:r>
            <a:r>
              <a:rPr lang="es-MX" altLang="es-MX" sz="2000" dirty="0">
                <a:solidFill>
                  <a:schemeClr val="bg2">
                    <a:lumMod val="60000"/>
                    <a:lumOff val="40000"/>
                  </a:schemeClr>
                </a:solidFill>
                <a:latin typeface="Arial" panose="020B0604020202020204" pitchFamily="34" charset="0"/>
                <a:cs typeface="Arial" panose="020B0604020202020204" pitchFamily="34" charset="0"/>
              </a:rPr>
              <a:t>cuatro distintas responsabilidades </a:t>
            </a:r>
            <a:r>
              <a:rPr lang="es-MX" altLang="es-MX" sz="2000" dirty="0">
                <a:solidFill>
                  <a:schemeClr val="bg1"/>
                </a:solidFill>
                <a:latin typeface="Arial" panose="020B0604020202020204" pitchFamily="34" charset="0"/>
                <a:cs typeface="Arial" panose="020B0604020202020204" pitchFamily="34" charset="0"/>
              </a:rPr>
              <a:t>previstas en nuestro sistema jurídico.</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accent4">
                    <a:lumMod val="50000"/>
                  </a:schemeClr>
                </a:solidFill>
                <a:latin typeface="ArialMT"/>
              </a:rPr>
              <a:t>Esta norma constitucional se reglamenta</a:t>
            </a:r>
            <a:r>
              <a:rPr lang="es-MX" sz="2000" dirty="0">
                <a:solidFill>
                  <a:schemeClr val="bg1"/>
                </a:solidFill>
                <a:latin typeface="ArialMT"/>
              </a:rPr>
              <a:t> en tres preceptos legales: </a:t>
            </a:r>
            <a:endParaRPr lang="es-MX" sz="2000" dirty="0">
              <a:solidFill>
                <a:schemeClr val="accent4">
                  <a:lumMod val="50000"/>
                </a:schemeClr>
              </a:solidFill>
              <a:latin typeface="ArialMT"/>
            </a:endParaRPr>
          </a:p>
          <a:p>
            <a:pPr marL="0" algn="just">
              <a:lnSpc>
                <a:spcPct val="100000"/>
              </a:lnSpc>
              <a:spcBef>
                <a:spcPts val="400"/>
              </a:spcBef>
              <a:buNone/>
            </a:pPr>
            <a:endParaRPr lang="es-MX" sz="1000" dirty="0">
              <a:solidFill>
                <a:schemeClr val="accent6">
                  <a:lumMod val="50000"/>
                </a:schemeClr>
              </a:solidFill>
              <a:latin typeface="ArialMT"/>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LAASSP </a:t>
            </a:r>
            <a:r>
              <a:rPr lang="es-MX" altLang="ja-JP" sz="1600" dirty="0">
                <a:solidFill>
                  <a:schemeClr val="bg1"/>
                </a:solidFill>
                <a:latin typeface="Arial" panose="020B0604020202020204" pitchFamily="34" charset="0"/>
                <a:cs typeface="Arial" panose="020B0604020202020204" pitchFamily="34" charset="0"/>
              </a:rPr>
              <a:t>(DOF 4 de enero de 2000, última reforma 25 de mayo 2021)</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LOPSRM </a:t>
            </a:r>
            <a:r>
              <a:rPr lang="es-MX" altLang="ja-JP" sz="1600" dirty="0">
                <a:solidFill>
                  <a:srgbClr val="000000"/>
                </a:solidFill>
                <a:latin typeface="Arial" panose="020B0604020202020204" pitchFamily="34" charset="0"/>
                <a:cs typeface="Arial" panose="020B0604020202020204" pitchFamily="34" charset="0"/>
              </a:rPr>
              <a:t>(DOF 4 de enero de 2000, última reforma 20 de mayo de 2021)</a:t>
            </a:r>
            <a:r>
              <a:rPr lang="es-MX" altLang="ja-JP" sz="2000" dirty="0">
                <a:solidFill>
                  <a:srgbClr val="000000"/>
                </a:solidFill>
                <a:latin typeface="Arial" panose="020B0604020202020204" pitchFamily="34" charset="0"/>
                <a:cs typeface="Arial" panose="020B0604020202020204" pitchFamily="34" charset="0"/>
              </a:rPr>
              <a:t>, y</a:t>
            </a:r>
            <a:endParaRPr lang="es-MX" sz="16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dirty="0">
                <a:solidFill>
                  <a:schemeClr val="bg1"/>
                </a:solidFill>
                <a:latin typeface="Arial" panose="020B0604020202020204" pitchFamily="34" charset="0"/>
                <a:cs typeface="Arial" panose="020B0604020202020204" pitchFamily="34" charset="0"/>
              </a:rPr>
              <a:t>LFPRH</a:t>
            </a:r>
            <a:r>
              <a:rPr lang="es-MX" altLang="ja-JP" sz="2000" dirty="0">
                <a:solidFill>
                  <a:schemeClr val="bg1"/>
                </a:solidFill>
                <a:latin typeface="Arial" panose="020B0604020202020204" pitchFamily="34" charset="0"/>
                <a:cs typeface="Arial" panose="020B0604020202020204" pitchFamily="34" charset="0"/>
              </a:rPr>
              <a:t> </a:t>
            </a:r>
            <a:r>
              <a:rPr lang="es-MX" altLang="ja-JP" sz="1600" dirty="0">
                <a:solidFill>
                  <a:schemeClr val="bg1"/>
                </a:solidFill>
                <a:latin typeface="Arial" panose="020B0604020202020204" pitchFamily="34" charset="0"/>
                <a:cs typeface="Arial" panose="020B0604020202020204" pitchFamily="34" charset="0"/>
              </a:rPr>
              <a:t>(DOF 30 de marzo del 2006, última reforma 27 de feb. de 2022)</a:t>
            </a:r>
            <a:r>
              <a:rPr lang="es-MX" altLang="ja-JP"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3981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750"/>
                                        <p:tgtEl>
                                          <p:spTgt spid="11">
                                            <p:txEl>
                                              <p:pRg st="3" end="3"/>
                                            </p:txEl>
                                          </p:spTgt>
                                        </p:tgtEl>
                                      </p:cBhvr>
                                    </p:animEffect>
                                    <p:anim calcmode="lin" valueType="num">
                                      <p:cBhvr>
                                        <p:cTn id="23" dur="750" fill="hold"/>
                                        <p:tgtEl>
                                          <p:spTgt spid="11">
                                            <p:txEl>
                                              <p:pRg st="3" end="3"/>
                                            </p:txEl>
                                          </p:spTgt>
                                        </p:tgtEl>
                                        <p:attrNameLst>
                                          <p:attrName>style.rotation</p:attrName>
                                        </p:attrNameLst>
                                      </p:cBhvr>
                                      <p:tavLst>
                                        <p:tav tm="0">
                                          <p:val>
                                            <p:fltVal val="720"/>
                                          </p:val>
                                        </p:tav>
                                        <p:tav tm="100000">
                                          <p:val>
                                            <p:fltVal val="0"/>
                                          </p:val>
                                        </p:tav>
                                      </p:tavLst>
                                    </p:anim>
                                    <p:anim calcmode="lin" valueType="num">
                                      <p:cBhvr>
                                        <p:cTn id="24" dur="75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5" dur="750" fill="hold"/>
                                        <p:tgtEl>
                                          <p:spTgt spid="1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500" decel="50000" fill="hold">
                                          <p:stCondLst>
                                            <p:cond delay="0"/>
                                          </p:stCondLst>
                                        </p:cTn>
                                        <p:tgtEl>
                                          <p:spTgt spid="11">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11">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p:cTn id="47" dur="500" fill="hold"/>
                                        <p:tgtEl>
                                          <p:spTgt spid="11">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xEl>
                                              <p:pRg st="9" end="9"/>
                                            </p:txEl>
                                          </p:spTgt>
                                        </p:tgtEl>
                                        <p:attrNameLst>
                                          <p:attrName>ppt_y</p:attrName>
                                        </p:attrNameLst>
                                      </p:cBhvr>
                                      <p:tavLst>
                                        <p:tav tm="0">
                                          <p:val>
                                            <p:strVal val="#ppt_y"/>
                                          </p:val>
                                        </p:tav>
                                        <p:tav tm="100000">
                                          <p:val>
                                            <p:strVal val="#ppt_y"/>
                                          </p:val>
                                        </p:tav>
                                      </p:tavLst>
                                    </p:anim>
                                    <p:anim calcmode="lin" valueType="num">
                                      <p:cBhvr>
                                        <p:cTn id="49" dur="500" fill="hold"/>
                                        <p:tgtEl>
                                          <p:spTgt spid="11">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1">
                                            <p:txEl>
                                              <p:pRg st="11" end="11"/>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11" end="11"/>
                                            </p:txEl>
                                          </p:spTgt>
                                        </p:tgtEl>
                                        <p:attrNameLst>
                                          <p:attrName>ppt_w</p:attrName>
                                        </p:attrNameLst>
                                      </p:cBhvr>
                                    </p:anim>
                                    <p:anim by="(#ppt_w*0.50)" calcmode="lin" valueType="num">
                                      <p:cBhvr>
                                        <p:cTn id="57" dur="250" decel="50000" autoRev="1" fill="hold">
                                          <p:stCondLst>
                                            <p:cond delay="0"/>
                                          </p:stCondLst>
                                        </p:cTn>
                                        <p:tgtEl>
                                          <p:spTgt spid="11">
                                            <p:txEl>
                                              <p:pRg st="11" end="11"/>
                                            </p:txEl>
                                          </p:spTgt>
                                        </p:tgtEl>
                                        <p:attrNameLst>
                                          <p:attrName>ppt_x</p:attrName>
                                        </p:attrNameLst>
                                      </p:cBhvr>
                                    </p:anim>
                                    <p:anim from="(-#ppt_h/2)" to="(#ppt_y)" calcmode="lin" valueType="num">
                                      <p:cBhvr>
                                        <p:cTn id="58" dur="500" fill="hold">
                                          <p:stCondLst>
                                            <p:cond delay="0"/>
                                          </p:stCondLst>
                                        </p:cTn>
                                        <p:tgtEl>
                                          <p:spTgt spid="11">
                                            <p:txEl>
                                              <p:pRg st="11" end="11"/>
                                            </p:txEl>
                                          </p:spTgt>
                                        </p:tgtEl>
                                        <p:attrNameLst>
                                          <p:attrName>ppt_y</p:attrName>
                                        </p:attrNameLst>
                                      </p:cBhvr>
                                    </p:anim>
                                    <p:animRot by="21600000">
                                      <p:cBhvr>
                                        <p:cTn id="59" dur="500" fill="hold">
                                          <p:stCondLst>
                                            <p:cond delay="0"/>
                                          </p:stCondLst>
                                        </p:cTn>
                                        <p:tgtEl>
                                          <p:spTgt spid="11">
                                            <p:txEl>
                                              <p:pRg st="11" end="11"/>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nodeType="clickEffect">
                                  <p:stCondLst>
                                    <p:cond delay="0"/>
                                  </p:stCondLst>
                                  <p:iterate type="lt">
                                    <p:tmPct val="10000"/>
                                  </p:iterate>
                                  <p:childTnLst>
                                    <p:set>
                                      <p:cBhvr>
                                        <p:cTn id="6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64" dur="250" autoRev="1" fill="hold">
                                          <p:stCondLst>
                                            <p:cond delay="0"/>
                                          </p:stCondLst>
                                        </p:cTn>
                                        <p:tgtEl>
                                          <p:spTgt spid="11">
                                            <p:txEl>
                                              <p:pRg st="12" end="12"/>
                                            </p:txEl>
                                          </p:spTgt>
                                        </p:tgtEl>
                                        <p:attrNameLst>
                                          <p:attrName>ppt_w</p:attrName>
                                        </p:attrNameLst>
                                      </p:cBhvr>
                                    </p:anim>
                                    <p:anim by="(#ppt_w*0.50)" calcmode="lin" valueType="num">
                                      <p:cBhvr>
                                        <p:cTn id="65" dur="250" decel="50000" autoRev="1" fill="hold">
                                          <p:stCondLst>
                                            <p:cond delay="0"/>
                                          </p:stCondLst>
                                        </p:cTn>
                                        <p:tgtEl>
                                          <p:spTgt spid="11">
                                            <p:txEl>
                                              <p:pRg st="12" end="12"/>
                                            </p:txEl>
                                          </p:spTgt>
                                        </p:tgtEl>
                                        <p:attrNameLst>
                                          <p:attrName>ppt_x</p:attrName>
                                        </p:attrNameLst>
                                      </p:cBhvr>
                                    </p:anim>
                                    <p:anim from="(-#ppt_h/2)" to="(#ppt_y)" calcmode="lin" valueType="num">
                                      <p:cBhvr>
                                        <p:cTn id="66" dur="500" fill="hold">
                                          <p:stCondLst>
                                            <p:cond delay="0"/>
                                          </p:stCondLst>
                                        </p:cTn>
                                        <p:tgtEl>
                                          <p:spTgt spid="11">
                                            <p:txEl>
                                              <p:pRg st="12" end="12"/>
                                            </p:txEl>
                                          </p:spTgt>
                                        </p:tgtEl>
                                        <p:attrNameLst>
                                          <p:attrName>ppt_y</p:attrName>
                                        </p:attrNameLst>
                                      </p:cBhvr>
                                    </p:anim>
                                    <p:animRot by="21600000">
                                      <p:cBhvr>
                                        <p:cTn id="67" dur="500" fill="hold">
                                          <p:stCondLst>
                                            <p:cond delay="0"/>
                                          </p:stCondLst>
                                        </p:cTn>
                                        <p:tgtEl>
                                          <p:spTgt spid="11">
                                            <p:txEl>
                                              <p:pRg st="12" end="12"/>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nodeType="clickEffect">
                                  <p:stCondLst>
                                    <p:cond delay="0"/>
                                  </p:stCondLst>
                                  <p:iterate type="lt">
                                    <p:tmPct val="10000"/>
                                  </p:iterate>
                                  <p:childTnLst>
                                    <p:set>
                                      <p:cBhvr>
                                        <p:cTn id="71" dur="1" fill="hold">
                                          <p:stCondLst>
                                            <p:cond delay="0"/>
                                          </p:stCondLst>
                                        </p:cTn>
                                        <p:tgtEl>
                                          <p:spTgt spid="11">
                                            <p:txEl>
                                              <p:pRg st="13" end="13"/>
                                            </p:txEl>
                                          </p:spTgt>
                                        </p:tgtEl>
                                        <p:attrNameLst>
                                          <p:attrName>style.visibility</p:attrName>
                                        </p:attrNameLst>
                                      </p:cBhvr>
                                      <p:to>
                                        <p:strVal val="visible"/>
                                      </p:to>
                                    </p:set>
                                    <p:anim by="(-#ppt_w*2)" calcmode="lin" valueType="num">
                                      <p:cBhvr rctx="PPT">
                                        <p:cTn id="72" dur="250" autoRev="1" fill="hold">
                                          <p:stCondLst>
                                            <p:cond delay="0"/>
                                          </p:stCondLst>
                                        </p:cTn>
                                        <p:tgtEl>
                                          <p:spTgt spid="11">
                                            <p:txEl>
                                              <p:pRg st="13" end="13"/>
                                            </p:txEl>
                                          </p:spTgt>
                                        </p:tgtEl>
                                        <p:attrNameLst>
                                          <p:attrName>ppt_w</p:attrName>
                                        </p:attrNameLst>
                                      </p:cBhvr>
                                    </p:anim>
                                    <p:anim by="(#ppt_w*0.50)" calcmode="lin" valueType="num">
                                      <p:cBhvr>
                                        <p:cTn id="73" dur="250" decel="50000" autoRev="1" fill="hold">
                                          <p:stCondLst>
                                            <p:cond delay="0"/>
                                          </p:stCondLst>
                                        </p:cTn>
                                        <p:tgtEl>
                                          <p:spTgt spid="11">
                                            <p:txEl>
                                              <p:pRg st="13" end="13"/>
                                            </p:txEl>
                                          </p:spTgt>
                                        </p:tgtEl>
                                        <p:attrNameLst>
                                          <p:attrName>ppt_x</p:attrName>
                                        </p:attrNameLst>
                                      </p:cBhvr>
                                    </p:anim>
                                    <p:anim from="(-#ppt_h/2)" to="(#ppt_y)" calcmode="lin" valueType="num">
                                      <p:cBhvr>
                                        <p:cTn id="74" dur="500" fill="hold">
                                          <p:stCondLst>
                                            <p:cond delay="0"/>
                                          </p:stCondLst>
                                        </p:cTn>
                                        <p:tgtEl>
                                          <p:spTgt spid="11">
                                            <p:txEl>
                                              <p:pRg st="13" end="13"/>
                                            </p:txEl>
                                          </p:spTgt>
                                        </p:tgtEl>
                                        <p:attrNameLst>
                                          <p:attrName>ppt_y</p:attrName>
                                        </p:attrNameLst>
                                      </p:cBhvr>
                                    </p:anim>
                                    <p:animRot by="21600000">
                                      <p:cBhvr>
                                        <p:cTn id="75" dur="500" fill="hold">
                                          <p:stCondLst>
                                            <p:cond delay="0"/>
                                          </p:stCondLst>
                                        </p:cTn>
                                        <p:tgtEl>
                                          <p:spTgt spid="11">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159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30848"/>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ea typeface="Times New Roman" panose="02020603050405020304" pitchFamily="18" charset="0"/>
              </a:rPr>
              <a:t>contratista efectivamente ya realizó su pago, tales como facturas, nóminas, costos horarios, </a:t>
            </a:r>
            <a:r>
              <a:rPr lang="es-ES" sz="2000" dirty="0" err="1">
                <a:solidFill>
                  <a:schemeClr val="bg1"/>
                </a:solidFill>
                <a:latin typeface="Arial" panose="020B0604020202020204" pitchFamily="34" charset="0"/>
                <a:ea typeface="Times New Roman" panose="02020603050405020304" pitchFamily="18" charset="0"/>
              </a:rPr>
              <a:t>etc</a:t>
            </a:r>
            <a:r>
              <a:rPr lang="es-ES"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III. </a:t>
            </a:r>
            <a:r>
              <a:rPr lang="es-ES" sz="2000" dirty="0">
                <a:solidFill>
                  <a:schemeClr val="bg1"/>
                </a:solidFill>
                <a:latin typeface="Arial" panose="020B0604020202020204" pitchFamily="34" charset="0"/>
                <a:ea typeface="Times New Roman" panose="02020603050405020304" pitchFamily="18" charset="0"/>
              </a:rPr>
              <a:t>El residente y, en su caso, el supervisor, lleven un control diario, con sus respectivas anotaciones en la bitácora, de los materiales, mano de obra, equipo y maquinaria utilizada, y cantidad o volumen de obra realizada durante la jornada;</a:t>
            </a:r>
          </a:p>
          <a:p>
            <a:pPr marL="0" indent="0" algn="just">
              <a:lnSpc>
                <a:spcPct val="100000"/>
              </a:lnSpc>
              <a:spcBef>
                <a:spcPts val="0"/>
              </a:spcBef>
              <a:buNone/>
            </a:pPr>
            <a:endParaRPr lang="es-ES" sz="500" b="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IV. </a:t>
            </a:r>
            <a:r>
              <a:rPr lang="es-ES" sz="2000" dirty="0">
                <a:solidFill>
                  <a:schemeClr val="bg1"/>
                </a:solidFill>
                <a:latin typeface="Arial" panose="020B0604020202020204" pitchFamily="34" charset="0"/>
                <a:ea typeface="Times New Roman" panose="02020603050405020304" pitchFamily="18" charset="0"/>
              </a:rPr>
              <a:t>Una  vez vencido el plazo de los 60 días naturales, sin llegar a la conciliación, el ente público determinará el precio extraordinario definitivo con base en lo observado en la fracción III anterior; debiendo considerar los porcentajes de indirectos, financiamiento, utilidad y cargos adicionales, pactados en el contrato, y</a:t>
            </a:r>
          </a:p>
          <a:p>
            <a:pPr marL="0" indent="0" algn="just">
              <a:lnSpc>
                <a:spcPct val="100000"/>
              </a:lnSpc>
              <a:spcBef>
                <a:spcPts val="0"/>
              </a:spcBef>
              <a:buNone/>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rPr>
              <a:t>V. </a:t>
            </a:r>
            <a:r>
              <a:rPr lang="es-ES" sz="2000" dirty="0">
                <a:solidFill>
                  <a:schemeClr val="bg1"/>
                </a:solidFill>
                <a:latin typeface="Arial" panose="020B0604020202020204" pitchFamily="34" charset="0"/>
                <a:ea typeface="Times New Roman" panose="02020603050405020304" pitchFamily="18" charset="0"/>
              </a:rPr>
              <a:t>Si se da un pago en exceso, se deberá hacer el ajuste correspondiente en la siguiente estimación, o bien, en el finiquito </a:t>
            </a:r>
            <a:r>
              <a:rPr lang="es-ES" sz="1600" dirty="0">
                <a:solidFill>
                  <a:schemeClr val="bg1"/>
                </a:solidFill>
                <a:latin typeface="Arial" panose="020B0604020202020204" pitchFamily="34" charset="0"/>
                <a:ea typeface="Times New Roman" panose="02020603050405020304" pitchFamily="18" charset="0"/>
              </a:rPr>
              <a:t>(art. 55 últ. pfo. LOSRM)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dirty="0">
                <a:solidFill>
                  <a:schemeClr val="bg2">
                    <a:lumMod val="75000"/>
                  </a:schemeClr>
                </a:solidFill>
                <a:latin typeface="Arial" panose="020B0604020202020204" pitchFamily="34" charset="0"/>
                <a:ea typeface="Times New Roman" panose="02020603050405020304" pitchFamily="18" charset="0"/>
              </a:rPr>
              <a:t>Mensualmente</a:t>
            </a:r>
            <a:r>
              <a:rPr lang="es-ES" sz="2000" dirty="0">
                <a:solidFill>
                  <a:schemeClr val="bg1"/>
                </a:solidFill>
                <a:latin typeface="Arial" panose="020B0604020202020204" pitchFamily="34" charset="0"/>
                <a:ea typeface="Times New Roman" panose="02020603050405020304" pitchFamily="18" charset="0"/>
              </a:rPr>
              <a:t> </a:t>
            </a:r>
            <a:r>
              <a:rPr lang="es-ES" sz="2000" dirty="0">
                <a:solidFill>
                  <a:schemeClr val="bg2">
                    <a:lumMod val="75000"/>
                  </a:schemeClr>
                </a:solidFill>
                <a:latin typeface="Arial" panose="020B0604020202020204" pitchFamily="34" charset="0"/>
                <a:ea typeface="Times New Roman" panose="02020603050405020304" pitchFamily="18" charset="0"/>
              </a:rPr>
              <a:t>se debe anotar </a:t>
            </a:r>
            <a:r>
              <a:rPr lang="es-ES" sz="2000" dirty="0">
                <a:solidFill>
                  <a:schemeClr val="bg1"/>
                </a:solidFill>
                <a:latin typeface="Arial" panose="020B0604020202020204" pitchFamily="34" charset="0"/>
                <a:ea typeface="Times New Roman" panose="02020603050405020304" pitchFamily="18" charset="0"/>
              </a:rPr>
              <a:t>en la bitácora, los pagos autoriza-		              dos  y su monto total, las  obras o contratos de  que se trate y  el 		       importe  definitivo de  cada precio no  previsto en  el catálogo de 		   conceptos original </a:t>
            </a:r>
            <a:r>
              <a:rPr lang="es-ES" sz="1600" dirty="0">
                <a:solidFill>
                  <a:schemeClr val="bg1"/>
                </a:solidFill>
                <a:latin typeface="Arial" panose="020B0604020202020204" pitchFamily="34" charset="0"/>
                <a:ea typeface="Times New Roman" panose="02020603050405020304" pitchFamily="18" charset="0"/>
              </a:rPr>
              <a:t>(art. 108 últ. pfo. RLOPSRM)</a:t>
            </a:r>
            <a:r>
              <a:rPr lang="es-ES" sz="2000" dirty="0">
                <a:solidFill>
                  <a:schemeClr val="bg1"/>
                </a:solidFill>
                <a:latin typeface="Arial" panose="020B0604020202020204" pitchFamily="34" charset="0"/>
                <a:ea typeface="Times New Roman" panose="02020603050405020304" pitchFamily="18" charset="0"/>
              </a:rPr>
              <a:t>.</a:t>
            </a:r>
            <a:endParaRPr lang="es-ES" sz="16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ES" sz="1000" dirty="0">
              <a:solidFill>
                <a:schemeClr val="bg1"/>
              </a:solidFill>
              <a:latin typeface="Arial" panose="020B0604020202020204" pitchFamily="34" charset="0"/>
              <a:ea typeface="Times New Roman" panose="02020603050405020304" pitchFamily="18" charset="0"/>
            </a:endParaRPr>
          </a:p>
        </p:txBody>
      </p:sp>
      <p:pic>
        <p:nvPicPr>
          <p:cNvPr id="4098" name="Picture 2" descr="La importancia de las calculadoras en nuestra vida – Hecseo91">
            <a:extLst>
              <a:ext uri="{FF2B5EF4-FFF2-40B4-BE49-F238E27FC236}">
                <a16:creationId xmlns:a16="http://schemas.microsoft.com/office/drawing/2014/main" id="{B4C70A22-84AE-C202-4360-77BA1D28E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156" y="4118635"/>
            <a:ext cx="2695999"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randombar(horizontal)">
                                      <p:cBhvr>
                                        <p:cTn id="38" dur="1250"/>
                                        <p:tgtEl>
                                          <p:spTgt spid="409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p:cTn id="4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45"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96295"/>
          </a:xfrm>
        </p:spPr>
        <p:txBody>
          <a:bodyPr>
            <a:normAutofit/>
          </a:bodyPr>
          <a:lstStyle/>
          <a:p>
            <a:pPr marL="0" indent="0" algn="just">
              <a:lnSpc>
                <a:spcPct val="100000"/>
              </a:lnSpc>
              <a:spcBef>
                <a:spcPts val="0"/>
              </a:spcBef>
              <a:buNone/>
            </a:pPr>
            <a:r>
              <a:rPr lang="es-MX" sz="2000" dirty="0">
                <a:solidFill>
                  <a:schemeClr val="bg1"/>
                </a:solidFill>
                <a:latin typeface="ArialMT"/>
              </a:rPr>
              <a:t>4.5. </a:t>
            </a:r>
            <a:r>
              <a:rPr lang="es-MX" sz="2000" dirty="0">
                <a:solidFill>
                  <a:schemeClr val="accent6">
                    <a:lumMod val="50000"/>
                  </a:schemeClr>
                </a:solidFill>
                <a:latin typeface="ArialMT"/>
              </a:rPr>
              <a:t>Bitácora de obra</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La </a:t>
            </a:r>
            <a:r>
              <a:rPr lang="es-MX" sz="2000" b="1" dirty="0">
                <a:solidFill>
                  <a:schemeClr val="bg1"/>
                </a:solidFill>
                <a:latin typeface="Arial" panose="020B0604020202020204" pitchFamily="34" charset="0"/>
                <a:cs typeface="Arial" panose="020B0604020202020204" pitchFamily="34" charset="0"/>
              </a:rPr>
              <a:t>bitácora </a:t>
            </a:r>
            <a:r>
              <a:rPr lang="es-MX" sz="2000" dirty="0">
                <a:solidFill>
                  <a:schemeClr val="bg1"/>
                </a:solidFill>
                <a:latin typeface="Arial" panose="020B0604020202020204" pitchFamily="34" charset="0"/>
                <a:cs typeface="Arial" panose="020B0604020202020204" pitchFamily="34" charset="0"/>
              </a:rPr>
              <a:t>es el instrumento técnico que constituye el medio de comunicación entre las partes que formalizan los contratos, en el cual se registran los asuntos y eventos importantes que se presenten durante la ejecución de los trabajos, ya sea a través de medios remotos de comunicación electrónica, caso en el cual se denominará </a:t>
            </a:r>
            <a:r>
              <a:rPr lang="es-MX" sz="2000" dirty="0">
                <a:solidFill>
                  <a:schemeClr val="accent3">
                    <a:lumMod val="50000"/>
                  </a:schemeClr>
                </a:solidFill>
                <a:latin typeface="Arial" panose="020B0604020202020204" pitchFamily="34" charset="0"/>
                <a:cs typeface="Arial" panose="020B0604020202020204" pitchFamily="34" charset="0"/>
              </a:rPr>
              <a:t>bitácora electrónica</a:t>
            </a:r>
            <a:r>
              <a:rPr lang="es-MX" sz="2000" dirty="0">
                <a:solidFill>
                  <a:schemeClr val="bg1"/>
                </a:solidFill>
                <a:latin typeface="Arial" panose="020B0604020202020204" pitchFamily="34" charset="0"/>
                <a:cs typeface="Arial" panose="020B0604020202020204" pitchFamily="34" charset="0"/>
              </a:rPr>
              <a:t>, u otros medios autorizados en los términos del RLOPSRM, en cuyo caso se denominará </a:t>
            </a:r>
            <a:r>
              <a:rPr lang="es-MX" sz="2000" dirty="0">
                <a:solidFill>
                  <a:schemeClr val="bg2">
                    <a:lumMod val="75000"/>
                  </a:schemeClr>
                </a:solidFill>
                <a:latin typeface="Arial" panose="020B0604020202020204" pitchFamily="34" charset="0"/>
                <a:cs typeface="Arial" panose="020B0604020202020204" pitchFamily="34" charset="0"/>
              </a:rPr>
              <a:t>bitácora convencional</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effectLst/>
                <a:latin typeface="Arial" panose="020B0604020202020204" pitchFamily="34" charset="0"/>
                <a:cs typeface="Arial" panose="020B0604020202020204" pitchFamily="34" charset="0"/>
              </a:rPr>
              <a:t>(art. 2 fracc. VIII RLOPSRM)</a:t>
            </a:r>
            <a:endParaRPr lang="es-MX" sz="2000" dirty="0">
              <a:solidFill>
                <a:schemeClr val="bg1"/>
              </a:solidFill>
              <a:effectLst/>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De conformidad con la LOPSRM, la bitácora,</a:t>
            </a:r>
            <a:r>
              <a:rPr lang="es-MX" sz="2000" dirty="0">
                <a:solidFill>
                  <a:srgbClr val="002060"/>
                </a:solidFill>
                <a:effectLst/>
                <a:latin typeface="Arial" panose="020B0604020202020204" pitchFamily="34" charset="0"/>
                <a:cs typeface="Arial" panose="020B0604020202020204" pitchFamily="34" charset="0"/>
              </a:rPr>
              <a:t> </a:t>
            </a:r>
            <a:r>
              <a:rPr lang="es-MX" sz="2000" dirty="0">
                <a:solidFill>
                  <a:schemeClr val="bg1"/>
                </a:solidFill>
                <a:effectLst/>
                <a:latin typeface="Arial" panose="020B0604020202020204" pitchFamily="34" charset="0"/>
                <a:cs typeface="Arial" panose="020B0604020202020204" pitchFamily="34" charset="0"/>
              </a:rPr>
              <a:t>como medio para el control y seguimiento de la obra, </a:t>
            </a:r>
            <a:r>
              <a:rPr lang="es-MX" sz="2000" dirty="0">
                <a:solidFill>
                  <a:srgbClr val="002060"/>
                </a:solidFill>
                <a:effectLst/>
                <a:latin typeface="Arial" panose="020B0604020202020204" pitchFamily="34" charset="0"/>
                <a:cs typeface="Arial" panose="020B0604020202020204" pitchFamily="34" charset="0"/>
              </a:rPr>
              <a:t>debe</a:t>
            </a:r>
            <a:r>
              <a:rPr lang="es-MX" sz="2000" dirty="0">
                <a:solidFill>
                  <a:schemeClr val="bg1"/>
                </a:solidFill>
                <a:effectLst/>
                <a:latin typeface="Arial" panose="020B0604020202020204" pitchFamily="34" charset="0"/>
                <a:cs typeface="Arial" panose="020B0604020202020204" pitchFamily="34" charset="0"/>
              </a:rPr>
              <a:t> </a:t>
            </a:r>
            <a:r>
              <a:rPr lang="es-MX" sz="2000" dirty="0">
                <a:solidFill>
                  <a:srgbClr val="002060"/>
                </a:solidFill>
                <a:effectLst/>
                <a:latin typeface="Arial" panose="020B0604020202020204" pitchFamily="34" charset="0"/>
                <a:cs typeface="Arial" panose="020B0604020202020204" pitchFamily="34" charset="0"/>
              </a:rPr>
              <a:t>llevarse</a:t>
            </a:r>
            <a:r>
              <a:rPr lang="es-MX" sz="2000" dirty="0">
                <a:solidFill>
                  <a:schemeClr val="bg1"/>
                </a:solidFill>
                <a:effectLst/>
                <a:latin typeface="Arial" panose="020B0604020202020204" pitchFamily="34" charset="0"/>
                <a:cs typeface="Arial" panose="020B0604020202020204" pitchFamily="34" charset="0"/>
              </a:rPr>
              <a:t>, por regla general, </a:t>
            </a:r>
            <a:r>
              <a:rPr lang="es-MX" sz="2000" dirty="0">
                <a:solidFill>
                  <a:srgbClr val="002060"/>
                </a:solidFill>
                <a:effectLst/>
                <a:latin typeface="Arial" panose="020B0604020202020204" pitchFamily="34" charset="0"/>
                <a:cs typeface="Arial" panose="020B0604020202020204" pitchFamily="34" charset="0"/>
              </a:rPr>
              <a:t>por medios electrónicos </a:t>
            </a:r>
            <a:r>
              <a:rPr lang="es-MX" sz="1600" dirty="0">
                <a:solidFill>
                  <a:schemeClr val="bg1"/>
                </a:solidFill>
                <a:effectLst/>
                <a:latin typeface="Arial" panose="020B0604020202020204" pitchFamily="34" charset="0"/>
                <a:cs typeface="Arial" panose="020B0604020202020204" pitchFamily="34" charset="0"/>
              </a:rPr>
              <a:t>(art. 46 últ. pfo. LOPSRM)</a:t>
            </a:r>
            <a:r>
              <a:rPr lang="es-MX" sz="2000" dirty="0">
                <a:solidFill>
                  <a:schemeClr val="bg1"/>
                </a:solidFill>
                <a:effectLst/>
                <a:latin typeface="Arial" panose="020B0604020202020204" pitchFamily="34" charset="0"/>
                <a:cs typeface="Arial" panose="020B0604020202020204" pitchFamily="34" charset="0"/>
              </a:rPr>
              <a:t>, o sea, la </a:t>
            </a:r>
            <a:r>
              <a:rPr lang="es-MX" sz="2000" dirty="0">
                <a:solidFill>
                  <a:schemeClr val="bg2">
                    <a:lumMod val="75000"/>
                  </a:schemeClr>
                </a:solidFill>
                <a:effectLst/>
                <a:latin typeface="Arial" panose="020B0604020202020204" pitchFamily="34" charset="0"/>
                <a:cs typeface="Arial" panose="020B0604020202020204" pitchFamily="34" charset="0"/>
              </a:rPr>
              <a:t>bitacora tradicional o convencional</a:t>
            </a:r>
            <a:r>
              <a:rPr lang="es-MX" sz="2000" dirty="0">
                <a:solidFill>
                  <a:schemeClr val="bg1"/>
                </a:solidFill>
                <a:effectLst/>
                <a:latin typeface="Arial" panose="020B0604020202020204" pitchFamily="34" charset="0"/>
                <a:cs typeface="Arial" panose="020B0604020202020204" pitchFamily="34" charset="0"/>
              </a:rPr>
              <a:t>, que </a:t>
            </a:r>
            <a:r>
              <a:rPr lang="es-MX" sz="2000" dirty="0">
                <a:solidFill>
                  <a:schemeClr val="bg1"/>
                </a:solidFill>
                <a:latin typeface="ArialMT"/>
              </a:rPr>
              <a:t>es aquella cuyas anotaciones se hacen en algún medio físico como una libreta o cuaderno, </a:t>
            </a:r>
            <a:r>
              <a:rPr lang="es-MX" sz="2000" dirty="0">
                <a:solidFill>
                  <a:srgbClr val="C00000"/>
                </a:solidFill>
                <a:latin typeface="ArialMT"/>
              </a:rPr>
              <a:t>sólo se puede utilizar </a:t>
            </a:r>
            <a:r>
              <a:rPr lang="es-MX" sz="2000" dirty="0">
                <a:solidFill>
                  <a:schemeClr val="bg1"/>
                </a:solidFill>
                <a:latin typeface="ArialMT"/>
              </a:rPr>
              <a:t>previa solicitud del ente público a la SFP (SHCP) cuando se presente alguno de los siguientes cuatro casos </a:t>
            </a:r>
            <a:r>
              <a:rPr lang="es-MX" sz="1600" dirty="0">
                <a:solidFill>
                  <a:schemeClr val="bg1"/>
                </a:solidFill>
                <a:latin typeface="ArialMT"/>
              </a:rPr>
              <a:t>(art. 122 1er. y 2º pfos. RLOPSRM)</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457200" indent="-457200" algn="just">
              <a:lnSpc>
                <a:spcPct val="100000"/>
              </a:lnSpc>
              <a:spcBef>
                <a:spcPts val="0"/>
              </a:spcBef>
              <a:buAutoNum type="alphaLcParenR"/>
            </a:pPr>
            <a:r>
              <a:rPr lang="es-MX" sz="2000" dirty="0">
                <a:solidFill>
                  <a:schemeClr val="bg1"/>
                </a:solidFill>
                <a:latin typeface="ArialMT"/>
              </a:rPr>
              <a:t>En el sitio de la ejecución de los trabajos existan dificultades tecnológicas que</a:t>
            </a:r>
          </a:p>
          <a:p>
            <a:pPr marL="0" indent="0" algn="just">
              <a:lnSpc>
                <a:spcPct val="100000"/>
              </a:lnSpc>
              <a:spcBef>
                <a:spcPts val="0"/>
              </a:spcBef>
              <a:buNone/>
            </a:pPr>
            <a:r>
              <a:rPr lang="es-MX" sz="2000" dirty="0">
                <a:solidFill>
                  <a:schemeClr val="bg1"/>
                </a:solidFill>
                <a:latin typeface="ArialMT"/>
              </a:rPr>
              <a:t>impidan llevar la bitácora electrónica; </a:t>
            </a:r>
          </a:p>
          <a:p>
            <a:pPr marL="0" indent="0" algn="just">
              <a:lnSpc>
                <a:spcPct val="100000"/>
              </a:lnSpc>
              <a:spcBef>
                <a:spcPts val="0"/>
              </a:spcBef>
              <a:buNone/>
            </a:pPr>
            <a:r>
              <a:rPr lang="es-MX" sz="2000" b="1" dirty="0">
                <a:solidFill>
                  <a:schemeClr val="bg1"/>
                </a:solidFill>
                <a:latin typeface="ArialMT"/>
              </a:rPr>
              <a:t>b) </a:t>
            </a:r>
            <a:r>
              <a:rPr lang="es-MX" sz="2000" dirty="0">
                <a:solidFill>
                  <a:schemeClr val="bg1"/>
                </a:solidFill>
                <a:latin typeface="ArialMT"/>
              </a:rPr>
              <a:t>Se ejecuten trabajos derivados de un caso fortuito o de fuerza mayor; </a:t>
            </a:r>
          </a:p>
          <a:p>
            <a:pPr marL="0" indent="0" algn="just">
              <a:lnSpc>
                <a:spcPct val="100000"/>
              </a:lnSpc>
              <a:spcBef>
                <a:spcPts val="400"/>
              </a:spcBef>
              <a:buNone/>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0951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heel(1)">
                                      <p:cBhvr>
                                        <p:cTn id="14" dur="2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linds(horizontal)">
                                      <p:cBhvr>
                                        <p:cTn id="19" dur="125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1">
                                            <p:txEl>
                                              <p:pRg st="6" end="6"/>
                                            </p:txEl>
                                          </p:spTgt>
                                        </p:tgtEl>
                                        <p:attrNameLst>
                                          <p:attrName>style.visibility</p:attrName>
                                        </p:attrNameLst>
                                      </p:cBhvr>
                                      <p:to>
                                        <p:strVal val="visible"/>
                                      </p:to>
                                    </p:set>
                                    <p:anim by="(-#ppt_w*2)" calcmode="lin" valueType="num">
                                      <p:cBhvr rctx="PPT">
                                        <p:cTn id="24" dur="125" autoRev="1" fill="hold">
                                          <p:stCondLst>
                                            <p:cond delay="0"/>
                                          </p:stCondLst>
                                        </p:cTn>
                                        <p:tgtEl>
                                          <p:spTgt spid="11">
                                            <p:txEl>
                                              <p:pRg st="6" end="6"/>
                                            </p:txEl>
                                          </p:spTgt>
                                        </p:tgtEl>
                                        <p:attrNameLst>
                                          <p:attrName>ppt_w</p:attrName>
                                        </p:attrNameLst>
                                      </p:cBhvr>
                                    </p:anim>
                                    <p:anim by="(#ppt_w*0.50)" calcmode="lin" valueType="num">
                                      <p:cBhvr>
                                        <p:cTn id="25" dur="125" decel="50000" autoRev="1" fill="hold">
                                          <p:stCondLst>
                                            <p:cond delay="0"/>
                                          </p:stCondLst>
                                        </p:cTn>
                                        <p:tgtEl>
                                          <p:spTgt spid="11">
                                            <p:txEl>
                                              <p:pRg st="6" end="6"/>
                                            </p:txEl>
                                          </p:spTgt>
                                        </p:tgtEl>
                                        <p:attrNameLst>
                                          <p:attrName>ppt_x</p:attrName>
                                        </p:attrNameLst>
                                      </p:cBhvr>
                                    </p:anim>
                                    <p:anim from="(-#ppt_h/2)" to="(#ppt_y)" calcmode="lin" valueType="num">
                                      <p:cBhvr>
                                        <p:cTn id="26" dur="250" fill="hold">
                                          <p:stCondLst>
                                            <p:cond delay="0"/>
                                          </p:stCondLst>
                                        </p:cTn>
                                        <p:tgtEl>
                                          <p:spTgt spid="11">
                                            <p:txEl>
                                              <p:pRg st="6" end="6"/>
                                            </p:txEl>
                                          </p:spTgt>
                                        </p:tgtEl>
                                        <p:attrNameLst>
                                          <p:attrName>ppt_y</p:attrName>
                                        </p:attrNameLst>
                                      </p:cBhvr>
                                    </p:anim>
                                    <p:animRot by="21600000">
                                      <p:cBhvr>
                                        <p:cTn id="27" dur="250" fill="hold">
                                          <p:stCondLst>
                                            <p:cond delay="0"/>
                                          </p:stCondLst>
                                        </p:cTn>
                                        <p:tgtEl>
                                          <p:spTgt spid="11">
                                            <p:txEl>
                                              <p:pRg st="6" end="6"/>
                                            </p:txEl>
                                          </p:spTgt>
                                        </p:tgtEl>
                                        <p:attrNameLst>
                                          <p:attrName>r</p:attrName>
                                        </p:attrNameLst>
                                      </p:cBhvr>
                                    </p:animRot>
                                  </p:childTnLst>
                                </p:cTn>
                              </p:par>
                              <p:par>
                                <p:cTn id="28" presetID="56" presetClass="entr" presetSubtype="0" fill="hold" nodeType="withEffect">
                                  <p:stCondLst>
                                    <p:cond delay="0"/>
                                  </p:stCondLst>
                                  <p:iterate type="lt">
                                    <p:tmPct val="10000"/>
                                  </p:iterate>
                                  <p:childTnLst>
                                    <p:set>
                                      <p:cBhvr>
                                        <p:cTn id="29" dur="1" fill="hold">
                                          <p:stCondLst>
                                            <p:cond delay="0"/>
                                          </p:stCondLst>
                                        </p:cTn>
                                        <p:tgtEl>
                                          <p:spTgt spid="11">
                                            <p:txEl>
                                              <p:pRg st="7" end="7"/>
                                            </p:txEl>
                                          </p:spTgt>
                                        </p:tgtEl>
                                        <p:attrNameLst>
                                          <p:attrName>style.visibility</p:attrName>
                                        </p:attrNameLst>
                                      </p:cBhvr>
                                      <p:to>
                                        <p:strVal val="visible"/>
                                      </p:to>
                                    </p:set>
                                    <p:anim by="(-#ppt_w*2)" calcmode="lin" valueType="num">
                                      <p:cBhvr rctx="PPT">
                                        <p:cTn id="30" dur="125" autoRev="1" fill="hold">
                                          <p:stCondLst>
                                            <p:cond delay="0"/>
                                          </p:stCondLst>
                                        </p:cTn>
                                        <p:tgtEl>
                                          <p:spTgt spid="11">
                                            <p:txEl>
                                              <p:pRg st="7" end="7"/>
                                            </p:txEl>
                                          </p:spTgt>
                                        </p:tgtEl>
                                        <p:attrNameLst>
                                          <p:attrName>ppt_w</p:attrName>
                                        </p:attrNameLst>
                                      </p:cBhvr>
                                    </p:anim>
                                    <p:anim by="(#ppt_w*0.50)" calcmode="lin" valueType="num">
                                      <p:cBhvr>
                                        <p:cTn id="31" dur="125" decel="50000" autoRev="1" fill="hold">
                                          <p:stCondLst>
                                            <p:cond delay="0"/>
                                          </p:stCondLst>
                                        </p:cTn>
                                        <p:tgtEl>
                                          <p:spTgt spid="11">
                                            <p:txEl>
                                              <p:pRg st="7" end="7"/>
                                            </p:txEl>
                                          </p:spTgt>
                                        </p:tgtEl>
                                        <p:attrNameLst>
                                          <p:attrName>ppt_x</p:attrName>
                                        </p:attrNameLst>
                                      </p:cBhvr>
                                    </p:anim>
                                    <p:anim from="(-#ppt_h/2)" to="(#ppt_y)" calcmode="lin" valueType="num">
                                      <p:cBhvr>
                                        <p:cTn id="32" dur="250" fill="hold">
                                          <p:stCondLst>
                                            <p:cond delay="0"/>
                                          </p:stCondLst>
                                        </p:cTn>
                                        <p:tgtEl>
                                          <p:spTgt spid="11">
                                            <p:txEl>
                                              <p:pRg st="7" end="7"/>
                                            </p:txEl>
                                          </p:spTgt>
                                        </p:tgtEl>
                                        <p:attrNameLst>
                                          <p:attrName>ppt_y</p:attrName>
                                        </p:attrNameLst>
                                      </p:cBhvr>
                                    </p:anim>
                                    <p:animRot by="21600000">
                                      <p:cBhvr>
                                        <p:cTn id="33" dur="250" fill="hold">
                                          <p:stCondLst>
                                            <p:cond delay="0"/>
                                          </p:stCondLst>
                                        </p:cTn>
                                        <p:tgtEl>
                                          <p:spTgt spid="11">
                                            <p:txEl>
                                              <p:pRg st="7" end="7"/>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11">
                                            <p:txEl>
                                              <p:pRg st="8" end="8"/>
                                            </p:txEl>
                                          </p:spTgt>
                                        </p:tgtEl>
                                        <p:attrNameLst>
                                          <p:attrName>style.visibility</p:attrName>
                                        </p:attrNameLst>
                                      </p:cBhvr>
                                      <p:to>
                                        <p:strVal val="visible"/>
                                      </p:to>
                                    </p:set>
                                    <p:anim by="(-#ppt_w*2)" calcmode="lin" valueType="num">
                                      <p:cBhvr rctx="PPT">
                                        <p:cTn id="38" dur="125" autoRev="1" fill="hold">
                                          <p:stCondLst>
                                            <p:cond delay="0"/>
                                          </p:stCondLst>
                                        </p:cTn>
                                        <p:tgtEl>
                                          <p:spTgt spid="11">
                                            <p:txEl>
                                              <p:pRg st="8" end="8"/>
                                            </p:txEl>
                                          </p:spTgt>
                                        </p:tgtEl>
                                        <p:attrNameLst>
                                          <p:attrName>ppt_w</p:attrName>
                                        </p:attrNameLst>
                                      </p:cBhvr>
                                    </p:anim>
                                    <p:anim by="(#ppt_w*0.50)" calcmode="lin" valueType="num">
                                      <p:cBhvr>
                                        <p:cTn id="39" dur="125" decel="50000" autoRev="1" fill="hold">
                                          <p:stCondLst>
                                            <p:cond delay="0"/>
                                          </p:stCondLst>
                                        </p:cTn>
                                        <p:tgtEl>
                                          <p:spTgt spid="11">
                                            <p:txEl>
                                              <p:pRg st="8" end="8"/>
                                            </p:txEl>
                                          </p:spTgt>
                                        </p:tgtEl>
                                        <p:attrNameLst>
                                          <p:attrName>ppt_x</p:attrName>
                                        </p:attrNameLst>
                                      </p:cBhvr>
                                    </p:anim>
                                    <p:anim from="(-#ppt_h/2)" to="(#ppt_y)" calcmode="lin" valueType="num">
                                      <p:cBhvr>
                                        <p:cTn id="40" dur="250" fill="hold">
                                          <p:stCondLst>
                                            <p:cond delay="0"/>
                                          </p:stCondLst>
                                        </p:cTn>
                                        <p:tgtEl>
                                          <p:spTgt spid="11">
                                            <p:txEl>
                                              <p:pRg st="8" end="8"/>
                                            </p:txEl>
                                          </p:spTgt>
                                        </p:tgtEl>
                                        <p:attrNameLst>
                                          <p:attrName>ppt_y</p:attrName>
                                        </p:attrNameLst>
                                      </p:cBhvr>
                                    </p:anim>
                                    <p:animRot by="21600000">
                                      <p:cBhvr>
                                        <p:cTn id="41"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b="1" dirty="0">
                <a:solidFill>
                  <a:schemeClr val="bg1"/>
                </a:solidFill>
                <a:latin typeface="ArialMT"/>
              </a:rPr>
              <a:t>c) </a:t>
            </a:r>
            <a:r>
              <a:rPr lang="es-MX" sz="2000" dirty="0">
                <a:solidFill>
                  <a:schemeClr val="bg1"/>
                </a:solidFill>
                <a:latin typeface="ArialMT"/>
              </a:rPr>
              <a:t>El uso de la bitácora electrónica ponga en riesgo la seguridad nacional o la segu-</a:t>
            </a:r>
          </a:p>
          <a:p>
            <a:pPr marL="0" indent="0" algn="just">
              <a:lnSpc>
                <a:spcPct val="100000"/>
              </a:lnSpc>
              <a:spcBef>
                <a:spcPts val="0"/>
              </a:spcBef>
              <a:buNone/>
            </a:pPr>
            <a:r>
              <a:rPr lang="es-MX" sz="2000" dirty="0">
                <a:solidFill>
                  <a:schemeClr val="bg1"/>
                </a:solidFill>
                <a:latin typeface="ArialMT"/>
              </a:rPr>
              <a:t> ridad pública, en términos de las leyes de la materia, y  </a:t>
            </a:r>
          </a:p>
          <a:p>
            <a:pPr marL="0" indent="0" algn="just">
              <a:lnSpc>
                <a:spcPct val="100000"/>
              </a:lnSpc>
              <a:spcBef>
                <a:spcPts val="0"/>
              </a:spcBef>
              <a:buNone/>
            </a:pPr>
            <a:r>
              <a:rPr lang="es-MX" sz="2000" b="1" dirty="0">
                <a:solidFill>
                  <a:schemeClr val="bg1"/>
                </a:solidFill>
                <a:latin typeface="ArialMT"/>
              </a:rPr>
              <a:t>d) </a:t>
            </a:r>
            <a:r>
              <a:rPr lang="es-MX" sz="2000" dirty="0">
                <a:solidFill>
                  <a:schemeClr val="bg1"/>
                </a:solidFill>
                <a:latin typeface="ArialMT"/>
              </a:rPr>
              <a:t>Si la convocante realiza de manera ocasional obras y servicios </a:t>
            </a:r>
            <a:r>
              <a:rPr lang="es-MX" sz="1600" dirty="0">
                <a:solidFill>
                  <a:schemeClr val="bg1"/>
                </a:solidFill>
                <a:latin typeface="ArialMT"/>
              </a:rPr>
              <a:t>(art. 122 2º pfo. RLOSRM)</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accent3">
                    <a:lumMod val="50000"/>
                  </a:schemeClr>
                </a:solidFill>
                <a:latin typeface="ArialMT"/>
              </a:rPr>
              <a:t>Para el uso de la bitácora</a:t>
            </a:r>
            <a:r>
              <a:rPr lang="es-MX" sz="2000" dirty="0">
                <a:solidFill>
                  <a:schemeClr val="bg1"/>
                </a:solidFill>
                <a:latin typeface="ArialMT"/>
              </a:rPr>
              <a:t>, sea electrónica o convencional, se considerará lo siguiente </a:t>
            </a:r>
            <a:r>
              <a:rPr lang="es-MX" sz="1600" dirty="0">
                <a:solidFill>
                  <a:schemeClr val="bg1"/>
                </a:solidFill>
                <a:latin typeface="ArialMT"/>
              </a:rPr>
              <a:t>(art. 123 2º pfo. RLOPSRM)</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 </a:t>
            </a:r>
            <a:r>
              <a:rPr lang="es-MX" sz="2000" dirty="0">
                <a:solidFill>
                  <a:schemeClr val="bg1"/>
                </a:solidFill>
                <a:latin typeface="ArialMT"/>
              </a:rPr>
              <a:t>Las hojas originales y sus copias deben estar siempre foliadas y referidas al contrato de que se trate;</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II. </a:t>
            </a:r>
            <a:r>
              <a:rPr lang="es-MX" sz="2000" dirty="0">
                <a:solidFill>
                  <a:schemeClr val="bg1"/>
                </a:solidFill>
                <a:latin typeface="ArialMT"/>
              </a:rPr>
              <a:t>El contenido de cada nota deberá precisar, según cada caso: número, clasificación, fecha, descripción del asunto, ubicación, causa, solución, prevención, consecuencia económica, responsabilidad si la hubiere y fecha de atención, así como la referencia, en su caso, a la nota que se contesta;</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III. </a:t>
            </a:r>
            <a:r>
              <a:rPr lang="es-MX" sz="2000" dirty="0">
                <a:solidFill>
                  <a:schemeClr val="bg1"/>
                </a:solidFill>
                <a:latin typeface="ArialMT"/>
              </a:rPr>
              <a:t>Se debe iniciar con una nota indicando al menos la fecha de apertura, datos generales de las partes identificando al residente la supervisión y al superintendente, nombre y firma del personal autorizado, sus domicilios, teléfono y datos de contrato; descripción de los trabajos y características del sitio donde se desarrollarán.</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1">
                                            <p:txEl>
                                              <p:pRg st="1" end="1"/>
                                            </p:txEl>
                                          </p:spTgt>
                                        </p:tgtEl>
                                        <p:attrNameLst>
                                          <p:attrName>style.visibility</p:attrName>
                                        </p:attrNameLst>
                                      </p:cBhvr>
                                      <p:to>
                                        <p:strVal val="visible"/>
                                      </p:to>
                                    </p:set>
                                    <p:anim by="(-#ppt_w*2)" calcmode="lin" valueType="num">
                                      <p:cBhvr rctx="PPT">
                                        <p:cTn id="13" dur="125" autoRev="1" fill="hold">
                                          <p:stCondLst>
                                            <p:cond delay="0"/>
                                          </p:stCondLst>
                                        </p:cTn>
                                        <p:tgtEl>
                                          <p:spTgt spid="11">
                                            <p:txEl>
                                              <p:pRg st="1" end="1"/>
                                            </p:txEl>
                                          </p:spTgt>
                                        </p:tgtEl>
                                        <p:attrNameLst>
                                          <p:attrName>ppt_w</p:attrName>
                                        </p:attrNameLst>
                                      </p:cBhvr>
                                    </p:anim>
                                    <p:anim by="(#ppt_w*0.50)" calcmode="lin" valueType="num">
                                      <p:cBhvr>
                                        <p:cTn id="14" dur="125" decel="50000" autoRev="1" fill="hold">
                                          <p:stCondLst>
                                            <p:cond delay="0"/>
                                          </p:stCondLst>
                                        </p:cTn>
                                        <p:tgtEl>
                                          <p:spTgt spid="11">
                                            <p:txEl>
                                              <p:pRg st="1" end="1"/>
                                            </p:txEl>
                                          </p:spTgt>
                                        </p:tgtEl>
                                        <p:attrNameLst>
                                          <p:attrName>ppt_x</p:attrName>
                                        </p:attrNameLst>
                                      </p:cBhvr>
                                    </p:anim>
                                    <p:anim from="(-#ppt_h/2)" to="(#ppt_y)" calcmode="lin" valueType="num">
                                      <p:cBhvr>
                                        <p:cTn id="15" dur="250" fill="hold">
                                          <p:stCondLst>
                                            <p:cond delay="0"/>
                                          </p:stCondLst>
                                        </p:cTn>
                                        <p:tgtEl>
                                          <p:spTgt spid="11">
                                            <p:txEl>
                                              <p:pRg st="1" end="1"/>
                                            </p:txEl>
                                          </p:spTgt>
                                        </p:tgtEl>
                                        <p:attrNameLst>
                                          <p:attrName>ppt_y</p:attrName>
                                        </p:attrNameLst>
                                      </p:cBhvr>
                                    </p:anim>
                                    <p:animRot by="21600000">
                                      <p:cBhvr>
                                        <p:cTn id="16" dur="250" fill="hold">
                                          <p:stCondLst>
                                            <p:cond delay="0"/>
                                          </p:stCondLst>
                                        </p:cTn>
                                        <p:tgtEl>
                                          <p:spTgt spid="11">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800" decel="100000"/>
                                        <p:tgtEl>
                                          <p:spTgt spid="11">
                                            <p:txEl>
                                              <p:pRg st="4" end="4"/>
                                            </p:txEl>
                                          </p:spTgt>
                                        </p:tgtEl>
                                      </p:cBhvr>
                                    </p:animEffect>
                                    <p:anim calcmode="lin" valueType="num">
                                      <p:cBhvr>
                                        <p:cTn id="3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p:cTn id="3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p:cTn id="4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11">
                                            <p:txEl>
                                              <p:pRg st="10" end="10"/>
                                            </p:txEl>
                                          </p:spTgt>
                                        </p:tgtEl>
                                        <p:attrNameLst>
                                          <p:attrName>style.visibility</p:attrName>
                                        </p:attrNameLst>
                                      </p:cBhvr>
                                      <p:to>
                                        <p:strVal val="visible"/>
                                      </p:to>
                                    </p:set>
                                    <p:anim calcmode="lin" valueType="num">
                                      <p:cBhvr>
                                        <p:cTn id="55"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99812"/>
          </a:xfrm>
        </p:spPr>
        <p:txBody>
          <a:bodyPr>
            <a:normAutofit/>
          </a:bodyPr>
          <a:lstStyle/>
          <a:p>
            <a:pPr marL="0" indent="0" algn="just">
              <a:lnSpc>
                <a:spcPct val="100000"/>
              </a:lnSpc>
              <a:spcBef>
                <a:spcPts val="0"/>
              </a:spcBef>
              <a:buNone/>
            </a:pPr>
            <a:r>
              <a:rPr lang="es-MX" sz="2000" dirty="0">
                <a:solidFill>
                  <a:schemeClr val="bg1"/>
                </a:solidFill>
                <a:latin typeface="ArialMT"/>
              </a:rPr>
              <a:t>Se deberá establecer un plazo máximo para la firma de las notas, debiendo acordar las partes que se tendrán por aceptadas una vez vencido el plazo;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IV. </a:t>
            </a:r>
            <a:r>
              <a:rPr lang="es-MX" sz="2000" dirty="0">
                <a:solidFill>
                  <a:schemeClr val="bg1"/>
                </a:solidFill>
                <a:latin typeface="ArialMT"/>
              </a:rPr>
              <a:t>El horario en el que se podrá consultar y asentar notas, el que deberá coincidir con las jornadas de trabajo de campo;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 </a:t>
            </a:r>
            <a:r>
              <a:rPr lang="es-MX" sz="2000" dirty="0">
                <a:solidFill>
                  <a:schemeClr val="bg1"/>
                </a:solidFill>
                <a:latin typeface="ArialMT"/>
              </a:rPr>
              <a:t>Todas las notas deberán numerarse en forma seriada y fecharse consecutivamente respetando, sin excepción, el orden establecido;</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 </a:t>
            </a:r>
            <a:r>
              <a:rPr lang="es-MX" sz="2000" dirty="0">
                <a:solidFill>
                  <a:schemeClr val="bg1"/>
                </a:solidFill>
                <a:latin typeface="ArialMT"/>
              </a:rPr>
              <a:t>Se prohibirá la modificación de las notas ya firmadas, inclusive para el responsable de la anotación original;</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 </a:t>
            </a:r>
            <a:r>
              <a:rPr lang="es-MX" sz="2000" dirty="0">
                <a:solidFill>
                  <a:schemeClr val="bg1"/>
                </a:solidFill>
                <a:latin typeface="ArialMT"/>
              </a:rPr>
              <a:t>Cuando se cometa algún error de escritura, redacción o cualquier otro que afecte la debida comunicación entre las partes, la nota deberá anularse por quien la emita, señalando enseguida de dicha nota la mención de que ésta ha quedado anulada y debiendo abrir, de ser necesario, otra nota con el número consecutivo que le corresponda y con la descripción correcta;</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VIII. </a:t>
            </a:r>
            <a:r>
              <a:rPr lang="es-MX" sz="2000" dirty="0">
                <a:solidFill>
                  <a:schemeClr val="bg1"/>
                </a:solidFill>
                <a:latin typeface="ArialMT"/>
              </a:rPr>
              <a:t>No puede sobreponer ni añadir texto alguno a las notas ni entre renglones, márgenes  o  cualquier  otro  sitio; de  ser  necesario  adicionar  un  texto, se deberá abrir otra nota haciendo referencia a la de origen;</a:t>
            </a:r>
          </a:p>
          <a:p>
            <a:pPr marL="0" indent="0" algn="just">
              <a:lnSpc>
                <a:spcPct val="100000"/>
              </a:lnSpc>
              <a:spcBef>
                <a:spcPts val="0"/>
              </a:spcBef>
              <a:buNone/>
            </a:pPr>
            <a:r>
              <a:rPr lang="es-MX" sz="2000" dirty="0">
                <a:solidFill>
                  <a:schemeClr val="bg1"/>
                </a:solidFill>
                <a:latin typeface="ArialMT"/>
              </a:rPr>
              <a:t> </a:t>
            </a:r>
            <a:endParaRPr lang="es-MX" dirty="0"/>
          </a:p>
        </p:txBody>
      </p:sp>
    </p:spTree>
    <p:extLst>
      <p:ext uri="{BB962C8B-B14F-4D97-AF65-F5344CB8AC3E}">
        <p14:creationId xmlns:p14="http://schemas.microsoft.com/office/powerpoint/2010/main" val="3042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59338"/>
          </a:xfrm>
        </p:spPr>
        <p:txBody>
          <a:bodyPr>
            <a:normAutofit lnSpcReduction="10000"/>
          </a:bodyPr>
          <a:lstStyle/>
          <a:p>
            <a:pPr marL="0" indent="0" algn="just">
              <a:lnSpc>
                <a:spcPct val="110000"/>
              </a:lnSpc>
              <a:spcBef>
                <a:spcPts val="0"/>
              </a:spcBef>
              <a:buNone/>
            </a:pPr>
            <a:r>
              <a:rPr lang="es-MX" sz="2000" b="1" dirty="0">
                <a:solidFill>
                  <a:schemeClr val="bg1"/>
                </a:solidFill>
                <a:latin typeface="ArialMT"/>
              </a:rPr>
              <a:t>IX. </a:t>
            </a:r>
            <a:r>
              <a:rPr lang="es-MX" sz="2000" dirty="0">
                <a:solidFill>
                  <a:schemeClr val="bg1"/>
                </a:solidFill>
                <a:latin typeface="ArialMT"/>
              </a:rPr>
              <a:t>Se deben cancelar los espacios sobrantes de la hoja despues de hecha la nota;</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 </a:t>
            </a:r>
            <a:r>
              <a:rPr lang="es-MX" sz="2000" dirty="0">
                <a:solidFill>
                  <a:schemeClr val="bg1"/>
                </a:solidFill>
                <a:latin typeface="ArialMT"/>
              </a:rPr>
              <a:t>Cuando se requiera, se podrán ratificar en la bitácora las instrucciones emitidas vía oficios, minutas, memoranda y circulares, refiriéndose al contenido de los mismos, o bien, anexando copias;</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 </a:t>
            </a:r>
            <a:r>
              <a:rPr lang="es-MX" sz="2000" dirty="0">
                <a:solidFill>
                  <a:schemeClr val="bg1"/>
                </a:solidFill>
                <a:latin typeface="ArialMT"/>
              </a:rPr>
              <a:t>Deberá utilizarse para asuntos trascendentes que deriven de la ejecución de los trabajos en cuestión;</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XII. </a:t>
            </a:r>
            <a:r>
              <a:rPr lang="es-MX" sz="2000" dirty="0">
                <a:solidFill>
                  <a:schemeClr val="bg1"/>
                </a:solidFill>
                <a:latin typeface="ArialMT"/>
              </a:rPr>
              <a:t>El residente, el superintendente y, en su caso, el supervisor deberán resolver y cerrar invariablemente todas las notas que les correspondan, o especificar que su solución será posterior, debiendo en este último caso relacionar la nota de resolución con la que le dé origen, y</a:t>
            </a:r>
          </a:p>
          <a:p>
            <a:pPr marL="0" indent="0" algn="just">
              <a:lnSpc>
                <a:spcPct val="110000"/>
              </a:lnSpc>
              <a:spcBef>
                <a:spcPts val="0"/>
              </a:spcBef>
              <a:buNone/>
            </a:pPr>
            <a:endParaRPr lang="es-MX" sz="500" dirty="0">
              <a:solidFill>
                <a:schemeClr val="bg1"/>
              </a:solidFill>
              <a:latin typeface="ArialMT"/>
            </a:endParaRPr>
          </a:p>
          <a:p>
            <a:pPr marL="0" indent="0" algn="just">
              <a:lnSpc>
                <a:spcPct val="110000"/>
              </a:lnSpc>
              <a:spcBef>
                <a:spcPts val="0"/>
              </a:spcBef>
              <a:buNone/>
            </a:pPr>
            <a:r>
              <a:rPr lang="es-MX" sz="2000" b="1" dirty="0">
                <a:solidFill>
                  <a:schemeClr val="bg1"/>
                </a:solidFill>
                <a:latin typeface="ArialMT"/>
              </a:rPr>
              <a:t>XIII. </a:t>
            </a:r>
            <a:r>
              <a:rPr lang="es-MX" sz="2000" dirty="0">
                <a:solidFill>
                  <a:schemeClr val="bg1"/>
                </a:solidFill>
                <a:latin typeface="ArialMT"/>
              </a:rPr>
              <a:t>El cierre de la bitácora se consignará en una nota que dé por terminados los trabajos.</a:t>
            </a:r>
          </a:p>
          <a:p>
            <a:pPr marL="0" indent="0" algn="just">
              <a:lnSpc>
                <a:spcPct val="110000"/>
              </a:lnSpc>
              <a:spcBef>
                <a:spcPts val="0"/>
              </a:spcBef>
              <a:buNone/>
            </a:pPr>
            <a:endParaRPr lang="es-MX" altLang="es-MX" sz="1000" dirty="0">
              <a:solidFill>
                <a:schemeClr val="bg1"/>
              </a:solidFill>
              <a:latin typeface="ArialMT"/>
              <a:cs typeface="Arial" panose="020B0604020202020204" pitchFamily="34" charset="0"/>
            </a:endParaRP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De requerirse, por las características, complejidad y magnitud de los trabajos a ejecutar, la residencia podrá realizar la apertura de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una bitácora por cada uno de los 				frentes </a:t>
            </a:r>
            <a:r>
              <a:rPr lang="es-ES_tradnl" altLang="es-MX" sz="2000" dirty="0">
                <a:solidFill>
                  <a:schemeClr val="bg1"/>
                </a:solidFill>
                <a:latin typeface="Arial" panose="020B0604020202020204" pitchFamily="34" charset="0"/>
                <a:cs typeface="Arial" panose="020B0604020202020204" pitchFamily="34" charset="0"/>
              </a:rPr>
              <a:t>de obra, o bien, por cada una de las espe-				cialidades que se requieran. </a:t>
            </a:r>
            <a:r>
              <a:rPr lang="es-ES_tradnl" altLang="es-MX" sz="1600" dirty="0">
                <a:solidFill>
                  <a:schemeClr val="bg1"/>
                </a:solidFill>
                <a:latin typeface="Arial" panose="020B0604020202020204" pitchFamily="34" charset="0"/>
                <a:cs typeface="Arial" panose="020B0604020202020204" pitchFamily="34" charset="0"/>
              </a:rPr>
              <a:t>(art. 123 </a:t>
            </a:r>
            <a:r>
              <a:rPr lang="es-ES_tradnl" altLang="es-MX" sz="1600" dirty="0" err="1">
                <a:solidFill>
                  <a:schemeClr val="bg1"/>
                </a:solidFill>
                <a:latin typeface="Arial" panose="020B0604020202020204" pitchFamily="34" charset="0"/>
                <a:cs typeface="Arial" panose="020B0604020202020204" pitchFamily="34" charset="0"/>
              </a:rPr>
              <a:t>últ</a:t>
            </a:r>
            <a:r>
              <a:rPr lang="es-ES_tradnl" altLang="es-MX" sz="1600" dirty="0">
                <a:solidFill>
                  <a:schemeClr val="bg1"/>
                </a:solidFill>
                <a:latin typeface="Arial" panose="020B0604020202020204" pitchFamily="34" charset="0"/>
                <a:cs typeface="Arial" panose="020B0604020202020204" pitchFamily="34" charset="0"/>
              </a:rPr>
              <a:t>. pfo. RLOPS 				RM)</a:t>
            </a: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1026" name="Picture 2" descr="Central Hidroeléctrica San Rafael, Edo. de Nayarit, México | ULMA">
            <a:extLst>
              <a:ext uri="{FF2B5EF4-FFF2-40B4-BE49-F238E27FC236}">
                <a16:creationId xmlns:a16="http://schemas.microsoft.com/office/drawing/2014/main" id="{68874374-4756-421B-949B-F1AC705FC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31" y="5468399"/>
            <a:ext cx="3484218" cy="112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10" end="1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blinds(horizontal)">
                                      <p:cBhvr>
                                        <p:cTn id="5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8852"/>
          </a:xfrm>
        </p:spPr>
        <p:txBody>
          <a:bodyPr>
            <a:normAutofit/>
          </a:bodyPr>
          <a:lstStyle/>
          <a:p>
            <a:pPr marL="0" indent="0" algn="just">
              <a:lnSpc>
                <a:spcPct val="100000"/>
              </a:lnSpc>
              <a:spcBef>
                <a:spcPts val="0"/>
              </a:spcBef>
              <a:buNone/>
            </a:pPr>
            <a:r>
              <a:rPr lang="es-ES" sz="2000" dirty="0">
                <a:solidFill>
                  <a:schemeClr val="bg1"/>
                </a:solidFill>
                <a:latin typeface="ArialMT"/>
              </a:rPr>
              <a:t>Aunado a lo anterior, para el </a:t>
            </a:r>
            <a:r>
              <a:rPr lang="es-ES" sz="2000" dirty="0">
                <a:solidFill>
                  <a:schemeClr val="bg2">
                    <a:lumMod val="75000"/>
                  </a:schemeClr>
                </a:solidFill>
                <a:latin typeface="ArialMT"/>
              </a:rPr>
              <a:t>uso de la bitácora convencional</a:t>
            </a:r>
            <a:r>
              <a:rPr lang="es-ES" sz="2000" dirty="0">
                <a:solidFill>
                  <a:schemeClr val="bg1"/>
                </a:solidFill>
                <a:latin typeface="ArialMT"/>
              </a:rPr>
              <a:t>, se considerará lo siguiente </a:t>
            </a:r>
            <a:r>
              <a:rPr lang="es-ES" sz="1600" dirty="0">
                <a:solidFill>
                  <a:schemeClr val="bg1"/>
                </a:solidFill>
                <a:latin typeface="ArialMT"/>
              </a:rPr>
              <a:t>(art. 124 RLOPSRM)</a:t>
            </a:r>
            <a:r>
              <a:rPr lang="es-ES" sz="2000" dirty="0">
                <a:solidFill>
                  <a:schemeClr val="bg1"/>
                </a:solidFill>
                <a:latin typeface="ArialMT"/>
              </a:rPr>
              <a:t>:</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 </a:t>
            </a:r>
            <a:r>
              <a:rPr lang="es-ES" sz="2000" dirty="0">
                <a:solidFill>
                  <a:schemeClr val="bg1"/>
                </a:solidFill>
                <a:latin typeface="ArialMT"/>
              </a:rPr>
              <a:t>Se deberá contar con un original para la dependencia o entidad y al menos dos copias, una para el contratista y otra para la residencia o la supervisión;</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II. </a:t>
            </a:r>
            <a:r>
              <a:rPr lang="es-ES" sz="2000" dirty="0">
                <a:solidFill>
                  <a:schemeClr val="bg1"/>
                </a:solidFill>
                <a:latin typeface="ArialMT"/>
              </a:rPr>
              <a:t>Las copias deberán ser desprendibles, no así las originales;</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III. </a:t>
            </a:r>
            <a:r>
              <a:rPr lang="es-ES" sz="2000" dirty="0">
                <a:solidFill>
                  <a:schemeClr val="bg1"/>
                </a:solidFill>
                <a:latin typeface="ArialMT"/>
              </a:rPr>
              <a:t>Las notas o asientos deberán efectuarse claramente, con tinta indeleble y letra legible;</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IV. </a:t>
            </a:r>
            <a:r>
              <a:rPr lang="es-ES" sz="2000" dirty="0">
                <a:solidFill>
                  <a:schemeClr val="bg1"/>
                </a:solidFill>
                <a:latin typeface="ArialMT"/>
              </a:rPr>
              <a:t>La nota cuyo original y copias aparezcan con tachaduras y enmendaduras será nula;</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V. </a:t>
            </a:r>
            <a:r>
              <a:rPr lang="es-ES" sz="2000" dirty="0">
                <a:solidFill>
                  <a:schemeClr val="bg1"/>
                </a:solidFill>
                <a:latin typeface="ArialMT"/>
              </a:rPr>
              <a:t>Una vez firmadas las notas, los interesados podrán retirar sus respectivas copias, y</a:t>
            </a:r>
          </a:p>
          <a:p>
            <a:pPr marL="0" indent="0" algn="just">
              <a:lnSpc>
                <a:spcPct val="100000"/>
              </a:lnSpc>
              <a:spcBef>
                <a:spcPts val="0"/>
              </a:spcBef>
              <a:buNone/>
            </a:pPr>
            <a:endParaRPr lang="es-ES" sz="500" dirty="0">
              <a:solidFill>
                <a:schemeClr val="bg1"/>
              </a:solidFill>
              <a:latin typeface="ArialMT"/>
            </a:endParaRPr>
          </a:p>
          <a:p>
            <a:pPr marL="0" indent="0" algn="just">
              <a:lnSpc>
                <a:spcPct val="100000"/>
              </a:lnSpc>
              <a:spcBef>
                <a:spcPts val="0"/>
              </a:spcBef>
              <a:buNone/>
            </a:pPr>
            <a:r>
              <a:rPr lang="es-ES" sz="2000" b="1" dirty="0">
                <a:solidFill>
                  <a:schemeClr val="bg1"/>
                </a:solidFill>
                <a:latin typeface="ArialMT"/>
              </a:rPr>
              <a:t>VI. </a:t>
            </a:r>
            <a:r>
              <a:rPr lang="es-ES" sz="2000" dirty="0">
                <a:solidFill>
                  <a:schemeClr val="bg1"/>
                </a:solidFill>
                <a:latin typeface="ArialMT"/>
              </a:rPr>
              <a:t>La bitácora debe permanecer en la residencia a fin de que sea con-	         sultada en el sitio, y por ende su resguardo es responsabilidad del </a:t>
            </a:r>
            <a:r>
              <a:rPr lang="es-ES" sz="2000" dirty="0" err="1">
                <a:solidFill>
                  <a:schemeClr val="bg1"/>
                </a:solidFill>
                <a:latin typeface="ArialMT"/>
              </a:rPr>
              <a:t>resi</a:t>
            </a:r>
            <a:r>
              <a:rPr lang="es-ES" sz="2000" dirty="0">
                <a:solidFill>
                  <a:schemeClr val="bg1"/>
                </a:solidFill>
                <a:latin typeface="ArialMT"/>
              </a:rPr>
              <a:t>-	          dente </a:t>
            </a:r>
            <a:r>
              <a:rPr lang="es-ES" sz="1600" dirty="0">
                <a:solidFill>
                  <a:schemeClr val="bg1"/>
                </a:solidFill>
                <a:latin typeface="ArialMT"/>
              </a:rPr>
              <a:t>(art. 113 fracc. V RLOPSRM)</a:t>
            </a:r>
            <a:r>
              <a:rPr lang="es-ES" sz="2000" dirty="0">
                <a:solidFill>
                  <a:schemeClr val="bg1"/>
                </a:solidFill>
                <a:latin typeface="ArialMT"/>
              </a:rPr>
              <a:t>.</a:t>
            </a:r>
          </a:p>
          <a:p>
            <a:pPr marL="0" indent="0" algn="just">
              <a:lnSpc>
                <a:spcPct val="100000"/>
              </a:lnSpc>
              <a:spcBef>
                <a:spcPts val="0"/>
              </a:spcBef>
              <a:buNone/>
            </a:pPr>
            <a:endParaRPr lang="es-ES" sz="1000" dirty="0">
              <a:solidFill>
                <a:schemeClr val="bg1"/>
              </a:solidFill>
              <a:latin typeface="ArialMT"/>
            </a:endParaRPr>
          </a:p>
          <a:p>
            <a:pPr marL="0" indent="0" algn="just">
              <a:lnSpc>
                <a:spcPct val="100000"/>
              </a:lnSpc>
              <a:spcBef>
                <a:spcPts val="0"/>
              </a:spcBef>
              <a:buNone/>
            </a:pPr>
            <a:r>
              <a:rPr lang="es-ES" sz="2000" dirty="0">
                <a:solidFill>
                  <a:schemeClr val="accent3">
                    <a:lumMod val="50000"/>
                  </a:schemeClr>
                </a:solidFill>
                <a:latin typeface="ArialMT"/>
              </a:rPr>
              <a:t>Los eventos que se deben registrar </a:t>
            </a:r>
            <a:r>
              <a:rPr lang="es-ES" sz="2000" dirty="0">
                <a:solidFill>
                  <a:schemeClr val="bg1"/>
                </a:solidFill>
                <a:latin typeface="ArialMT"/>
              </a:rPr>
              <a:t>en la bitácora son:</a:t>
            </a:r>
          </a:p>
          <a:p>
            <a:pPr marL="0" indent="0" algn="just">
              <a:lnSpc>
                <a:spcPct val="100000"/>
              </a:lnSpc>
              <a:spcBef>
                <a:spcPts val="0"/>
              </a:spcBef>
              <a:buNone/>
            </a:pPr>
            <a:endParaRPr lang="es-ES" sz="500" dirty="0">
              <a:solidFill>
                <a:schemeClr val="bg1"/>
              </a:solidFill>
              <a:latin typeface="ArialMT"/>
            </a:endParaRPr>
          </a:p>
          <a:p>
            <a:pPr marL="0" indent="0" algn="just">
              <a:lnSpc>
                <a:spcPct val="110000"/>
              </a:lnSpc>
              <a:spcBef>
                <a:spcPts val="0"/>
              </a:spcBef>
              <a:buNone/>
            </a:pPr>
            <a:r>
              <a:rPr lang="es-ES" sz="2000" b="1" dirty="0">
                <a:solidFill>
                  <a:schemeClr val="bg1"/>
                </a:solidFill>
                <a:latin typeface="ArialMT"/>
              </a:rPr>
              <a:t>I. </a:t>
            </a:r>
            <a:r>
              <a:rPr lang="es-ES" sz="2000" dirty="0">
                <a:solidFill>
                  <a:schemeClr val="bg1"/>
                </a:solidFill>
                <a:latin typeface="ArialMT"/>
              </a:rPr>
              <a:t>Por parte </a:t>
            </a:r>
            <a:r>
              <a:rPr lang="es-ES" sz="2000" dirty="0">
                <a:solidFill>
                  <a:schemeClr val="bg2">
                    <a:lumMod val="60000"/>
                    <a:lumOff val="40000"/>
                  </a:schemeClr>
                </a:solidFill>
                <a:latin typeface="ArialMT"/>
              </a:rPr>
              <a:t>del residente </a:t>
            </a:r>
            <a:r>
              <a:rPr lang="es-ES" sz="2000" dirty="0">
                <a:solidFill>
                  <a:schemeClr val="bg1"/>
                </a:solidFill>
                <a:latin typeface="ArialMT"/>
              </a:rPr>
              <a:t>debe</a:t>
            </a:r>
            <a:r>
              <a:rPr lang="es-ES" sz="2000" dirty="0">
                <a:solidFill>
                  <a:schemeClr val="bg2">
                    <a:lumMod val="60000"/>
                    <a:lumOff val="40000"/>
                  </a:schemeClr>
                </a:solidFill>
                <a:latin typeface="ArialMT"/>
              </a:rPr>
              <a:t> </a:t>
            </a:r>
            <a:r>
              <a:rPr lang="es-ES" sz="1600" dirty="0">
                <a:solidFill>
                  <a:schemeClr val="bg1"/>
                </a:solidFill>
                <a:latin typeface="ArialMT"/>
              </a:rPr>
              <a:t>(art. 125 frac. I RLOPSRM)</a:t>
            </a:r>
            <a:r>
              <a:rPr lang="es-ES" sz="2000" dirty="0">
                <a:solidFill>
                  <a:schemeClr val="bg1"/>
                </a:solidFill>
                <a:latin typeface="ArialMT"/>
              </a:rPr>
              <a:t>:</a:t>
            </a:r>
            <a:endParaRPr lang="es-ES" sz="1000" dirty="0">
              <a:solidFill>
                <a:schemeClr val="bg1"/>
              </a:solidFill>
              <a:latin typeface="ArialMT"/>
            </a:endParaRPr>
          </a:p>
          <a:p>
            <a:pPr marL="0" indent="0" algn="just">
              <a:lnSpc>
                <a:spcPct val="100000"/>
              </a:lnSpc>
              <a:spcBef>
                <a:spcPts val="0"/>
              </a:spcBef>
              <a:buNone/>
            </a:pPr>
            <a:endParaRPr lang="es-ES" sz="2000" dirty="0">
              <a:solidFill>
                <a:schemeClr val="bg1"/>
              </a:solidFill>
              <a:latin typeface="ArialMT"/>
            </a:endParaRPr>
          </a:p>
          <a:p>
            <a:pPr marL="0" indent="0" algn="just">
              <a:lnSpc>
                <a:spcPct val="100000"/>
              </a:lnSpc>
              <a:spcBef>
                <a:spcPts val="0"/>
              </a:spcBef>
              <a:buNone/>
            </a:pPr>
            <a:endParaRPr lang="es-ES" sz="1000" dirty="0">
              <a:solidFill>
                <a:schemeClr val="bg1"/>
              </a:solidFill>
              <a:latin typeface="ArialMT"/>
            </a:endParaRPr>
          </a:p>
          <a:p>
            <a:pPr marL="0" indent="0" algn="just">
              <a:lnSpc>
                <a:spcPct val="10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2050" name="Picture 2" descr="Apuntes sobre arquitectura y construcción: Bitácora de obra (I)">
            <a:extLst>
              <a:ext uri="{FF2B5EF4-FFF2-40B4-BE49-F238E27FC236}">
                <a16:creationId xmlns:a16="http://schemas.microsoft.com/office/drawing/2014/main" id="{E714ABC4-C3A1-9232-3089-7FCAB5E4F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450" y="4248620"/>
            <a:ext cx="3072740" cy="172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style.rotation</p:attrName>
                                        </p:attrNameLst>
                                      </p:cBhvr>
                                      <p:tavLst>
                                        <p:tav tm="0">
                                          <p:val>
                                            <p:fltVal val="720"/>
                                          </p:val>
                                        </p:tav>
                                        <p:tav tm="100000">
                                          <p:val>
                                            <p:fltVal val="0"/>
                                          </p:val>
                                        </p:tav>
                                      </p:tavLst>
                                    </p:anim>
                                    <p:anim calcmode="lin" valueType="num">
                                      <p:cBhvr>
                                        <p:cTn id="1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000"/>
                                        <p:tgtEl>
                                          <p:spTgt spid="11">
                                            <p:txEl>
                                              <p:pRg st="4" end="4"/>
                                            </p:txEl>
                                          </p:spTgt>
                                        </p:tgtEl>
                                      </p:cBhvr>
                                    </p:animEffect>
                                    <p:anim calcmode="lin" valueType="num">
                                      <p:cBhvr>
                                        <p:cTn id="26" dur="100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7"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1000"/>
                                        <p:tgtEl>
                                          <p:spTgt spid="11">
                                            <p:txEl>
                                              <p:pRg st="6" end="6"/>
                                            </p:txEl>
                                          </p:spTgt>
                                        </p:tgtEl>
                                      </p:cBhvr>
                                    </p:animEffect>
                                    <p:anim calcmode="lin" valueType="num">
                                      <p:cBhvr>
                                        <p:cTn id="34" dur="1000" fill="hold"/>
                                        <p:tgtEl>
                                          <p:spTgt spid="11">
                                            <p:txEl>
                                              <p:pRg st="6" end="6"/>
                                            </p:txEl>
                                          </p:spTgt>
                                        </p:tgtEl>
                                        <p:attrNameLst>
                                          <p:attrName>style.rotation</p:attrName>
                                        </p:attrNameLst>
                                      </p:cBhvr>
                                      <p:tavLst>
                                        <p:tav tm="0">
                                          <p:val>
                                            <p:fltVal val="720"/>
                                          </p:val>
                                        </p:tav>
                                        <p:tav tm="100000">
                                          <p:val>
                                            <p:fltVal val="0"/>
                                          </p:val>
                                        </p:tav>
                                      </p:tavLst>
                                    </p:anim>
                                    <p:anim calcmode="lin" valueType="num">
                                      <p:cBhvr>
                                        <p:cTn id="35"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1000"/>
                                        <p:tgtEl>
                                          <p:spTgt spid="11">
                                            <p:txEl>
                                              <p:pRg st="8" end="8"/>
                                            </p:txEl>
                                          </p:spTgt>
                                        </p:tgtEl>
                                      </p:cBhvr>
                                    </p:animEffect>
                                    <p:anim calcmode="lin" valueType="num">
                                      <p:cBhvr>
                                        <p:cTn id="42" dur="1000" fill="hold"/>
                                        <p:tgtEl>
                                          <p:spTgt spid="11">
                                            <p:txEl>
                                              <p:pRg st="8" end="8"/>
                                            </p:txEl>
                                          </p:spTgt>
                                        </p:tgtEl>
                                        <p:attrNameLst>
                                          <p:attrName>style.rotation</p:attrName>
                                        </p:attrNameLst>
                                      </p:cBhvr>
                                      <p:tavLst>
                                        <p:tav tm="0">
                                          <p:val>
                                            <p:fltVal val="720"/>
                                          </p:val>
                                        </p:tav>
                                        <p:tav tm="100000">
                                          <p:val>
                                            <p:fltVal val="0"/>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4" dur="1000" fill="hold"/>
                                        <p:tgtEl>
                                          <p:spTgt spid="11">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fade">
                                      <p:cBhvr>
                                        <p:cTn id="49" dur="1000"/>
                                        <p:tgtEl>
                                          <p:spTgt spid="11">
                                            <p:txEl>
                                              <p:pRg st="10" end="10"/>
                                            </p:txEl>
                                          </p:spTgt>
                                        </p:tgtEl>
                                      </p:cBhvr>
                                    </p:animEffect>
                                    <p:anim calcmode="lin" valueType="num">
                                      <p:cBhvr>
                                        <p:cTn id="50" dur="1000" fill="hold"/>
                                        <p:tgtEl>
                                          <p:spTgt spid="11">
                                            <p:txEl>
                                              <p:pRg st="10" end="10"/>
                                            </p:txEl>
                                          </p:spTgt>
                                        </p:tgtEl>
                                        <p:attrNameLst>
                                          <p:attrName>style.rotation</p:attrName>
                                        </p:attrNameLst>
                                      </p:cBhvr>
                                      <p:tavLst>
                                        <p:tav tm="0">
                                          <p:val>
                                            <p:fltVal val="720"/>
                                          </p:val>
                                        </p:tav>
                                        <p:tav tm="100000">
                                          <p:val>
                                            <p:fltVal val="0"/>
                                          </p:val>
                                        </p:tav>
                                      </p:tavLst>
                                    </p:anim>
                                    <p:anim calcmode="lin" valueType="num">
                                      <p:cBhvr>
                                        <p:cTn id="5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animEffect transition="in" filter="fade">
                                      <p:cBhvr>
                                        <p:cTn id="57" dur="1000"/>
                                        <p:tgtEl>
                                          <p:spTgt spid="11">
                                            <p:txEl>
                                              <p:pRg st="12" end="12"/>
                                            </p:txEl>
                                          </p:spTgt>
                                        </p:tgtEl>
                                      </p:cBhvr>
                                    </p:animEffect>
                                    <p:anim calcmode="lin" valueType="num">
                                      <p:cBhvr>
                                        <p:cTn id="58" dur="1000" fill="hold"/>
                                        <p:tgtEl>
                                          <p:spTgt spid="11">
                                            <p:txEl>
                                              <p:pRg st="12" end="12"/>
                                            </p:txEl>
                                          </p:spTgt>
                                        </p:tgtEl>
                                        <p:attrNameLst>
                                          <p:attrName>style.rotation</p:attrName>
                                        </p:attrNameLst>
                                      </p:cBhvr>
                                      <p:tavLst>
                                        <p:tav tm="0">
                                          <p:val>
                                            <p:fltVal val="720"/>
                                          </p:val>
                                        </p:tav>
                                        <p:tav tm="100000">
                                          <p:val>
                                            <p:fltVal val="0"/>
                                          </p:val>
                                        </p:tav>
                                      </p:tavLst>
                                    </p:anim>
                                    <p:anim calcmode="lin" valueType="num">
                                      <p:cBhvr>
                                        <p:cTn id="59"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60" dur="1000" fill="hold"/>
                                        <p:tgtEl>
                                          <p:spTgt spid="11">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nodeType="clickEffect">
                                  <p:stCondLst>
                                    <p:cond delay="0"/>
                                  </p:stCondLst>
                                  <p:iterate type="lt">
                                    <p:tmPct val="49925"/>
                                  </p:iterate>
                                  <p:childTnLst>
                                    <p:set>
                                      <p:cBhvr>
                                        <p:cTn id="64" dur="1" fill="hold">
                                          <p:stCondLst>
                                            <p:cond delay="0"/>
                                          </p:stCondLst>
                                        </p:cTn>
                                        <p:tgtEl>
                                          <p:spTgt spid="11">
                                            <p:txEl>
                                              <p:pRg st="14" end="14"/>
                                            </p:txEl>
                                          </p:spTgt>
                                        </p:tgtEl>
                                        <p:attrNameLst>
                                          <p:attrName>style.visibility</p:attrName>
                                        </p:attrNameLst>
                                      </p:cBhvr>
                                      <p:to>
                                        <p:strVal val="visible"/>
                                      </p:to>
                                    </p:set>
                                    <p:set>
                                      <p:cBhvr>
                                        <p:cTn id="65" dur="114" fill="hold">
                                          <p:stCondLst>
                                            <p:cond delay="0"/>
                                          </p:stCondLst>
                                        </p:cTn>
                                        <p:tgtEl>
                                          <p:spTgt spid="11">
                                            <p:txEl>
                                              <p:pRg st="14" end="14"/>
                                            </p:txEl>
                                          </p:spTgt>
                                        </p:tgtEl>
                                        <p:attrNameLst>
                                          <p:attrName>style.rotation</p:attrName>
                                        </p:attrNameLst>
                                      </p:cBhvr>
                                      <p:to>
                                        <p:strVal val="-45.0"/>
                                      </p:to>
                                    </p:set>
                                    <p:anim calcmode="lin" valueType="num">
                                      <p:cBhvr>
                                        <p:cTn id="66" dur="114" fill="hold">
                                          <p:stCondLst>
                                            <p:cond delay="114"/>
                                          </p:stCondLst>
                                        </p:cTn>
                                        <p:tgtEl>
                                          <p:spTgt spid="11">
                                            <p:txEl>
                                              <p:pRg st="14" end="14"/>
                                            </p:txEl>
                                          </p:spTgt>
                                        </p:tgtEl>
                                        <p:attrNameLst>
                                          <p:attrName>style.rotation</p:attrName>
                                        </p:attrNameLst>
                                      </p:cBhvr>
                                      <p:tavLst>
                                        <p:tav tm="0">
                                          <p:val>
                                            <p:fltVal val="-45"/>
                                          </p:val>
                                        </p:tav>
                                        <p:tav tm="69900">
                                          <p:val>
                                            <p:fltVal val="45"/>
                                          </p:val>
                                        </p:tav>
                                        <p:tav tm="100000">
                                          <p:val>
                                            <p:fltVal val="0"/>
                                          </p:val>
                                        </p:tav>
                                      </p:tavLst>
                                    </p:anim>
                                    <p:anim calcmode="lin" valueType="num">
                                      <p:cBhvr>
                                        <p:cTn id="67" dur="114" fill="hold">
                                          <p:stCondLst>
                                            <p:cond delay="0"/>
                                          </p:stCondLst>
                                        </p:cTn>
                                        <p:tgtEl>
                                          <p:spTgt spid="11">
                                            <p:txEl>
                                              <p:pRg st="14" end="14"/>
                                            </p:txEl>
                                          </p:spTgt>
                                        </p:tgtEl>
                                        <p:attrNameLst>
                                          <p:attrName>ppt_y</p:attrName>
                                        </p:attrNameLst>
                                      </p:cBhvr>
                                      <p:tavLst>
                                        <p:tav tm="0">
                                          <p:val>
                                            <p:strVal val="#ppt_y-1"/>
                                          </p:val>
                                        </p:tav>
                                        <p:tav tm="100000">
                                          <p:val>
                                            <p:strVal val="#ppt_y-(0.354*#ppt_w-0.172*#ppt_h)"/>
                                          </p:val>
                                        </p:tav>
                                      </p:tavLst>
                                    </p:anim>
                                    <p:anim calcmode="lin" valueType="num">
                                      <p:cBhvr>
                                        <p:cTn id="68" dur="2" decel="50000" autoRev="1" fill="hold">
                                          <p:stCondLst>
                                            <p:cond delay="114"/>
                                          </p:stCondLst>
                                        </p:cTn>
                                        <p:tgtEl>
                                          <p:spTgt spid="11">
                                            <p:txEl>
                                              <p:pRg st="14" end="14"/>
                                            </p:txEl>
                                          </p:spTgt>
                                        </p:tgtEl>
                                        <p:attrNameLst>
                                          <p:attrName>ppt_y</p:attrName>
                                        </p:attrNameLst>
                                      </p:cBhvr>
                                      <p:tavLst>
                                        <p:tav tm="0">
                                          <p:val>
                                            <p:strVal val="#ppt_y-(0.354*#ppt_w-0.172*#ppt_h)"/>
                                          </p:val>
                                        </p:tav>
                                        <p:tav tm="100000">
                                          <p:val>
                                            <p:strVal val="#ppt_y-(0.354*#ppt_w-0.172*#ppt_h)-#ppt_h/2"/>
                                          </p:val>
                                        </p:tav>
                                      </p:tavLst>
                                    </p:anim>
                                    <p:anim calcmode="lin" valueType="num">
                                      <p:cBhvr>
                                        <p:cTn id="69" dur="1" fill="hold">
                                          <p:stCondLst>
                                            <p:cond delay="249"/>
                                          </p:stCondLst>
                                        </p:cTn>
                                        <p:tgtEl>
                                          <p:spTgt spid="11">
                                            <p:txEl>
                                              <p:pRg st="14" end="1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11">
                                            <p:txEl>
                                              <p:pRg st="16" end="16"/>
                                            </p:txEl>
                                          </p:spTgt>
                                        </p:tgtEl>
                                        <p:attrNameLst>
                                          <p:attrName>style.visibility</p:attrName>
                                        </p:attrNameLst>
                                      </p:cBhvr>
                                      <p:to>
                                        <p:strVal val="visible"/>
                                      </p:to>
                                    </p:set>
                                    <p:anim calcmode="lin" valueType="num">
                                      <p:cBhvr>
                                        <p:cTn id="74" dur="500" decel="50000" fill="hold">
                                          <p:stCondLst>
                                            <p:cond delay="0"/>
                                          </p:stCondLst>
                                        </p:cTn>
                                        <p:tgtEl>
                                          <p:spTgt spid="11">
                                            <p:txEl>
                                              <p:pRg st="16" end="16"/>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1">
                                            <p:txEl>
                                              <p:pRg st="16" end="16"/>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1">
                                            <p:txEl>
                                              <p:pRg st="16" end="16"/>
                                            </p:txEl>
                                          </p:spTgt>
                                        </p:tgtEl>
                                        <p:attrNameLst>
                                          <p:attrName>ppt_w</p:attrName>
                                        </p:attrNameLst>
                                      </p:cBhvr>
                                      <p:tavLst>
                                        <p:tav tm="0">
                                          <p:val>
                                            <p:strVal val="#ppt_w*.05"/>
                                          </p:val>
                                        </p:tav>
                                        <p:tav tm="100000">
                                          <p:val>
                                            <p:strVal val="#ppt_w"/>
                                          </p:val>
                                        </p:tav>
                                      </p:tavLst>
                                    </p:anim>
                                    <p:anim calcmode="lin" valueType="num">
                                      <p:cBhvr>
                                        <p:cTn id="77" dur="1000" fill="hold"/>
                                        <p:tgtEl>
                                          <p:spTgt spid="11">
                                            <p:txEl>
                                              <p:pRg st="16" end="16"/>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1">
                                            <p:txEl>
                                              <p:pRg st="16" end="16"/>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1">
                                            <p:txEl>
                                              <p:pRg st="16" end="16"/>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1">
                                            <p:txEl>
                                              <p:pRg st="16" end="16"/>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81178"/>
          </a:xfrm>
        </p:spPr>
        <p:txBody>
          <a:bodyPr>
            <a:normAutofit/>
          </a:bodyPr>
          <a:lstStyle/>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 </a:t>
            </a:r>
            <a:r>
              <a:rPr lang="es-ES_tradnl" altLang="es-MX" sz="2000" dirty="0">
                <a:solidFill>
                  <a:schemeClr val="bg1"/>
                </a:solidFill>
                <a:latin typeface="Arial" panose="020B0604020202020204" pitchFamily="34" charset="0"/>
                <a:cs typeface="Arial" panose="020B0604020202020204" pitchFamily="34" charset="0"/>
              </a:rPr>
              <a:t>Aperturar la bitácora </a:t>
            </a:r>
            <a:r>
              <a:rPr lang="es-ES_tradnl" altLang="es-MX" sz="1600" dirty="0">
                <a:solidFill>
                  <a:schemeClr val="bg1"/>
                </a:solidFill>
                <a:latin typeface="Arial" panose="020B0604020202020204" pitchFamily="34" charset="0"/>
                <a:cs typeface="Arial" panose="020B0604020202020204" pitchFamily="34" charset="0"/>
              </a:rPr>
              <a:t>(art. 113 frac. V RLOPSRM)</a:t>
            </a:r>
            <a:r>
              <a:rPr lang="es-ES_tradnl" altLang="es-MX" sz="2000" b="1"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2. </a:t>
            </a:r>
            <a:r>
              <a:rPr lang="es-ES_tradnl" altLang="es-MX" sz="2000" dirty="0">
                <a:solidFill>
                  <a:schemeClr val="bg1"/>
                </a:solidFill>
                <a:latin typeface="Arial" panose="020B0604020202020204" pitchFamily="34" charset="0"/>
                <a:cs typeface="Arial" panose="020B0604020202020204" pitchFamily="34" charset="0"/>
              </a:rPr>
              <a:t>Autorizar  las modificaciones al proyecto ejecutivo, al  procedimiento constructivo,</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a los aspectos de calidad y a los programas de ejecución convenidos;</a:t>
            </a:r>
            <a:r>
              <a:rPr lang="es-ES_tradnl" altLang="es-MX" sz="2000" b="1"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3. </a:t>
            </a:r>
            <a:r>
              <a:rPr lang="es-ES_tradnl" altLang="es-MX" sz="2000" dirty="0">
                <a:solidFill>
                  <a:schemeClr val="bg1"/>
                </a:solidFill>
                <a:latin typeface="Arial" panose="020B0604020202020204" pitchFamily="34" charset="0"/>
                <a:cs typeface="Arial" panose="020B0604020202020204" pitchFamily="34" charset="0"/>
              </a:rPr>
              <a:t>Registrar la</a:t>
            </a:r>
            <a:r>
              <a:rPr lang="es-MX" sz="2000" dirty="0">
                <a:solidFill>
                  <a:schemeClr val="bg1"/>
                </a:solidFill>
                <a:latin typeface="Arial" panose="020B0604020202020204" pitchFamily="34" charset="0"/>
                <a:cs typeface="Arial" panose="020B0604020202020204" pitchFamily="34" charset="0"/>
              </a:rPr>
              <a:t> fecha en que se presentan las estimaciones</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MX"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(art. 133 2º pfo. RLOPSRM)</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a:t>
            </a:r>
          </a:p>
          <a:p>
            <a:pPr marL="0" indent="0" algn="just">
              <a:lnSpc>
                <a:spcPct val="11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cuando se </a:t>
            </a:r>
            <a:r>
              <a:rPr lang="es-ES_tradnl" altLang="es-MX" sz="2000" dirty="0">
                <a:solidFill>
                  <a:schemeClr val="bg1"/>
                </a:solidFill>
                <a:latin typeface="Arial" panose="020B0604020202020204" pitchFamily="34" charset="0"/>
                <a:cs typeface="Arial" panose="020B0604020202020204" pitchFamily="34" charset="0"/>
              </a:rPr>
              <a:t>autorizaron;</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4. </a:t>
            </a:r>
            <a:r>
              <a:rPr lang="es-ES_tradnl" altLang="es-MX" sz="2000" dirty="0">
                <a:solidFill>
                  <a:schemeClr val="bg1"/>
                </a:solidFill>
                <a:latin typeface="Arial" panose="020B0604020202020204" pitchFamily="34" charset="0"/>
                <a:cs typeface="Arial" panose="020B0604020202020204" pitchFamily="34" charset="0"/>
              </a:rPr>
              <a:t>Aprobar el ajuste de costos;</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5.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Autorizar los trabajos adicionales y extraordinarios, además de emitirse por </a:t>
            </a:r>
            <a:r>
              <a:rPr lang="es-E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escri</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0000"/>
              </a:lnSpc>
              <a:spcBef>
                <a:spcPts val="0"/>
              </a:spcBef>
              <a:buNone/>
            </a:pPr>
            <a:r>
              <a:rPr lang="es-E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to</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al contratista </a:t>
            </a:r>
            <a:r>
              <a:rPr lang="es-MX" sz="1600" dirty="0">
                <a:solidFill>
                  <a:srgbClr val="000000"/>
                </a:solidFill>
                <a:latin typeface="ArialMT"/>
              </a:rPr>
              <a:t>(art. 107 3er. pfo. RLOPSRM)</a:t>
            </a:r>
            <a:r>
              <a:rPr lang="es-MX" sz="2000" dirty="0">
                <a:solidFill>
                  <a:srgbClr val="000000"/>
                </a:solidFill>
                <a:latin typeface="ArialMT"/>
              </a:rPr>
              <a:t>;</a:t>
            </a:r>
            <a:endParaRPr lang="es-MX" sz="1600" dirty="0">
              <a:solidFill>
                <a:srgbClr val="000000"/>
              </a:solidFill>
              <a:latin typeface="ArialMT"/>
            </a:endParaRP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6. </a:t>
            </a:r>
            <a:r>
              <a:rPr lang="es-ES_tradnl" altLang="es-MX" sz="2000" dirty="0">
                <a:solidFill>
                  <a:schemeClr val="bg1"/>
                </a:solidFill>
                <a:latin typeface="Arial" panose="020B0604020202020204" pitchFamily="34" charset="0"/>
                <a:cs typeface="Arial" panose="020B0604020202020204" pitchFamily="34" charset="0"/>
              </a:rPr>
              <a:t>Llevar el control diario para efectos de pagar los costos directos de los insumos y</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suministros efectivamente utilizados en la obra, mientras se lleve la conciliar de pre-</a:t>
            </a:r>
          </a:p>
          <a:p>
            <a:pPr marL="0" indent="0" algn="just">
              <a:lnSpc>
                <a:spcPct val="11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cios</a:t>
            </a:r>
            <a:r>
              <a:rPr lang="es-ES_tradnl" altLang="es-MX" sz="2000" dirty="0">
                <a:solidFill>
                  <a:schemeClr val="bg1"/>
                </a:solidFill>
                <a:latin typeface="Arial" panose="020B0604020202020204" pitchFamily="34" charset="0"/>
                <a:cs typeface="Arial" panose="020B0604020202020204" pitchFamily="34" charset="0"/>
              </a:rPr>
              <a:t> unitarios no considerados en el catálogo original </a:t>
            </a:r>
            <a:r>
              <a:rPr lang="es-ES_tradnl" altLang="es-MX" sz="1600" dirty="0">
                <a:solidFill>
                  <a:schemeClr val="bg1"/>
                </a:solidFill>
                <a:latin typeface="Arial" panose="020B0604020202020204" pitchFamily="34" charset="0"/>
                <a:cs typeface="Arial" panose="020B0604020202020204" pitchFamily="34" charset="0"/>
              </a:rPr>
              <a:t>(art. 108 1er. pfo. RLOPSRM)</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7. </a:t>
            </a:r>
            <a:r>
              <a:rPr lang="es-ES_tradnl" altLang="es-MX" sz="2000" dirty="0">
                <a:solidFill>
                  <a:schemeClr val="bg1"/>
                </a:solidFill>
                <a:latin typeface="Arial" panose="020B0604020202020204" pitchFamily="34" charset="0"/>
                <a:cs typeface="Arial" panose="020B0604020202020204" pitchFamily="34" charset="0"/>
              </a:rPr>
              <a:t>Aprobar al contratista los conceptos no previstos en el catálogo original y </a:t>
            </a:r>
            <a:r>
              <a:rPr lang="es-ES_tradnl" altLang="es-MX" sz="2000" dirty="0" err="1">
                <a:solidFill>
                  <a:schemeClr val="bg1"/>
                </a:solidFill>
                <a:latin typeface="Arial" panose="020B0604020202020204" pitchFamily="34" charset="0"/>
                <a:cs typeface="Arial" panose="020B0604020202020204" pitchFamily="34" charset="0"/>
              </a:rPr>
              <a:t>cantida</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des adicionales, para que pueda ejecutarlos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105 1er.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8. </a:t>
            </a:r>
            <a:r>
              <a:rPr lang="es-MX" sz="2000" dirty="0">
                <a:solidFill>
                  <a:schemeClr val="bg1"/>
                </a:solidFill>
                <a:latin typeface="ArialMT"/>
              </a:rPr>
              <a:t>Solicitar al contratista la ejecución de trabajos o conceptos adicionales o extraor-</a:t>
            </a:r>
          </a:p>
          <a:p>
            <a:pPr marL="0" indent="0" algn="just">
              <a:lnSpc>
                <a:spcPct val="110000"/>
              </a:lnSpc>
              <a:spcBef>
                <a:spcPts val="0"/>
              </a:spcBef>
              <a:buNone/>
            </a:pPr>
            <a:r>
              <a:rPr lang="es-MX" sz="2000" dirty="0">
                <a:solidFill>
                  <a:schemeClr val="bg1"/>
                </a:solidFill>
                <a:latin typeface="ArialMT"/>
              </a:rPr>
              <a:t>dinarios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105 2º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9. </a:t>
            </a:r>
            <a:r>
              <a:rPr lang="es-ES_tradnl" altLang="es-MX" sz="2000" dirty="0">
                <a:solidFill>
                  <a:schemeClr val="bg1"/>
                </a:solidFill>
                <a:latin typeface="Arial" panose="020B0604020202020204" pitchFamily="34" charset="0"/>
                <a:cs typeface="Arial" panose="020B0604020202020204" pitchFamily="34" charset="0"/>
              </a:rPr>
              <a:t>Autorizar los convenios modificatorios;</a:t>
            </a:r>
          </a:p>
          <a:p>
            <a:pPr marL="0" indent="0" algn="just">
              <a:lnSpc>
                <a:spcPct val="11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10. </a:t>
            </a:r>
            <a:r>
              <a:rPr lang="es-MX" altLang="es-MX" sz="2000" dirty="0">
                <a:solidFill>
                  <a:schemeClr val="bg1"/>
                </a:solidFill>
                <a:latin typeface="ArialMT"/>
                <a:cs typeface="Arial" panose="020B0604020202020204" pitchFamily="34" charset="0"/>
              </a:rPr>
              <a:t>Anotar l</a:t>
            </a:r>
            <a:r>
              <a:rPr lang="es-MX" sz="2000" dirty="0">
                <a:solidFill>
                  <a:schemeClr val="bg1"/>
                </a:solidFill>
                <a:latin typeface="ArialMT"/>
              </a:rPr>
              <a:t>as retenciones económicas o las penas convencionales, una vez cuanti-</a:t>
            </a:r>
            <a:endParaRPr lang="es-MX" sz="1600" dirty="0">
              <a:solidFill>
                <a:schemeClr val="bg1"/>
              </a:solidFill>
              <a:latin typeface="ArialMT"/>
            </a:endParaRPr>
          </a:p>
          <a:p>
            <a:pPr marL="0" indent="0" algn="just">
              <a:lnSpc>
                <a:spcPct val="10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4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1" end="1"/>
                                            </p:txEl>
                                          </p:spTgt>
                                        </p:tgtEl>
                                        <p:attrNameLst>
                                          <p:attrName>style.visibility</p:attrName>
                                        </p:attrNameLst>
                                      </p:cBhvr>
                                      <p:to>
                                        <p:strVal val="visible"/>
                                      </p:to>
                                    </p:set>
                                    <p:anim by="(-#ppt_w*2)" calcmode="lin" valueType="num">
                                      <p:cBhvr rctx="PPT">
                                        <p:cTn id="15" dur="125" autoRev="1" fill="hold">
                                          <p:stCondLst>
                                            <p:cond delay="0"/>
                                          </p:stCondLst>
                                        </p:cTn>
                                        <p:tgtEl>
                                          <p:spTgt spid="11">
                                            <p:txEl>
                                              <p:pRg st="1" end="1"/>
                                            </p:txEl>
                                          </p:spTgt>
                                        </p:tgtEl>
                                        <p:attrNameLst>
                                          <p:attrName>ppt_w</p:attrName>
                                        </p:attrNameLst>
                                      </p:cBhvr>
                                    </p:anim>
                                    <p:anim by="(#ppt_w*0.50)" calcmode="lin" valueType="num">
                                      <p:cBhvr>
                                        <p:cTn id="16" dur="125" decel="50000" autoRev="1" fill="hold">
                                          <p:stCondLst>
                                            <p:cond delay="0"/>
                                          </p:stCondLst>
                                        </p:cTn>
                                        <p:tgtEl>
                                          <p:spTgt spid="11">
                                            <p:txEl>
                                              <p:pRg st="1" end="1"/>
                                            </p:txEl>
                                          </p:spTgt>
                                        </p:tgtEl>
                                        <p:attrNameLst>
                                          <p:attrName>ppt_x</p:attrName>
                                        </p:attrNameLst>
                                      </p:cBhvr>
                                    </p:anim>
                                    <p:anim from="(-#ppt_h/2)" to="(#ppt_y)" calcmode="lin" valueType="num">
                                      <p:cBhvr>
                                        <p:cTn id="17" dur="250" fill="hold">
                                          <p:stCondLst>
                                            <p:cond delay="0"/>
                                          </p:stCondLst>
                                        </p:cTn>
                                        <p:tgtEl>
                                          <p:spTgt spid="11">
                                            <p:txEl>
                                              <p:pRg st="1" end="1"/>
                                            </p:txEl>
                                          </p:spTgt>
                                        </p:tgtEl>
                                        <p:attrNameLst>
                                          <p:attrName>ppt_y</p:attrName>
                                        </p:attrNameLst>
                                      </p:cBhvr>
                                    </p:anim>
                                    <p:animRot by="21600000">
                                      <p:cBhvr>
                                        <p:cTn id="18" dur="250" fill="hold">
                                          <p:stCondLst>
                                            <p:cond delay="0"/>
                                          </p:stCondLst>
                                        </p:cTn>
                                        <p:tgtEl>
                                          <p:spTgt spid="11">
                                            <p:txEl>
                                              <p:pRg st="1" end="1"/>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125" autoRev="1" fill="hold">
                                          <p:stCondLst>
                                            <p:cond delay="0"/>
                                          </p:stCondLst>
                                        </p:cTn>
                                        <p:tgtEl>
                                          <p:spTgt spid="11">
                                            <p:txEl>
                                              <p:pRg st="2" end="2"/>
                                            </p:txEl>
                                          </p:spTgt>
                                        </p:tgtEl>
                                        <p:attrNameLst>
                                          <p:attrName>ppt_w</p:attrName>
                                        </p:attrNameLst>
                                      </p:cBhvr>
                                    </p:anim>
                                    <p:anim by="(#ppt_w*0.50)" calcmode="lin" valueType="num">
                                      <p:cBhvr>
                                        <p:cTn id="22" dur="125" decel="50000" autoRev="1" fill="hold">
                                          <p:stCondLst>
                                            <p:cond delay="0"/>
                                          </p:stCondLst>
                                        </p:cTn>
                                        <p:tgtEl>
                                          <p:spTgt spid="11">
                                            <p:txEl>
                                              <p:pRg st="2" end="2"/>
                                            </p:txEl>
                                          </p:spTgt>
                                        </p:tgtEl>
                                        <p:attrNameLst>
                                          <p:attrName>ppt_x</p:attrName>
                                        </p:attrNameLst>
                                      </p:cBhvr>
                                    </p:anim>
                                    <p:anim from="(-#ppt_h/2)" to="(#ppt_y)" calcmode="lin" valueType="num">
                                      <p:cBhvr>
                                        <p:cTn id="23" dur="250" fill="hold">
                                          <p:stCondLst>
                                            <p:cond delay="0"/>
                                          </p:stCondLst>
                                        </p:cTn>
                                        <p:tgtEl>
                                          <p:spTgt spid="11">
                                            <p:txEl>
                                              <p:pRg st="2" end="2"/>
                                            </p:txEl>
                                          </p:spTgt>
                                        </p:tgtEl>
                                        <p:attrNameLst>
                                          <p:attrName>ppt_y</p:attrName>
                                        </p:attrNameLst>
                                      </p:cBhvr>
                                    </p:anim>
                                    <p:animRot by="21600000">
                                      <p:cBhvr>
                                        <p:cTn id="24" dur="250" fill="hold">
                                          <p:stCondLst>
                                            <p:cond delay="0"/>
                                          </p:stCondLst>
                                        </p:cTn>
                                        <p:tgtEl>
                                          <p:spTgt spid="11">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11">
                                            <p:txEl>
                                              <p:pRg st="3" end="3"/>
                                            </p:txEl>
                                          </p:spTgt>
                                        </p:tgtEl>
                                        <p:attrNameLst>
                                          <p:attrName>style.visibility</p:attrName>
                                        </p:attrNameLst>
                                      </p:cBhvr>
                                      <p:to>
                                        <p:strVal val="visible"/>
                                      </p:to>
                                    </p:set>
                                    <p:anim by="(-#ppt_w*2)" calcmode="lin" valueType="num">
                                      <p:cBhvr rctx="PPT">
                                        <p:cTn id="29" dur="125" autoRev="1" fill="hold">
                                          <p:stCondLst>
                                            <p:cond delay="0"/>
                                          </p:stCondLst>
                                        </p:cTn>
                                        <p:tgtEl>
                                          <p:spTgt spid="11">
                                            <p:txEl>
                                              <p:pRg st="3" end="3"/>
                                            </p:txEl>
                                          </p:spTgt>
                                        </p:tgtEl>
                                        <p:attrNameLst>
                                          <p:attrName>ppt_w</p:attrName>
                                        </p:attrNameLst>
                                      </p:cBhvr>
                                    </p:anim>
                                    <p:anim by="(#ppt_w*0.50)" calcmode="lin" valueType="num">
                                      <p:cBhvr>
                                        <p:cTn id="30" dur="125" decel="50000" autoRev="1" fill="hold">
                                          <p:stCondLst>
                                            <p:cond delay="0"/>
                                          </p:stCondLst>
                                        </p:cTn>
                                        <p:tgtEl>
                                          <p:spTgt spid="11">
                                            <p:txEl>
                                              <p:pRg st="3" end="3"/>
                                            </p:txEl>
                                          </p:spTgt>
                                        </p:tgtEl>
                                        <p:attrNameLst>
                                          <p:attrName>ppt_x</p:attrName>
                                        </p:attrNameLst>
                                      </p:cBhvr>
                                    </p:anim>
                                    <p:anim from="(-#ppt_h/2)" to="(#ppt_y)" calcmode="lin" valueType="num">
                                      <p:cBhvr>
                                        <p:cTn id="31" dur="250" fill="hold">
                                          <p:stCondLst>
                                            <p:cond delay="0"/>
                                          </p:stCondLst>
                                        </p:cTn>
                                        <p:tgtEl>
                                          <p:spTgt spid="11">
                                            <p:txEl>
                                              <p:pRg st="3" end="3"/>
                                            </p:txEl>
                                          </p:spTgt>
                                        </p:tgtEl>
                                        <p:attrNameLst>
                                          <p:attrName>ppt_y</p:attrName>
                                        </p:attrNameLst>
                                      </p:cBhvr>
                                    </p:anim>
                                    <p:animRot by="21600000">
                                      <p:cBhvr>
                                        <p:cTn id="32" dur="250" fill="hold">
                                          <p:stCondLst>
                                            <p:cond delay="0"/>
                                          </p:stCondLst>
                                        </p:cTn>
                                        <p:tgtEl>
                                          <p:spTgt spid="11">
                                            <p:txEl>
                                              <p:pRg st="3" end="3"/>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by="(-#ppt_w*2)" calcmode="lin" valueType="num">
                                      <p:cBhvr rctx="PPT">
                                        <p:cTn id="35" dur="125" autoRev="1" fill="hold">
                                          <p:stCondLst>
                                            <p:cond delay="0"/>
                                          </p:stCondLst>
                                        </p:cTn>
                                        <p:tgtEl>
                                          <p:spTgt spid="11">
                                            <p:txEl>
                                              <p:pRg st="4" end="4"/>
                                            </p:txEl>
                                          </p:spTgt>
                                        </p:tgtEl>
                                        <p:attrNameLst>
                                          <p:attrName>ppt_w</p:attrName>
                                        </p:attrNameLst>
                                      </p:cBhvr>
                                    </p:anim>
                                    <p:anim by="(#ppt_w*0.50)" calcmode="lin" valueType="num">
                                      <p:cBhvr>
                                        <p:cTn id="36" dur="125" decel="50000" autoRev="1" fill="hold">
                                          <p:stCondLst>
                                            <p:cond delay="0"/>
                                          </p:stCondLst>
                                        </p:cTn>
                                        <p:tgtEl>
                                          <p:spTgt spid="11">
                                            <p:txEl>
                                              <p:pRg st="4" end="4"/>
                                            </p:txEl>
                                          </p:spTgt>
                                        </p:tgtEl>
                                        <p:attrNameLst>
                                          <p:attrName>ppt_x</p:attrName>
                                        </p:attrNameLst>
                                      </p:cBhvr>
                                    </p:anim>
                                    <p:anim from="(-#ppt_h/2)" to="(#ppt_y)" calcmode="lin" valueType="num">
                                      <p:cBhvr>
                                        <p:cTn id="37" dur="250" fill="hold">
                                          <p:stCondLst>
                                            <p:cond delay="0"/>
                                          </p:stCondLst>
                                        </p:cTn>
                                        <p:tgtEl>
                                          <p:spTgt spid="11">
                                            <p:txEl>
                                              <p:pRg st="4" end="4"/>
                                            </p:txEl>
                                          </p:spTgt>
                                        </p:tgtEl>
                                        <p:attrNameLst>
                                          <p:attrName>ppt_y</p:attrName>
                                        </p:attrNameLst>
                                      </p:cBhvr>
                                    </p:anim>
                                    <p:animRot by="21600000">
                                      <p:cBhvr>
                                        <p:cTn id="38" dur="250" fill="hold">
                                          <p:stCondLst>
                                            <p:cond delay="0"/>
                                          </p:stCondLst>
                                        </p:cTn>
                                        <p:tgtEl>
                                          <p:spTgt spid="11">
                                            <p:txEl>
                                              <p:pRg st="4" end="4"/>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11">
                                            <p:txEl>
                                              <p:pRg st="5" end="5"/>
                                            </p:txEl>
                                          </p:spTgt>
                                        </p:tgtEl>
                                        <p:attrNameLst>
                                          <p:attrName>style.visibility</p:attrName>
                                        </p:attrNameLst>
                                      </p:cBhvr>
                                      <p:to>
                                        <p:strVal val="visible"/>
                                      </p:to>
                                    </p:set>
                                    <p:anim by="(-#ppt_w*2)" calcmode="lin" valueType="num">
                                      <p:cBhvr rctx="PPT">
                                        <p:cTn id="43" dur="125" autoRev="1" fill="hold">
                                          <p:stCondLst>
                                            <p:cond delay="0"/>
                                          </p:stCondLst>
                                        </p:cTn>
                                        <p:tgtEl>
                                          <p:spTgt spid="11">
                                            <p:txEl>
                                              <p:pRg st="5" end="5"/>
                                            </p:txEl>
                                          </p:spTgt>
                                        </p:tgtEl>
                                        <p:attrNameLst>
                                          <p:attrName>ppt_w</p:attrName>
                                        </p:attrNameLst>
                                      </p:cBhvr>
                                    </p:anim>
                                    <p:anim by="(#ppt_w*0.50)" calcmode="lin" valueType="num">
                                      <p:cBhvr>
                                        <p:cTn id="44" dur="125" decel="50000" autoRev="1" fill="hold">
                                          <p:stCondLst>
                                            <p:cond delay="0"/>
                                          </p:stCondLst>
                                        </p:cTn>
                                        <p:tgtEl>
                                          <p:spTgt spid="11">
                                            <p:txEl>
                                              <p:pRg st="5" end="5"/>
                                            </p:txEl>
                                          </p:spTgt>
                                        </p:tgtEl>
                                        <p:attrNameLst>
                                          <p:attrName>ppt_x</p:attrName>
                                        </p:attrNameLst>
                                      </p:cBhvr>
                                    </p:anim>
                                    <p:anim from="(-#ppt_h/2)" to="(#ppt_y)" calcmode="lin" valueType="num">
                                      <p:cBhvr>
                                        <p:cTn id="45" dur="250" fill="hold">
                                          <p:stCondLst>
                                            <p:cond delay="0"/>
                                          </p:stCondLst>
                                        </p:cTn>
                                        <p:tgtEl>
                                          <p:spTgt spid="11">
                                            <p:txEl>
                                              <p:pRg st="5" end="5"/>
                                            </p:txEl>
                                          </p:spTgt>
                                        </p:tgtEl>
                                        <p:attrNameLst>
                                          <p:attrName>ppt_y</p:attrName>
                                        </p:attrNameLst>
                                      </p:cBhvr>
                                    </p:anim>
                                    <p:animRot by="21600000">
                                      <p:cBhvr>
                                        <p:cTn id="46" dur="250" fill="hold">
                                          <p:stCondLst>
                                            <p:cond delay="0"/>
                                          </p:stCondLst>
                                        </p:cTn>
                                        <p:tgtEl>
                                          <p:spTgt spid="11">
                                            <p:txEl>
                                              <p:pRg st="5" end="5"/>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1">
                                            <p:txEl>
                                              <p:pRg st="6" end="6"/>
                                            </p:txEl>
                                          </p:spTgt>
                                        </p:tgtEl>
                                        <p:attrNameLst>
                                          <p:attrName>style.visibility</p:attrName>
                                        </p:attrNameLst>
                                      </p:cBhvr>
                                      <p:to>
                                        <p:strVal val="visible"/>
                                      </p:to>
                                    </p:set>
                                    <p:anim by="(-#ppt_w*2)" calcmode="lin" valueType="num">
                                      <p:cBhvr rctx="PPT">
                                        <p:cTn id="51" dur="125" autoRev="1" fill="hold">
                                          <p:stCondLst>
                                            <p:cond delay="0"/>
                                          </p:stCondLst>
                                        </p:cTn>
                                        <p:tgtEl>
                                          <p:spTgt spid="11">
                                            <p:txEl>
                                              <p:pRg st="6" end="6"/>
                                            </p:txEl>
                                          </p:spTgt>
                                        </p:tgtEl>
                                        <p:attrNameLst>
                                          <p:attrName>ppt_w</p:attrName>
                                        </p:attrNameLst>
                                      </p:cBhvr>
                                    </p:anim>
                                    <p:anim by="(#ppt_w*0.50)" calcmode="lin" valueType="num">
                                      <p:cBhvr>
                                        <p:cTn id="52" dur="125" decel="50000" autoRev="1" fill="hold">
                                          <p:stCondLst>
                                            <p:cond delay="0"/>
                                          </p:stCondLst>
                                        </p:cTn>
                                        <p:tgtEl>
                                          <p:spTgt spid="11">
                                            <p:txEl>
                                              <p:pRg st="6" end="6"/>
                                            </p:txEl>
                                          </p:spTgt>
                                        </p:tgtEl>
                                        <p:attrNameLst>
                                          <p:attrName>ppt_x</p:attrName>
                                        </p:attrNameLst>
                                      </p:cBhvr>
                                    </p:anim>
                                    <p:anim from="(-#ppt_h/2)" to="(#ppt_y)" calcmode="lin" valueType="num">
                                      <p:cBhvr>
                                        <p:cTn id="53" dur="250" fill="hold">
                                          <p:stCondLst>
                                            <p:cond delay="0"/>
                                          </p:stCondLst>
                                        </p:cTn>
                                        <p:tgtEl>
                                          <p:spTgt spid="11">
                                            <p:txEl>
                                              <p:pRg st="6" end="6"/>
                                            </p:txEl>
                                          </p:spTgt>
                                        </p:tgtEl>
                                        <p:attrNameLst>
                                          <p:attrName>ppt_y</p:attrName>
                                        </p:attrNameLst>
                                      </p:cBhvr>
                                    </p:anim>
                                    <p:animRot by="21600000">
                                      <p:cBhvr>
                                        <p:cTn id="54" dur="250" fill="hold">
                                          <p:stCondLst>
                                            <p:cond delay="0"/>
                                          </p:stCondLst>
                                        </p:cTn>
                                        <p:tgtEl>
                                          <p:spTgt spid="11">
                                            <p:txEl>
                                              <p:pRg st="6" end="6"/>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11">
                                            <p:txEl>
                                              <p:pRg st="7" end="7"/>
                                            </p:txEl>
                                          </p:spTgt>
                                        </p:tgtEl>
                                        <p:attrNameLst>
                                          <p:attrName>style.visibility</p:attrName>
                                        </p:attrNameLst>
                                      </p:cBhvr>
                                      <p:to>
                                        <p:strVal val="visible"/>
                                      </p:to>
                                    </p:set>
                                    <p:anim by="(-#ppt_w*2)" calcmode="lin" valueType="num">
                                      <p:cBhvr rctx="PPT">
                                        <p:cTn id="57" dur="125" autoRev="1" fill="hold">
                                          <p:stCondLst>
                                            <p:cond delay="0"/>
                                          </p:stCondLst>
                                        </p:cTn>
                                        <p:tgtEl>
                                          <p:spTgt spid="11">
                                            <p:txEl>
                                              <p:pRg st="7" end="7"/>
                                            </p:txEl>
                                          </p:spTgt>
                                        </p:tgtEl>
                                        <p:attrNameLst>
                                          <p:attrName>ppt_w</p:attrName>
                                        </p:attrNameLst>
                                      </p:cBhvr>
                                    </p:anim>
                                    <p:anim by="(#ppt_w*0.50)" calcmode="lin" valueType="num">
                                      <p:cBhvr>
                                        <p:cTn id="58" dur="125" decel="50000" autoRev="1" fill="hold">
                                          <p:stCondLst>
                                            <p:cond delay="0"/>
                                          </p:stCondLst>
                                        </p:cTn>
                                        <p:tgtEl>
                                          <p:spTgt spid="11">
                                            <p:txEl>
                                              <p:pRg st="7" end="7"/>
                                            </p:txEl>
                                          </p:spTgt>
                                        </p:tgtEl>
                                        <p:attrNameLst>
                                          <p:attrName>ppt_x</p:attrName>
                                        </p:attrNameLst>
                                      </p:cBhvr>
                                    </p:anim>
                                    <p:anim from="(-#ppt_h/2)" to="(#ppt_y)" calcmode="lin" valueType="num">
                                      <p:cBhvr>
                                        <p:cTn id="59" dur="250" fill="hold">
                                          <p:stCondLst>
                                            <p:cond delay="0"/>
                                          </p:stCondLst>
                                        </p:cTn>
                                        <p:tgtEl>
                                          <p:spTgt spid="11">
                                            <p:txEl>
                                              <p:pRg st="7" end="7"/>
                                            </p:txEl>
                                          </p:spTgt>
                                        </p:tgtEl>
                                        <p:attrNameLst>
                                          <p:attrName>ppt_y</p:attrName>
                                        </p:attrNameLst>
                                      </p:cBhvr>
                                    </p:anim>
                                    <p:animRot by="21600000">
                                      <p:cBhvr>
                                        <p:cTn id="60" dur="250" fill="hold">
                                          <p:stCondLst>
                                            <p:cond delay="0"/>
                                          </p:stCondLst>
                                        </p:cTn>
                                        <p:tgtEl>
                                          <p:spTgt spid="11">
                                            <p:txEl>
                                              <p:pRg st="7" end="7"/>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11">
                                            <p:txEl>
                                              <p:pRg st="8" end="8"/>
                                            </p:txEl>
                                          </p:spTgt>
                                        </p:tgtEl>
                                        <p:attrNameLst>
                                          <p:attrName>style.visibility</p:attrName>
                                        </p:attrNameLst>
                                      </p:cBhvr>
                                      <p:to>
                                        <p:strVal val="visible"/>
                                      </p:to>
                                    </p:set>
                                    <p:anim by="(-#ppt_w*2)" calcmode="lin" valueType="num">
                                      <p:cBhvr rctx="PPT">
                                        <p:cTn id="65" dur="125" autoRev="1" fill="hold">
                                          <p:stCondLst>
                                            <p:cond delay="0"/>
                                          </p:stCondLst>
                                        </p:cTn>
                                        <p:tgtEl>
                                          <p:spTgt spid="11">
                                            <p:txEl>
                                              <p:pRg st="8" end="8"/>
                                            </p:txEl>
                                          </p:spTgt>
                                        </p:tgtEl>
                                        <p:attrNameLst>
                                          <p:attrName>ppt_w</p:attrName>
                                        </p:attrNameLst>
                                      </p:cBhvr>
                                    </p:anim>
                                    <p:anim by="(#ppt_w*0.50)" calcmode="lin" valueType="num">
                                      <p:cBhvr>
                                        <p:cTn id="66" dur="125" decel="50000" autoRev="1" fill="hold">
                                          <p:stCondLst>
                                            <p:cond delay="0"/>
                                          </p:stCondLst>
                                        </p:cTn>
                                        <p:tgtEl>
                                          <p:spTgt spid="11">
                                            <p:txEl>
                                              <p:pRg st="8" end="8"/>
                                            </p:txEl>
                                          </p:spTgt>
                                        </p:tgtEl>
                                        <p:attrNameLst>
                                          <p:attrName>ppt_x</p:attrName>
                                        </p:attrNameLst>
                                      </p:cBhvr>
                                    </p:anim>
                                    <p:anim from="(-#ppt_h/2)" to="(#ppt_y)" calcmode="lin" valueType="num">
                                      <p:cBhvr>
                                        <p:cTn id="67" dur="250" fill="hold">
                                          <p:stCondLst>
                                            <p:cond delay="0"/>
                                          </p:stCondLst>
                                        </p:cTn>
                                        <p:tgtEl>
                                          <p:spTgt spid="11">
                                            <p:txEl>
                                              <p:pRg st="8" end="8"/>
                                            </p:txEl>
                                          </p:spTgt>
                                        </p:tgtEl>
                                        <p:attrNameLst>
                                          <p:attrName>ppt_y</p:attrName>
                                        </p:attrNameLst>
                                      </p:cBhvr>
                                    </p:anim>
                                    <p:animRot by="21600000">
                                      <p:cBhvr>
                                        <p:cTn id="68" dur="250" fill="hold">
                                          <p:stCondLst>
                                            <p:cond delay="0"/>
                                          </p:stCondLst>
                                        </p:cTn>
                                        <p:tgtEl>
                                          <p:spTgt spid="11">
                                            <p:txEl>
                                              <p:pRg st="8" end="8"/>
                                            </p:txEl>
                                          </p:spTgt>
                                        </p:tgtEl>
                                        <p:attrNameLst>
                                          <p:attrName>r</p:attrName>
                                        </p:attrNameLst>
                                      </p:cBhvr>
                                    </p:animRot>
                                  </p:childTnLst>
                                </p:cTn>
                              </p:par>
                              <p:par>
                                <p:cTn id="69" presetID="56" presetClass="entr" presetSubtype="0" fill="hold" nodeType="withEffect">
                                  <p:stCondLst>
                                    <p:cond delay="0"/>
                                  </p:stCondLst>
                                  <p:iterate type="lt">
                                    <p:tmPct val="10000"/>
                                  </p:iterate>
                                  <p:childTnLst>
                                    <p:set>
                                      <p:cBhvr>
                                        <p:cTn id="70" dur="1" fill="hold">
                                          <p:stCondLst>
                                            <p:cond delay="0"/>
                                          </p:stCondLst>
                                        </p:cTn>
                                        <p:tgtEl>
                                          <p:spTgt spid="11">
                                            <p:txEl>
                                              <p:pRg st="9" end="9"/>
                                            </p:txEl>
                                          </p:spTgt>
                                        </p:tgtEl>
                                        <p:attrNameLst>
                                          <p:attrName>style.visibility</p:attrName>
                                        </p:attrNameLst>
                                      </p:cBhvr>
                                      <p:to>
                                        <p:strVal val="visible"/>
                                      </p:to>
                                    </p:set>
                                    <p:anim by="(-#ppt_w*2)" calcmode="lin" valueType="num">
                                      <p:cBhvr rctx="PPT">
                                        <p:cTn id="71" dur="125" autoRev="1" fill="hold">
                                          <p:stCondLst>
                                            <p:cond delay="0"/>
                                          </p:stCondLst>
                                        </p:cTn>
                                        <p:tgtEl>
                                          <p:spTgt spid="11">
                                            <p:txEl>
                                              <p:pRg st="9" end="9"/>
                                            </p:txEl>
                                          </p:spTgt>
                                        </p:tgtEl>
                                        <p:attrNameLst>
                                          <p:attrName>ppt_w</p:attrName>
                                        </p:attrNameLst>
                                      </p:cBhvr>
                                    </p:anim>
                                    <p:anim by="(#ppt_w*0.50)" calcmode="lin" valueType="num">
                                      <p:cBhvr>
                                        <p:cTn id="72" dur="125" decel="50000" autoRev="1" fill="hold">
                                          <p:stCondLst>
                                            <p:cond delay="0"/>
                                          </p:stCondLst>
                                        </p:cTn>
                                        <p:tgtEl>
                                          <p:spTgt spid="11">
                                            <p:txEl>
                                              <p:pRg st="9" end="9"/>
                                            </p:txEl>
                                          </p:spTgt>
                                        </p:tgtEl>
                                        <p:attrNameLst>
                                          <p:attrName>ppt_x</p:attrName>
                                        </p:attrNameLst>
                                      </p:cBhvr>
                                    </p:anim>
                                    <p:anim from="(-#ppt_h/2)" to="(#ppt_y)" calcmode="lin" valueType="num">
                                      <p:cBhvr>
                                        <p:cTn id="73" dur="250" fill="hold">
                                          <p:stCondLst>
                                            <p:cond delay="0"/>
                                          </p:stCondLst>
                                        </p:cTn>
                                        <p:tgtEl>
                                          <p:spTgt spid="11">
                                            <p:txEl>
                                              <p:pRg st="9" end="9"/>
                                            </p:txEl>
                                          </p:spTgt>
                                        </p:tgtEl>
                                        <p:attrNameLst>
                                          <p:attrName>ppt_y</p:attrName>
                                        </p:attrNameLst>
                                      </p:cBhvr>
                                    </p:anim>
                                    <p:animRot by="21600000">
                                      <p:cBhvr>
                                        <p:cTn id="74" dur="250" fill="hold">
                                          <p:stCondLst>
                                            <p:cond delay="0"/>
                                          </p:stCondLst>
                                        </p:cTn>
                                        <p:tgtEl>
                                          <p:spTgt spid="11">
                                            <p:txEl>
                                              <p:pRg st="9" end="9"/>
                                            </p:txEl>
                                          </p:spTgt>
                                        </p:tgtEl>
                                        <p:attrNameLst>
                                          <p:attrName>r</p:attrName>
                                        </p:attrNameLst>
                                      </p:cBhvr>
                                    </p:animRot>
                                  </p:childTnLst>
                                </p:cTn>
                              </p:par>
                              <p:par>
                                <p:cTn id="75" presetID="56" presetClass="entr" presetSubtype="0" fill="hold" nodeType="withEffect">
                                  <p:stCondLst>
                                    <p:cond delay="0"/>
                                  </p:stCondLst>
                                  <p:iterate type="lt">
                                    <p:tmPct val="10000"/>
                                  </p:iterate>
                                  <p:childTnLst>
                                    <p:set>
                                      <p:cBhvr>
                                        <p:cTn id="76"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7" dur="125" autoRev="1" fill="hold">
                                          <p:stCondLst>
                                            <p:cond delay="0"/>
                                          </p:stCondLst>
                                        </p:cTn>
                                        <p:tgtEl>
                                          <p:spTgt spid="11">
                                            <p:txEl>
                                              <p:pRg st="10" end="10"/>
                                            </p:txEl>
                                          </p:spTgt>
                                        </p:tgtEl>
                                        <p:attrNameLst>
                                          <p:attrName>ppt_w</p:attrName>
                                        </p:attrNameLst>
                                      </p:cBhvr>
                                    </p:anim>
                                    <p:anim by="(#ppt_w*0.50)" calcmode="lin" valueType="num">
                                      <p:cBhvr>
                                        <p:cTn id="78" dur="125" decel="50000" autoRev="1" fill="hold">
                                          <p:stCondLst>
                                            <p:cond delay="0"/>
                                          </p:stCondLst>
                                        </p:cTn>
                                        <p:tgtEl>
                                          <p:spTgt spid="11">
                                            <p:txEl>
                                              <p:pRg st="10" end="10"/>
                                            </p:txEl>
                                          </p:spTgt>
                                        </p:tgtEl>
                                        <p:attrNameLst>
                                          <p:attrName>ppt_x</p:attrName>
                                        </p:attrNameLst>
                                      </p:cBhvr>
                                    </p:anim>
                                    <p:anim from="(-#ppt_h/2)" to="(#ppt_y)" calcmode="lin" valueType="num">
                                      <p:cBhvr>
                                        <p:cTn id="79" dur="250" fill="hold">
                                          <p:stCondLst>
                                            <p:cond delay="0"/>
                                          </p:stCondLst>
                                        </p:cTn>
                                        <p:tgtEl>
                                          <p:spTgt spid="11">
                                            <p:txEl>
                                              <p:pRg st="10" end="10"/>
                                            </p:txEl>
                                          </p:spTgt>
                                        </p:tgtEl>
                                        <p:attrNameLst>
                                          <p:attrName>ppt_y</p:attrName>
                                        </p:attrNameLst>
                                      </p:cBhvr>
                                    </p:anim>
                                    <p:animRot by="21600000">
                                      <p:cBhvr>
                                        <p:cTn id="80" dur="250" fill="hold">
                                          <p:stCondLst>
                                            <p:cond delay="0"/>
                                          </p:stCondLst>
                                        </p:cTn>
                                        <p:tgtEl>
                                          <p:spTgt spid="11">
                                            <p:txEl>
                                              <p:pRg st="10" end="10"/>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11">
                                            <p:txEl>
                                              <p:pRg st="11" end="11"/>
                                            </p:txEl>
                                          </p:spTgt>
                                        </p:tgtEl>
                                        <p:attrNameLst>
                                          <p:attrName>style.visibility</p:attrName>
                                        </p:attrNameLst>
                                      </p:cBhvr>
                                      <p:to>
                                        <p:strVal val="visible"/>
                                      </p:to>
                                    </p:set>
                                    <p:anim by="(-#ppt_w*2)" calcmode="lin" valueType="num">
                                      <p:cBhvr rctx="PPT">
                                        <p:cTn id="85" dur="125" autoRev="1" fill="hold">
                                          <p:stCondLst>
                                            <p:cond delay="0"/>
                                          </p:stCondLst>
                                        </p:cTn>
                                        <p:tgtEl>
                                          <p:spTgt spid="11">
                                            <p:txEl>
                                              <p:pRg st="11" end="11"/>
                                            </p:txEl>
                                          </p:spTgt>
                                        </p:tgtEl>
                                        <p:attrNameLst>
                                          <p:attrName>ppt_w</p:attrName>
                                        </p:attrNameLst>
                                      </p:cBhvr>
                                    </p:anim>
                                    <p:anim by="(#ppt_w*0.50)" calcmode="lin" valueType="num">
                                      <p:cBhvr>
                                        <p:cTn id="86" dur="125" decel="50000" autoRev="1" fill="hold">
                                          <p:stCondLst>
                                            <p:cond delay="0"/>
                                          </p:stCondLst>
                                        </p:cTn>
                                        <p:tgtEl>
                                          <p:spTgt spid="11">
                                            <p:txEl>
                                              <p:pRg st="11" end="11"/>
                                            </p:txEl>
                                          </p:spTgt>
                                        </p:tgtEl>
                                        <p:attrNameLst>
                                          <p:attrName>ppt_x</p:attrName>
                                        </p:attrNameLst>
                                      </p:cBhvr>
                                    </p:anim>
                                    <p:anim from="(-#ppt_h/2)" to="(#ppt_y)" calcmode="lin" valueType="num">
                                      <p:cBhvr>
                                        <p:cTn id="87" dur="250" fill="hold">
                                          <p:stCondLst>
                                            <p:cond delay="0"/>
                                          </p:stCondLst>
                                        </p:cTn>
                                        <p:tgtEl>
                                          <p:spTgt spid="11">
                                            <p:txEl>
                                              <p:pRg st="11" end="11"/>
                                            </p:txEl>
                                          </p:spTgt>
                                        </p:tgtEl>
                                        <p:attrNameLst>
                                          <p:attrName>ppt_y</p:attrName>
                                        </p:attrNameLst>
                                      </p:cBhvr>
                                    </p:anim>
                                    <p:animRot by="21600000">
                                      <p:cBhvr>
                                        <p:cTn id="88" dur="250" fill="hold">
                                          <p:stCondLst>
                                            <p:cond delay="0"/>
                                          </p:stCondLst>
                                        </p:cTn>
                                        <p:tgtEl>
                                          <p:spTgt spid="11">
                                            <p:txEl>
                                              <p:pRg st="11" end="11"/>
                                            </p:txEl>
                                          </p:spTgt>
                                        </p:tgtEl>
                                        <p:attrNameLst>
                                          <p:attrName>r</p:attrName>
                                        </p:attrNameLst>
                                      </p:cBhvr>
                                    </p:animRot>
                                  </p:childTnLst>
                                </p:cTn>
                              </p:par>
                              <p:par>
                                <p:cTn id="89" presetID="56" presetClass="entr" presetSubtype="0" fill="hold" nodeType="withEffect">
                                  <p:stCondLst>
                                    <p:cond delay="0"/>
                                  </p:stCondLst>
                                  <p:iterate type="lt">
                                    <p:tmPct val="10000"/>
                                  </p:iterate>
                                  <p:childTnLst>
                                    <p:set>
                                      <p:cBhvr>
                                        <p:cTn id="90" dur="1" fill="hold">
                                          <p:stCondLst>
                                            <p:cond delay="0"/>
                                          </p:stCondLst>
                                        </p:cTn>
                                        <p:tgtEl>
                                          <p:spTgt spid="11">
                                            <p:txEl>
                                              <p:pRg st="12" end="12"/>
                                            </p:txEl>
                                          </p:spTgt>
                                        </p:tgtEl>
                                        <p:attrNameLst>
                                          <p:attrName>style.visibility</p:attrName>
                                        </p:attrNameLst>
                                      </p:cBhvr>
                                      <p:to>
                                        <p:strVal val="visible"/>
                                      </p:to>
                                    </p:set>
                                    <p:anim by="(-#ppt_w*2)" calcmode="lin" valueType="num">
                                      <p:cBhvr rctx="PPT">
                                        <p:cTn id="91" dur="125" autoRev="1" fill="hold">
                                          <p:stCondLst>
                                            <p:cond delay="0"/>
                                          </p:stCondLst>
                                        </p:cTn>
                                        <p:tgtEl>
                                          <p:spTgt spid="11">
                                            <p:txEl>
                                              <p:pRg st="12" end="12"/>
                                            </p:txEl>
                                          </p:spTgt>
                                        </p:tgtEl>
                                        <p:attrNameLst>
                                          <p:attrName>ppt_w</p:attrName>
                                        </p:attrNameLst>
                                      </p:cBhvr>
                                    </p:anim>
                                    <p:anim by="(#ppt_w*0.50)" calcmode="lin" valueType="num">
                                      <p:cBhvr>
                                        <p:cTn id="92" dur="125" decel="50000" autoRev="1" fill="hold">
                                          <p:stCondLst>
                                            <p:cond delay="0"/>
                                          </p:stCondLst>
                                        </p:cTn>
                                        <p:tgtEl>
                                          <p:spTgt spid="11">
                                            <p:txEl>
                                              <p:pRg st="12" end="12"/>
                                            </p:txEl>
                                          </p:spTgt>
                                        </p:tgtEl>
                                        <p:attrNameLst>
                                          <p:attrName>ppt_x</p:attrName>
                                        </p:attrNameLst>
                                      </p:cBhvr>
                                    </p:anim>
                                    <p:anim from="(-#ppt_h/2)" to="(#ppt_y)" calcmode="lin" valueType="num">
                                      <p:cBhvr>
                                        <p:cTn id="93" dur="250" fill="hold">
                                          <p:stCondLst>
                                            <p:cond delay="0"/>
                                          </p:stCondLst>
                                        </p:cTn>
                                        <p:tgtEl>
                                          <p:spTgt spid="11">
                                            <p:txEl>
                                              <p:pRg st="12" end="12"/>
                                            </p:txEl>
                                          </p:spTgt>
                                        </p:tgtEl>
                                        <p:attrNameLst>
                                          <p:attrName>ppt_y</p:attrName>
                                        </p:attrNameLst>
                                      </p:cBhvr>
                                    </p:anim>
                                    <p:animRot by="21600000">
                                      <p:cBhvr>
                                        <p:cTn id="94" dur="250" fill="hold">
                                          <p:stCondLst>
                                            <p:cond delay="0"/>
                                          </p:stCondLst>
                                        </p:cTn>
                                        <p:tgtEl>
                                          <p:spTgt spid="11">
                                            <p:txEl>
                                              <p:pRg st="12" end="12"/>
                                            </p:txEl>
                                          </p:spTgt>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nodeType="clickEffect">
                                  <p:stCondLst>
                                    <p:cond delay="0"/>
                                  </p:stCondLst>
                                  <p:iterate type="lt">
                                    <p:tmPct val="10000"/>
                                  </p:iterate>
                                  <p:childTnLst>
                                    <p:set>
                                      <p:cBhvr>
                                        <p:cTn id="98" dur="1" fill="hold">
                                          <p:stCondLst>
                                            <p:cond delay="0"/>
                                          </p:stCondLst>
                                        </p:cTn>
                                        <p:tgtEl>
                                          <p:spTgt spid="11">
                                            <p:txEl>
                                              <p:pRg st="13" end="13"/>
                                            </p:txEl>
                                          </p:spTgt>
                                        </p:tgtEl>
                                        <p:attrNameLst>
                                          <p:attrName>style.visibility</p:attrName>
                                        </p:attrNameLst>
                                      </p:cBhvr>
                                      <p:to>
                                        <p:strVal val="visible"/>
                                      </p:to>
                                    </p:set>
                                    <p:anim by="(-#ppt_w*2)" calcmode="lin" valueType="num">
                                      <p:cBhvr rctx="PPT">
                                        <p:cTn id="99" dur="125" autoRev="1" fill="hold">
                                          <p:stCondLst>
                                            <p:cond delay="0"/>
                                          </p:stCondLst>
                                        </p:cTn>
                                        <p:tgtEl>
                                          <p:spTgt spid="11">
                                            <p:txEl>
                                              <p:pRg st="13" end="13"/>
                                            </p:txEl>
                                          </p:spTgt>
                                        </p:tgtEl>
                                        <p:attrNameLst>
                                          <p:attrName>ppt_w</p:attrName>
                                        </p:attrNameLst>
                                      </p:cBhvr>
                                    </p:anim>
                                    <p:anim by="(#ppt_w*0.50)" calcmode="lin" valueType="num">
                                      <p:cBhvr>
                                        <p:cTn id="100" dur="125" decel="50000" autoRev="1" fill="hold">
                                          <p:stCondLst>
                                            <p:cond delay="0"/>
                                          </p:stCondLst>
                                        </p:cTn>
                                        <p:tgtEl>
                                          <p:spTgt spid="11">
                                            <p:txEl>
                                              <p:pRg st="13" end="13"/>
                                            </p:txEl>
                                          </p:spTgt>
                                        </p:tgtEl>
                                        <p:attrNameLst>
                                          <p:attrName>ppt_x</p:attrName>
                                        </p:attrNameLst>
                                      </p:cBhvr>
                                    </p:anim>
                                    <p:anim from="(-#ppt_h/2)" to="(#ppt_y)" calcmode="lin" valueType="num">
                                      <p:cBhvr>
                                        <p:cTn id="101" dur="250" fill="hold">
                                          <p:stCondLst>
                                            <p:cond delay="0"/>
                                          </p:stCondLst>
                                        </p:cTn>
                                        <p:tgtEl>
                                          <p:spTgt spid="11">
                                            <p:txEl>
                                              <p:pRg st="13" end="13"/>
                                            </p:txEl>
                                          </p:spTgt>
                                        </p:tgtEl>
                                        <p:attrNameLst>
                                          <p:attrName>ppt_y</p:attrName>
                                        </p:attrNameLst>
                                      </p:cBhvr>
                                    </p:anim>
                                    <p:animRot by="21600000">
                                      <p:cBhvr>
                                        <p:cTn id="102" dur="250" fill="hold">
                                          <p:stCondLst>
                                            <p:cond delay="0"/>
                                          </p:stCondLst>
                                        </p:cTn>
                                        <p:tgtEl>
                                          <p:spTgt spid="11">
                                            <p:txEl>
                                              <p:pRg st="13" end="13"/>
                                            </p:txEl>
                                          </p:spTgt>
                                        </p:tgtEl>
                                        <p:attrNameLst>
                                          <p:attrName>r</p:attrName>
                                        </p:attrNameLst>
                                      </p:cBhvr>
                                    </p:animRot>
                                  </p:childTnLst>
                                </p:cTn>
                              </p:par>
                              <p:par>
                                <p:cTn id="103" presetID="56" presetClass="entr" presetSubtype="0" fill="hold" nodeType="withEffect">
                                  <p:stCondLst>
                                    <p:cond delay="0"/>
                                  </p:stCondLst>
                                  <p:iterate type="lt">
                                    <p:tmPct val="10000"/>
                                  </p:iterate>
                                  <p:childTnLst>
                                    <p:set>
                                      <p:cBhvr>
                                        <p:cTn id="104" dur="1" fill="hold">
                                          <p:stCondLst>
                                            <p:cond delay="0"/>
                                          </p:stCondLst>
                                        </p:cTn>
                                        <p:tgtEl>
                                          <p:spTgt spid="11">
                                            <p:txEl>
                                              <p:pRg st="14" end="14"/>
                                            </p:txEl>
                                          </p:spTgt>
                                        </p:tgtEl>
                                        <p:attrNameLst>
                                          <p:attrName>style.visibility</p:attrName>
                                        </p:attrNameLst>
                                      </p:cBhvr>
                                      <p:to>
                                        <p:strVal val="visible"/>
                                      </p:to>
                                    </p:set>
                                    <p:anim by="(-#ppt_w*2)" calcmode="lin" valueType="num">
                                      <p:cBhvr rctx="PPT">
                                        <p:cTn id="105" dur="125" autoRev="1" fill="hold">
                                          <p:stCondLst>
                                            <p:cond delay="0"/>
                                          </p:stCondLst>
                                        </p:cTn>
                                        <p:tgtEl>
                                          <p:spTgt spid="11">
                                            <p:txEl>
                                              <p:pRg st="14" end="14"/>
                                            </p:txEl>
                                          </p:spTgt>
                                        </p:tgtEl>
                                        <p:attrNameLst>
                                          <p:attrName>ppt_w</p:attrName>
                                        </p:attrNameLst>
                                      </p:cBhvr>
                                    </p:anim>
                                    <p:anim by="(#ppt_w*0.50)" calcmode="lin" valueType="num">
                                      <p:cBhvr>
                                        <p:cTn id="106" dur="125" decel="50000" autoRev="1" fill="hold">
                                          <p:stCondLst>
                                            <p:cond delay="0"/>
                                          </p:stCondLst>
                                        </p:cTn>
                                        <p:tgtEl>
                                          <p:spTgt spid="11">
                                            <p:txEl>
                                              <p:pRg st="14" end="14"/>
                                            </p:txEl>
                                          </p:spTgt>
                                        </p:tgtEl>
                                        <p:attrNameLst>
                                          <p:attrName>ppt_x</p:attrName>
                                        </p:attrNameLst>
                                      </p:cBhvr>
                                    </p:anim>
                                    <p:anim from="(-#ppt_h/2)" to="(#ppt_y)" calcmode="lin" valueType="num">
                                      <p:cBhvr>
                                        <p:cTn id="107" dur="250" fill="hold">
                                          <p:stCondLst>
                                            <p:cond delay="0"/>
                                          </p:stCondLst>
                                        </p:cTn>
                                        <p:tgtEl>
                                          <p:spTgt spid="11">
                                            <p:txEl>
                                              <p:pRg st="14" end="14"/>
                                            </p:txEl>
                                          </p:spTgt>
                                        </p:tgtEl>
                                        <p:attrNameLst>
                                          <p:attrName>ppt_y</p:attrName>
                                        </p:attrNameLst>
                                      </p:cBhvr>
                                    </p:anim>
                                    <p:animRot by="21600000">
                                      <p:cBhvr>
                                        <p:cTn id="108" dur="250" fill="hold">
                                          <p:stCondLst>
                                            <p:cond delay="0"/>
                                          </p:stCondLst>
                                        </p:cTn>
                                        <p:tgtEl>
                                          <p:spTgt spid="11">
                                            <p:txEl>
                                              <p:pRg st="14" end="14"/>
                                            </p:txEl>
                                          </p:spTgt>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56" presetClass="entr" presetSubtype="0" fill="hold" nodeType="clickEffect">
                                  <p:stCondLst>
                                    <p:cond delay="0"/>
                                  </p:stCondLst>
                                  <p:iterate type="lt">
                                    <p:tmPct val="10000"/>
                                  </p:iterate>
                                  <p:childTnLst>
                                    <p:set>
                                      <p:cBhvr>
                                        <p:cTn id="112" dur="1" fill="hold">
                                          <p:stCondLst>
                                            <p:cond delay="0"/>
                                          </p:stCondLst>
                                        </p:cTn>
                                        <p:tgtEl>
                                          <p:spTgt spid="11">
                                            <p:txEl>
                                              <p:pRg st="15" end="15"/>
                                            </p:txEl>
                                          </p:spTgt>
                                        </p:tgtEl>
                                        <p:attrNameLst>
                                          <p:attrName>style.visibility</p:attrName>
                                        </p:attrNameLst>
                                      </p:cBhvr>
                                      <p:to>
                                        <p:strVal val="visible"/>
                                      </p:to>
                                    </p:set>
                                    <p:anim by="(-#ppt_w*2)" calcmode="lin" valueType="num">
                                      <p:cBhvr rctx="PPT">
                                        <p:cTn id="113" dur="125" autoRev="1" fill="hold">
                                          <p:stCondLst>
                                            <p:cond delay="0"/>
                                          </p:stCondLst>
                                        </p:cTn>
                                        <p:tgtEl>
                                          <p:spTgt spid="11">
                                            <p:txEl>
                                              <p:pRg st="15" end="15"/>
                                            </p:txEl>
                                          </p:spTgt>
                                        </p:tgtEl>
                                        <p:attrNameLst>
                                          <p:attrName>ppt_w</p:attrName>
                                        </p:attrNameLst>
                                      </p:cBhvr>
                                    </p:anim>
                                    <p:anim by="(#ppt_w*0.50)" calcmode="lin" valueType="num">
                                      <p:cBhvr>
                                        <p:cTn id="114" dur="125" decel="50000" autoRev="1" fill="hold">
                                          <p:stCondLst>
                                            <p:cond delay="0"/>
                                          </p:stCondLst>
                                        </p:cTn>
                                        <p:tgtEl>
                                          <p:spTgt spid="11">
                                            <p:txEl>
                                              <p:pRg st="15" end="15"/>
                                            </p:txEl>
                                          </p:spTgt>
                                        </p:tgtEl>
                                        <p:attrNameLst>
                                          <p:attrName>ppt_x</p:attrName>
                                        </p:attrNameLst>
                                      </p:cBhvr>
                                    </p:anim>
                                    <p:anim from="(-#ppt_h/2)" to="(#ppt_y)" calcmode="lin" valueType="num">
                                      <p:cBhvr>
                                        <p:cTn id="115" dur="250" fill="hold">
                                          <p:stCondLst>
                                            <p:cond delay="0"/>
                                          </p:stCondLst>
                                        </p:cTn>
                                        <p:tgtEl>
                                          <p:spTgt spid="11">
                                            <p:txEl>
                                              <p:pRg st="15" end="15"/>
                                            </p:txEl>
                                          </p:spTgt>
                                        </p:tgtEl>
                                        <p:attrNameLst>
                                          <p:attrName>ppt_y</p:attrName>
                                        </p:attrNameLst>
                                      </p:cBhvr>
                                    </p:anim>
                                    <p:animRot by="21600000">
                                      <p:cBhvr>
                                        <p:cTn id="116" dur="250" fill="hold">
                                          <p:stCondLst>
                                            <p:cond delay="0"/>
                                          </p:stCondLst>
                                        </p:cTn>
                                        <p:tgtEl>
                                          <p:spTgt spid="11">
                                            <p:txEl>
                                              <p:pRg st="15" end="15"/>
                                            </p:txEl>
                                          </p:spTgt>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56" presetClass="entr" presetSubtype="0" fill="hold" nodeType="clickEffect">
                                  <p:stCondLst>
                                    <p:cond delay="0"/>
                                  </p:stCondLst>
                                  <p:iterate type="lt">
                                    <p:tmPct val="10000"/>
                                  </p:iterate>
                                  <p:childTnLst>
                                    <p:set>
                                      <p:cBhvr>
                                        <p:cTn id="120"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21" dur="125" autoRev="1" fill="hold">
                                          <p:stCondLst>
                                            <p:cond delay="0"/>
                                          </p:stCondLst>
                                        </p:cTn>
                                        <p:tgtEl>
                                          <p:spTgt spid="11">
                                            <p:txEl>
                                              <p:pRg st="16" end="16"/>
                                            </p:txEl>
                                          </p:spTgt>
                                        </p:tgtEl>
                                        <p:attrNameLst>
                                          <p:attrName>ppt_w</p:attrName>
                                        </p:attrNameLst>
                                      </p:cBhvr>
                                    </p:anim>
                                    <p:anim by="(#ppt_w*0.50)" calcmode="lin" valueType="num">
                                      <p:cBhvr>
                                        <p:cTn id="122" dur="125" decel="50000" autoRev="1" fill="hold">
                                          <p:stCondLst>
                                            <p:cond delay="0"/>
                                          </p:stCondLst>
                                        </p:cTn>
                                        <p:tgtEl>
                                          <p:spTgt spid="11">
                                            <p:txEl>
                                              <p:pRg st="16" end="16"/>
                                            </p:txEl>
                                          </p:spTgt>
                                        </p:tgtEl>
                                        <p:attrNameLst>
                                          <p:attrName>ppt_x</p:attrName>
                                        </p:attrNameLst>
                                      </p:cBhvr>
                                    </p:anim>
                                    <p:anim from="(-#ppt_h/2)" to="(#ppt_y)" calcmode="lin" valueType="num">
                                      <p:cBhvr>
                                        <p:cTn id="123" dur="250" fill="hold">
                                          <p:stCondLst>
                                            <p:cond delay="0"/>
                                          </p:stCondLst>
                                        </p:cTn>
                                        <p:tgtEl>
                                          <p:spTgt spid="11">
                                            <p:txEl>
                                              <p:pRg st="16" end="16"/>
                                            </p:txEl>
                                          </p:spTgt>
                                        </p:tgtEl>
                                        <p:attrNameLst>
                                          <p:attrName>ppt_y</p:attrName>
                                        </p:attrNameLst>
                                      </p:cBhvr>
                                    </p:anim>
                                    <p:animRot by="21600000">
                                      <p:cBhvr>
                                        <p:cTn id="124"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72690"/>
          </a:xfrm>
        </p:spPr>
        <p:txBody>
          <a:bodyPr>
            <a:normAutofit/>
          </a:bodyPr>
          <a:lstStyle/>
          <a:p>
            <a:pPr marL="0" indent="0" algn="just">
              <a:lnSpc>
                <a:spcPct val="100000"/>
              </a:lnSpc>
              <a:spcBef>
                <a:spcPts val="0"/>
              </a:spcBef>
              <a:buNone/>
            </a:pPr>
            <a:r>
              <a:rPr lang="es-MX" sz="2000" dirty="0">
                <a:solidFill>
                  <a:schemeClr val="bg1"/>
                </a:solidFill>
                <a:latin typeface="ArialMT"/>
              </a:rPr>
              <a:t>ficadas </a:t>
            </a:r>
            <a:r>
              <a:rPr lang="es-MX" sz="1600" dirty="0">
                <a:solidFill>
                  <a:schemeClr val="bg1"/>
                </a:solidFill>
                <a:latin typeface="ArialMT"/>
              </a:rPr>
              <a:t>(art. 88 2º pfo. RLOPSRM)</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lang="es-ES_tradnl" altLang="es-MX" sz="2000" b="1" dirty="0">
                <a:solidFill>
                  <a:srgbClr val="000000"/>
                </a:solidFill>
                <a:latin typeface="Arial" panose="020B0604020202020204" pitchFamily="34" charset="0"/>
                <a:cs typeface="Arial" panose="020B0604020202020204" pitchFamily="34" charset="0"/>
              </a:rPr>
              <a:t>11.</a:t>
            </a:r>
            <a:r>
              <a:rPr kumimoji="0" lang="es-ES_tradnl"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Registrar la sustitución del superintendente, del anterior residente o de la super-</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visión;</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12. </a:t>
            </a:r>
            <a:r>
              <a:rPr lang="es-ES_tradnl" altLang="es-MX" sz="2000" dirty="0">
                <a:solidFill>
                  <a:schemeClr val="bg1"/>
                </a:solidFill>
                <a:latin typeface="Arial" panose="020B0604020202020204" pitchFamily="34" charset="0"/>
                <a:cs typeface="Arial" panose="020B0604020202020204" pitchFamily="34" charset="0"/>
              </a:rPr>
              <a:t>Registrar las suspensiones de trabajos;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13. </a:t>
            </a:r>
            <a:r>
              <a:rPr lang="es-ES_tradnl" altLang="es-MX" sz="2000" dirty="0">
                <a:solidFill>
                  <a:schemeClr val="bg1"/>
                </a:solidFill>
                <a:latin typeface="Arial" panose="020B0604020202020204" pitchFamily="34" charset="0"/>
                <a:cs typeface="Arial" panose="020B0604020202020204" pitchFamily="34" charset="0"/>
              </a:rPr>
              <a:t>Asentar las conciliaciones y, en su caso, los convenios respectivos;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14. </a:t>
            </a:r>
            <a:r>
              <a:rPr lang="es-ES_tradnl" altLang="es-MX" sz="2000" dirty="0">
                <a:solidFill>
                  <a:schemeClr val="bg1"/>
                </a:solidFill>
                <a:latin typeface="Arial" panose="020B0604020202020204" pitchFamily="34" charset="0"/>
                <a:cs typeface="Arial" panose="020B0604020202020204" pitchFamily="34" charset="0"/>
              </a:rPr>
              <a:t>Anotar los casos fortuitos o de fuerza mayor que afecten el programa de </a:t>
            </a:r>
            <a:r>
              <a:rPr lang="es-ES_tradnl" altLang="es-MX" sz="2000" dirty="0" err="1">
                <a:solidFill>
                  <a:schemeClr val="bg1"/>
                </a:solidFill>
                <a:latin typeface="Arial" panose="020B0604020202020204" pitchFamily="34" charset="0"/>
                <a:cs typeface="Arial" panose="020B0604020202020204" pitchFamily="34" charset="0"/>
              </a:rPr>
              <a:t>ejecu</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ción</a:t>
            </a:r>
            <a:r>
              <a:rPr lang="es-ES_tradnl" altLang="es-MX" sz="2000" dirty="0">
                <a:solidFill>
                  <a:schemeClr val="bg1"/>
                </a:solidFill>
                <a:latin typeface="Arial" panose="020B0604020202020204" pitchFamily="34" charset="0"/>
                <a:cs typeface="Arial" panose="020B0604020202020204" pitchFamily="34" charset="0"/>
              </a:rPr>
              <a:t> convenido;</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15. </a:t>
            </a:r>
            <a:r>
              <a:rPr lang="es-ES_tradnl" altLang="es-MX" sz="2000" dirty="0">
                <a:solidFill>
                  <a:schemeClr val="bg1"/>
                </a:solidFill>
                <a:latin typeface="Arial" panose="020B0604020202020204" pitchFamily="34" charset="0"/>
                <a:cs typeface="Arial" panose="020B0604020202020204" pitchFamily="34" charset="0"/>
              </a:rPr>
              <a:t>Establecer los datos relativos a la terminación anticipada o la rescisión </a:t>
            </a:r>
            <a:r>
              <a:rPr lang="es-ES_tradnl" altLang="es-MX" sz="2000" dirty="0" err="1">
                <a:solidFill>
                  <a:schemeClr val="bg1"/>
                </a:solidFill>
                <a:latin typeface="Arial" panose="020B0604020202020204" pitchFamily="34" charset="0"/>
                <a:cs typeface="Arial" panose="020B0604020202020204" pitchFamily="34" charset="0"/>
              </a:rPr>
              <a:t>adminis</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dirty="0" err="1">
                <a:solidFill>
                  <a:schemeClr val="bg1"/>
                </a:solidFill>
                <a:latin typeface="Arial" panose="020B0604020202020204" pitchFamily="34" charset="0"/>
                <a:cs typeface="Arial" panose="020B0604020202020204" pitchFamily="34" charset="0"/>
              </a:rPr>
              <a:t>trativa</a:t>
            </a:r>
            <a:r>
              <a:rPr lang="es-ES_tradnl" altLang="es-MX" sz="2000" dirty="0">
                <a:solidFill>
                  <a:schemeClr val="bg1"/>
                </a:solidFill>
                <a:latin typeface="Arial" panose="020B0604020202020204" pitchFamily="34" charset="0"/>
                <a:cs typeface="Arial" panose="020B0604020202020204" pitchFamily="34" charset="0"/>
              </a:rPr>
              <a:t> del contrato;</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ES_tradnl" sz="20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16.</a:t>
            </a:r>
            <a:r>
              <a:rPr kumimoji="0" lang="es-MX" sz="2000" b="1" i="0" u="none" strike="noStrike" kern="1200" cap="none" spc="0" normalizeH="0" baseline="0" noProof="0" dirty="0">
                <a:ln>
                  <a:noFill/>
                </a:ln>
                <a:solidFill>
                  <a:srgbClr val="000000"/>
                </a:solidFill>
                <a:effectLst/>
                <a:uLnTx/>
                <a:uFillTx/>
                <a:latin typeface="ArialMT"/>
                <a:ea typeface="+mn-ea"/>
                <a:cs typeface="+mn-cs"/>
              </a:rPr>
              <a:t> </a:t>
            </a:r>
            <a:r>
              <a:rPr lang="es-MX" sz="2000" dirty="0">
                <a:solidFill>
                  <a:srgbClr val="000000"/>
                </a:solidFill>
                <a:latin typeface="ArialMT"/>
              </a:rPr>
              <a:t>A</a:t>
            </a:r>
            <a:r>
              <a:rPr kumimoji="0" lang="es-MX" sz="2000" b="0" i="0" u="none" strike="noStrike" kern="1200" cap="none" spc="0" normalizeH="0" baseline="0" noProof="0" dirty="0">
                <a:ln>
                  <a:noFill/>
                </a:ln>
                <a:solidFill>
                  <a:srgbClr val="000000"/>
                </a:solidFill>
                <a:effectLst/>
                <a:uLnTx/>
                <a:uFillTx/>
                <a:latin typeface="ArialMT"/>
                <a:ea typeface="+mn-ea"/>
                <a:cs typeface="+mn-cs"/>
              </a:rPr>
              <a:t>notar mensual los pagos autorizados, su monto, y el importe definitivo de cada</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precio no previsto en el catálogo de conceptos original</a:t>
            </a:r>
            <a:r>
              <a:rPr kumimoji="0" lang="es-MX" sz="1600" b="0" i="0" u="none" strike="noStrike" kern="1200" cap="none" spc="0" normalizeH="0" baseline="0" noProof="0" dirty="0">
                <a:ln>
                  <a:noFill/>
                </a:ln>
                <a:solidFill>
                  <a:srgbClr val="000000"/>
                </a:solidFill>
                <a:effectLst/>
                <a:uLnTx/>
                <a:uFillTx/>
                <a:latin typeface="ArialMT"/>
                <a:ea typeface="+mn-ea"/>
                <a:cs typeface="+mn-cs"/>
              </a:rPr>
              <a:t> (art. 108 últ. pfo. RLOPSRM)</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endParaRPr kumimoji="0" lang="es-MX" sz="1600" b="0" i="0" u="none" strike="noStrike" kern="1200" cap="none" spc="0" normalizeH="0" baseline="0" noProof="0" dirty="0">
              <a:ln>
                <a:noFill/>
              </a:ln>
              <a:solidFill>
                <a:srgbClr val="000000"/>
              </a:solidFill>
              <a:effectLst/>
              <a:uLnTx/>
              <a:uFillTx/>
              <a:latin typeface="ArialMT"/>
              <a:ea typeface="+mn-ea"/>
              <a:cs typeface="+mn-cs"/>
            </a:endParaRP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17. </a:t>
            </a:r>
            <a:r>
              <a:rPr lang="es-MX" altLang="es-MX" sz="2000" dirty="0">
                <a:solidFill>
                  <a:srgbClr val="000000"/>
                </a:solidFill>
                <a:latin typeface="Arial" panose="020B0604020202020204" pitchFamily="34" charset="0"/>
                <a:cs typeface="Arial" panose="020B0604020202020204" pitchFamily="34" charset="0"/>
              </a:rPr>
              <a:t>Documentar el retraso en el pago de las estimaciones </a:t>
            </a:r>
            <a:r>
              <a:rPr lang="es-MX" altLang="es-MX" sz="1600" dirty="0">
                <a:solidFill>
                  <a:srgbClr val="000000"/>
                </a:solidFill>
                <a:latin typeface="Arial" panose="020B0604020202020204" pitchFamily="34" charset="0"/>
                <a:cs typeface="Arial" panose="020B0604020202020204" pitchFamily="34" charset="0"/>
              </a:rPr>
              <a:t>(art. 127 3er. pfo.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18. </a:t>
            </a:r>
            <a:r>
              <a:rPr lang="es-MX" altLang="es-MX" sz="2000" dirty="0">
                <a:solidFill>
                  <a:srgbClr val="000000"/>
                </a:solidFill>
                <a:latin typeface="Arial" panose="020B0604020202020204" pitchFamily="34" charset="0"/>
                <a:cs typeface="Arial" panose="020B0604020202020204" pitchFamily="34" charset="0"/>
              </a:rPr>
              <a:t>Llevar  el  control de  la mano de obra que permanezca  en  la obra  durante una</a:t>
            </a:r>
          </a:p>
          <a:p>
            <a:pPr marL="0" indent="0" algn="just">
              <a:lnSpc>
                <a:spcPct val="100000"/>
              </a:lnSpc>
              <a:spcBef>
                <a:spcPts val="0"/>
              </a:spcBef>
              <a:buNone/>
            </a:pPr>
            <a:r>
              <a:rPr lang="es-MX" altLang="es-MX" sz="2000" dirty="0">
                <a:solidFill>
                  <a:srgbClr val="000000"/>
                </a:solidFill>
                <a:latin typeface="Arial" panose="020B0604020202020204" pitchFamily="34" charset="0"/>
                <a:cs typeface="Arial" panose="020B0604020202020204" pitchFamily="34" charset="0"/>
              </a:rPr>
              <a:t>suspensión </a:t>
            </a:r>
            <a:r>
              <a:rPr lang="es-MX" altLang="es-MX" sz="1600" dirty="0">
                <a:solidFill>
                  <a:srgbClr val="000000"/>
                </a:solidFill>
                <a:latin typeface="Arial" panose="020B0604020202020204" pitchFamily="34" charset="0"/>
                <a:cs typeface="Arial" panose="020B0604020202020204" pitchFamily="34" charset="0"/>
              </a:rPr>
              <a:t>(arts. 146 frac. II y 149 frac. III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19. </a:t>
            </a:r>
            <a:r>
              <a:rPr lang="es-ES_tradnl" altLang="es-MX" sz="2000" dirty="0">
                <a:solidFill>
                  <a:schemeClr val="bg1"/>
                </a:solidFill>
                <a:latin typeface="Arial" panose="020B0604020202020204" pitchFamily="34" charset="0"/>
                <a:cs typeface="Arial" panose="020B0604020202020204" pitchFamily="34" charset="0"/>
              </a:rPr>
              <a:t>Anotar los aspectos relativos a la terminación de los trabajos</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(art. 151 1er. pfo. RLO-</a:t>
            </a:r>
          </a:p>
          <a:p>
            <a:pPr marL="0" indent="0" algn="just">
              <a:lnSpc>
                <a:spcPct val="100000"/>
              </a:lnSpc>
              <a:spcBef>
                <a:spcPts val="0"/>
              </a:spcBef>
              <a:buNone/>
            </a:pP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a:t>
            </a:r>
            <a:endParaRPr lang="es-ES_tradnl"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20</a:t>
            </a:r>
            <a:r>
              <a:rPr lang="es-MX" altLang="es-MX" sz="2000" dirty="0">
                <a:solidFill>
                  <a:srgbClr val="000000"/>
                </a:solidFill>
                <a:latin typeface="Arial" panose="020B0604020202020204" pitchFamily="34" charset="0"/>
                <a:cs typeface="Arial" panose="020B0604020202020204" pitchFamily="34" charset="0"/>
              </a:rPr>
              <a:t>. Cerrar la bitácora una vez concluida la obra o prestado el servicio.</a:t>
            </a:r>
          </a:p>
          <a:p>
            <a:pPr marL="0" indent="0" algn="just">
              <a:lnSpc>
                <a:spcPct val="100000"/>
              </a:lnSpc>
              <a:spcBef>
                <a:spcPts val="0"/>
              </a:spcBef>
              <a:buNone/>
            </a:pPr>
            <a:endParaRPr lang="es-MX" alt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II. </a:t>
            </a:r>
            <a:r>
              <a:rPr lang="es-ES_tradnl" altLang="es-MX" sz="2000" dirty="0">
                <a:solidFill>
                  <a:schemeClr val="bg1"/>
                </a:solidFill>
                <a:latin typeface="Arial" panose="020B0604020202020204" pitchFamily="34" charset="0"/>
                <a:cs typeface="Arial" panose="020B0604020202020204" pitchFamily="34" charset="0"/>
              </a:rPr>
              <a:t>El</a:t>
            </a:r>
            <a:r>
              <a:rPr lang="es-ES_tradnl" altLang="es-MX" sz="2000" dirty="0">
                <a:solidFill>
                  <a:schemeClr val="accent4">
                    <a:lumMod val="50000"/>
                  </a:schemeClr>
                </a:solidFill>
                <a:latin typeface="Arial" panose="020B0604020202020204" pitchFamily="34" charset="0"/>
                <a:cs typeface="Arial" panose="020B0604020202020204" pitchFamily="34" charset="0"/>
              </a:rPr>
              <a:t> superintendente</a:t>
            </a:r>
            <a:r>
              <a:rPr lang="es-ES_tradnl" altLang="es-MX" sz="2000" dirty="0">
                <a:solidFill>
                  <a:schemeClr val="bg1"/>
                </a:solidFill>
                <a:latin typeface="Arial" panose="020B0604020202020204" pitchFamily="34" charset="0"/>
                <a:cs typeface="Arial" panose="020B0604020202020204" pitchFamily="34" charset="0"/>
              </a:rPr>
              <a:t>, a través de la bitácora, debe </a:t>
            </a:r>
            <a:r>
              <a:rPr kumimoji="0" lang="es-ES" sz="1600" b="0" i="0" u="none" strike="noStrike" kern="1200" cap="none" spc="0" normalizeH="0" baseline="0" noProof="0" dirty="0">
                <a:ln>
                  <a:noFill/>
                </a:ln>
                <a:solidFill>
                  <a:srgbClr val="000000"/>
                </a:solidFill>
                <a:effectLst/>
                <a:uLnTx/>
                <a:uFillTx/>
                <a:latin typeface="ArialMT"/>
                <a:ea typeface="+mn-ea"/>
                <a:cs typeface="+mn-cs"/>
              </a:rPr>
              <a:t>(art. 125 frac. II RLOPSRM)</a:t>
            </a:r>
            <a:r>
              <a:rPr kumimoji="0" lang="es-ES" sz="2000" b="0" i="0" u="none" strike="noStrike" kern="1200" cap="none" spc="0" normalizeH="0" baseline="0" noProof="0" dirty="0">
                <a:ln>
                  <a:noFill/>
                </a:ln>
                <a:solidFill>
                  <a:srgbClr val="000000"/>
                </a:solidFill>
                <a:effectLst/>
                <a:uLnTx/>
                <a:uFillTx/>
                <a:latin typeface="ArialMT"/>
                <a:ea typeface="+mn-ea"/>
                <a:cs typeface="+mn-cs"/>
              </a:rPr>
              <a:t>:</a:t>
            </a:r>
            <a:endParaRPr lang="es-MX" alt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_tradnl" altLang="es-MX"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4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18" end="18"/>
                                            </p:txEl>
                                          </p:spTgt>
                                        </p:tgtEl>
                                        <p:attrNameLst>
                                          <p:attrName>style.visibility</p:attrName>
                                        </p:attrNameLst>
                                      </p:cBhvr>
                                      <p:to>
                                        <p:strVal val="visible"/>
                                      </p:to>
                                    </p:set>
                                    <p:anim calcmode="lin" valueType="num">
                                      <p:cBhvr>
                                        <p:cTn id="7" dur="500" decel="50000" fill="hold">
                                          <p:stCondLst>
                                            <p:cond delay="0"/>
                                          </p:stCondLst>
                                        </p:cTn>
                                        <p:tgtEl>
                                          <p:spTgt spid="11">
                                            <p:txEl>
                                              <p:pRg st="18" end="18"/>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18" end="18"/>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18" end="18"/>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18" end="18"/>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18" end="18"/>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18" end="18"/>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18" end="18"/>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18" end="18"/>
                                            </p:txEl>
                                          </p:spTgt>
                                        </p:tgtEl>
                                      </p:cBhvr>
                                    </p:animEffect>
                                  </p:childTnLst>
                                </p:cTn>
                              </p:par>
                            </p:childTnLst>
                          </p:cTn>
                        </p:par>
                        <p:par>
                          <p:cTn id="15" fill="hold">
                            <p:stCondLst>
                              <p:cond delay="10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11">
                                            <p:txEl>
                                              <p:pRg st="0" end="0"/>
                                            </p:txEl>
                                          </p:spTgt>
                                        </p:tgtEl>
                                        <p:attrNameLst>
                                          <p:attrName>style.visibility</p:attrName>
                                        </p:attrNameLst>
                                      </p:cBhvr>
                                      <p:to>
                                        <p:strVal val="visible"/>
                                      </p:to>
                                    </p:set>
                                    <p:anim by="(-#ppt_w*2)" calcmode="lin" valueType="num">
                                      <p:cBhvr rctx="PPT">
                                        <p:cTn id="18" dur="125" autoRev="1" fill="hold">
                                          <p:stCondLst>
                                            <p:cond delay="0"/>
                                          </p:stCondLst>
                                        </p:cTn>
                                        <p:tgtEl>
                                          <p:spTgt spid="11">
                                            <p:txEl>
                                              <p:pRg st="0" end="0"/>
                                            </p:txEl>
                                          </p:spTgt>
                                        </p:tgtEl>
                                        <p:attrNameLst>
                                          <p:attrName>ppt_w</p:attrName>
                                        </p:attrNameLst>
                                      </p:cBhvr>
                                    </p:anim>
                                    <p:anim by="(#ppt_w*0.50)" calcmode="lin" valueType="num">
                                      <p:cBhvr>
                                        <p:cTn id="19" dur="125" decel="50000" autoRev="1" fill="hold">
                                          <p:stCondLst>
                                            <p:cond delay="0"/>
                                          </p:stCondLst>
                                        </p:cTn>
                                        <p:tgtEl>
                                          <p:spTgt spid="11">
                                            <p:txEl>
                                              <p:pRg st="0" end="0"/>
                                            </p:txEl>
                                          </p:spTgt>
                                        </p:tgtEl>
                                        <p:attrNameLst>
                                          <p:attrName>ppt_x</p:attrName>
                                        </p:attrNameLst>
                                      </p:cBhvr>
                                    </p:anim>
                                    <p:anim from="(-#ppt_h/2)" to="(#ppt_y)" calcmode="lin" valueType="num">
                                      <p:cBhvr>
                                        <p:cTn id="20" dur="250" fill="hold">
                                          <p:stCondLst>
                                            <p:cond delay="0"/>
                                          </p:stCondLst>
                                        </p:cTn>
                                        <p:tgtEl>
                                          <p:spTgt spid="11">
                                            <p:txEl>
                                              <p:pRg st="0" end="0"/>
                                            </p:txEl>
                                          </p:spTgt>
                                        </p:tgtEl>
                                        <p:attrNameLst>
                                          <p:attrName>ppt_y</p:attrName>
                                        </p:attrNameLst>
                                      </p:cBhvr>
                                    </p:anim>
                                    <p:animRot by="21600000">
                                      <p:cBhvr>
                                        <p:cTn id="21" dur="250" fill="hold">
                                          <p:stCondLst>
                                            <p:cond delay="0"/>
                                          </p:stCondLst>
                                        </p:cTn>
                                        <p:tgtEl>
                                          <p:spTgt spid="11">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11">
                                            <p:txEl>
                                              <p:pRg st="1" end="1"/>
                                            </p:txEl>
                                          </p:spTgt>
                                        </p:tgtEl>
                                        <p:attrNameLst>
                                          <p:attrName>style.visibility</p:attrName>
                                        </p:attrNameLst>
                                      </p:cBhvr>
                                      <p:to>
                                        <p:strVal val="visible"/>
                                      </p:to>
                                    </p:set>
                                    <p:anim by="(-#ppt_w*2)" calcmode="lin" valueType="num">
                                      <p:cBhvr rctx="PPT">
                                        <p:cTn id="26" dur="125" autoRev="1" fill="hold">
                                          <p:stCondLst>
                                            <p:cond delay="0"/>
                                          </p:stCondLst>
                                        </p:cTn>
                                        <p:tgtEl>
                                          <p:spTgt spid="11">
                                            <p:txEl>
                                              <p:pRg st="1" end="1"/>
                                            </p:txEl>
                                          </p:spTgt>
                                        </p:tgtEl>
                                        <p:attrNameLst>
                                          <p:attrName>ppt_w</p:attrName>
                                        </p:attrNameLst>
                                      </p:cBhvr>
                                    </p:anim>
                                    <p:anim by="(#ppt_w*0.50)" calcmode="lin" valueType="num">
                                      <p:cBhvr>
                                        <p:cTn id="27" dur="125" decel="50000" autoRev="1" fill="hold">
                                          <p:stCondLst>
                                            <p:cond delay="0"/>
                                          </p:stCondLst>
                                        </p:cTn>
                                        <p:tgtEl>
                                          <p:spTgt spid="11">
                                            <p:txEl>
                                              <p:pRg st="1" end="1"/>
                                            </p:txEl>
                                          </p:spTgt>
                                        </p:tgtEl>
                                        <p:attrNameLst>
                                          <p:attrName>ppt_x</p:attrName>
                                        </p:attrNameLst>
                                      </p:cBhvr>
                                    </p:anim>
                                    <p:anim from="(-#ppt_h/2)" to="(#ppt_y)" calcmode="lin" valueType="num">
                                      <p:cBhvr>
                                        <p:cTn id="28" dur="250" fill="hold">
                                          <p:stCondLst>
                                            <p:cond delay="0"/>
                                          </p:stCondLst>
                                        </p:cTn>
                                        <p:tgtEl>
                                          <p:spTgt spid="11">
                                            <p:txEl>
                                              <p:pRg st="1" end="1"/>
                                            </p:txEl>
                                          </p:spTgt>
                                        </p:tgtEl>
                                        <p:attrNameLst>
                                          <p:attrName>ppt_y</p:attrName>
                                        </p:attrNameLst>
                                      </p:cBhvr>
                                    </p:anim>
                                    <p:animRot by="21600000">
                                      <p:cBhvr>
                                        <p:cTn id="29" dur="250" fill="hold">
                                          <p:stCondLst>
                                            <p:cond delay="0"/>
                                          </p:stCondLst>
                                        </p:cTn>
                                        <p:tgtEl>
                                          <p:spTgt spid="11">
                                            <p:txEl>
                                              <p:pRg st="1" end="1"/>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11">
                                            <p:txEl>
                                              <p:pRg st="2" end="2"/>
                                            </p:txEl>
                                          </p:spTgt>
                                        </p:tgtEl>
                                        <p:attrNameLst>
                                          <p:attrName>style.visibility</p:attrName>
                                        </p:attrNameLst>
                                      </p:cBhvr>
                                      <p:to>
                                        <p:strVal val="visible"/>
                                      </p:to>
                                    </p:set>
                                    <p:anim by="(-#ppt_w*2)" calcmode="lin" valueType="num">
                                      <p:cBhvr rctx="PPT">
                                        <p:cTn id="32" dur="125" autoRev="1" fill="hold">
                                          <p:stCondLst>
                                            <p:cond delay="0"/>
                                          </p:stCondLst>
                                        </p:cTn>
                                        <p:tgtEl>
                                          <p:spTgt spid="11">
                                            <p:txEl>
                                              <p:pRg st="2" end="2"/>
                                            </p:txEl>
                                          </p:spTgt>
                                        </p:tgtEl>
                                        <p:attrNameLst>
                                          <p:attrName>ppt_w</p:attrName>
                                        </p:attrNameLst>
                                      </p:cBhvr>
                                    </p:anim>
                                    <p:anim by="(#ppt_w*0.50)" calcmode="lin" valueType="num">
                                      <p:cBhvr>
                                        <p:cTn id="33" dur="125" decel="50000" autoRev="1" fill="hold">
                                          <p:stCondLst>
                                            <p:cond delay="0"/>
                                          </p:stCondLst>
                                        </p:cTn>
                                        <p:tgtEl>
                                          <p:spTgt spid="11">
                                            <p:txEl>
                                              <p:pRg st="2" end="2"/>
                                            </p:txEl>
                                          </p:spTgt>
                                        </p:tgtEl>
                                        <p:attrNameLst>
                                          <p:attrName>ppt_x</p:attrName>
                                        </p:attrNameLst>
                                      </p:cBhvr>
                                    </p:anim>
                                    <p:anim from="(-#ppt_h/2)" to="(#ppt_y)" calcmode="lin" valueType="num">
                                      <p:cBhvr>
                                        <p:cTn id="34" dur="250" fill="hold">
                                          <p:stCondLst>
                                            <p:cond delay="0"/>
                                          </p:stCondLst>
                                        </p:cTn>
                                        <p:tgtEl>
                                          <p:spTgt spid="11">
                                            <p:txEl>
                                              <p:pRg st="2" end="2"/>
                                            </p:txEl>
                                          </p:spTgt>
                                        </p:tgtEl>
                                        <p:attrNameLst>
                                          <p:attrName>ppt_y</p:attrName>
                                        </p:attrNameLst>
                                      </p:cBhvr>
                                    </p:anim>
                                    <p:animRot by="21600000">
                                      <p:cBhvr>
                                        <p:cTn id="35" dur="250" fill="hold">
                                          <p:stCondLst>
                                            <p:cond delay="0"/>
                                          </p:stCondLst>
                                        </p:cTn>
                                        <p:tgtEl>
                                          <p:spTgt spid="11">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nodeType="clickEffect">
                                  <p:stCondLst>
                                    <p:cond delay="0"/>
                                  </p:stCondLst>
                                  <p:iterate type="lt">
                                    <p:tmPct val="10000"/>
                                  </p:iterate>
                                  <p:childTnLst>
                                    <p:set>
                                      <p:cBhvr>
                                        <p:cTn id="39" dur="1" fill="hold">
                                          <p:stCondLst>
                                            <p:cond delay="0"/>
                                          </p:stCondLst>
                                        </p:cTn>
                                        <p:tgtEl>
                                          <p:spTgt spid="11">
                                            <p:txEl>
                                              <p:pRg st="3" end="3"/>
                                            </p:txEl>
                                          </p:spTgt>
                                        </p:tgtEl>
                                        <p:attrNameLst>
                                          <p:attrName>style.visibility</p:attrName>
                                        </p:attrNameLst>
                                      </p:cBhvr>
                                      <p:to>
                                        <p:strVal val="visible"/>
                                      </p:to>
                                    </p:set>
                                    <p:anim by="(-#ppt_w*2)" calcmode="lin" valueType="num">
                                      <p:cBhvr rctx="PPT">
                                        <p:cTn id="40" dur="125" autoRev="1" fill="hold">
                                          <p:stCondLst>
                                            <p:cond delay="0"/>
                                          </p:stCondLst>
                                        </p:cTn>
                                        <p:tgtEl>
                                          <p:spTgt spid="11">
                                            <p:txEl>
                                              <p:pRg st="3" end="3"/>
                                            </p:txEl>
                                          </p:spTgt>
                                        </p:tgtEl>
                                        <p:attrNameLst>
                                          <p:attrName>ppt_w</p:attrName>
                                        </p:attrNameLst>
                                      </p:cBhvr>
                                    </p:anim>
                                    <p:anim by="(#ppt_w*0.50)" calcmode="lin" valueType="num">
                                      <p:cBhvr>
                                        <p:cTn id="41" dur="125" decel="50000" autoRev="1" fill="hold">
                                          <p:stCondLst>
                                            <p:cond delay="0"/>
                                          </p:stCondLst>
                                        </p:cTn>
                                        <p:tgtEl>
                                          <p:spTgt spid="11">
                                            <p:txEl>
                                              <p:pRg st="3" end="3"/>
                                            </p:txEl>
                                          </p:spTgt>
                                        </p:tgtEl>
                                        <p:attrNameLst>
                                          <p:attrName>ppt_x</p:attrName>
                                        </p:attrNameLst>
                                      </p:cBhvr>
                                    </p:anim>
                                    <p:anim from="(-#ppt_h/2)" to="(#ppt_y)" calcmode="lin" valueType="num">
                                      <p:cBhvr>
                                        <p:cTn id="42" dur="250" fill="hold">
                                          <p:stCondLst>
                                            <p:cond delay="0"/>
                                          </p:stCondLst>
                                        </p:cTn>
                                        <p:tgtEl>
                                          <p:spTgt spid="11">
                                            <p:txEl>
                                              <p:pRg st="3" end="3"/>
                                            </p:txEl>
                                          </p:spTgt>
                                        </p:tgtEl>
                                        <p:attrNameLst>
                                          <p:attrName>ppt_y</p:attrName>
                                        </p:attrNameLst>
                                      </p:cBhvr>
                                    </p:anim>
                                    <p:animRot by="21600000">
                                      <p:cBhvr>
                                        <p:cTn id="43" dur="250" fill="hold">
                                          <p:stCondLst>
                                            <p:cond delay="0"/>
                                          </p:stCondLst>
                                        </p:cTn>
                                        <p:tgtEl>
                                          <p:spTgt spid="11">
                                            <p:txEl>
                                              <p:pRg st="3" end="3"/>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11">
                                            <p:txEl>
                                              <p:pRg st="4" end="4"/>
                                            </p:txEl>
                                          </p:spTgt>
                                        </p:tgtEl>
                                        <p:attrNameLst>
                                          <p:attrName>style.visibility</p:attrName>
                                        </p:attrNameLst>
                                      </p:cBhvr>
                                      <p:to>
                                        <p:strVal val="visible"/>
                                      </p:to>
                                    </p:set>
                                    <p:anim by="(-#ppt_w*2)" calcmode="lin" valueType="num">
                                      <p:cBhvr rctx="PPT">
                                        <p:cTn id="48" dur="125" autoRev="1" fill="hold">
                                          <p:stCondLst>
                                            <p:cond delay="0"/>
                                          </p:stCondLst>
                                        </p:cTn>
                                        <p:tgtEl>
                                          <p:spTgt spid="11">
                                            <p:txEl>
                                              <p:pRg st="4" end="4"/>
                                            </p:txEl>
                                          </p:spTgt>
                                        </p:tgtEl>
                                        <p:attrNameLst>
                                          <p:attrName>ppt_w</p:attrName>
                                        </p:attrNameLst>
                                      </p:cBhvr>
                                    </p:anim>
                                    <p:anim by="(#ppt_w*0.50)" calcmode="lin" valueType="num">
                                      <p:cBhvr>
                                        <p:cTn id="49" dur="125" decel="50000" autoRev="1" fill="hold">
                                          <p:stCondLst>
                                            <p:cond delay="0"/>
                                          </p:stCondLst>
                                        </p:cTn>
                                        <p:tgtEl>
                                          <p:spTgt spid="11">
                                            <p:txEl>
                                              <p:pRg st="4" end="4"/>
                                            </p:txEl>
                                          </p:spTgt>
                                        </p:tgtEl>
                                        <p:attrNameLst>
                                          <p:attrName>ppt_x</p:attrName>
                                        </p:attrNameLst>
                                      </p:cBhvr>
                                    </p:anim>
                                    <p:anim from="(-#ppt_h/2)" to="(#ppt_y)" calcmode="lin" valueType="num">
                                      <p:cBhvr>
                                        <p:cTn id="50" dur="250" fill="hold">
                                          <p:stCondLst>
                                            <p:cond delay="0"/>
                                          </p:stCondLst>
                                        </p:cTn>
                                        <p:tgtEl>
                                          <p:spTgt spid="11">
                                            <p:txEl>
                                              <p:pRg st="4" end="4"/>
                                            </p:txEl>
                                          </p:spTgt>
                                        </p:tgtEl>
                                        <p:attrNameLst>
                                          <p:attrName>ppt_y</p:attrName>
                                        </p:attrNameLst>
                                      </p:cBhvr>
                                    </p:anim>
                                    <p:animRot by="21600000">
                                      <p:cBhvr>
                                        <p:cTn id="51" dur="250" fill="hold">
                                          <p:stCondLst>
                                            <p:cond delay="0"/>
                                          </p:stCondLst>
                                        </p:cTn>
                                        <p:tgtEl>
                                          <p:spTgt spid="11">
                                            <p:txEl>
                                              <p:pRg st="4" end="4"/>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1">
                                            <p:txEl>
                                              <p:pRg st="5" end="5"/>
                                            </p:txEl>
                                          </p:spTgt>
                                        </p:tgtEl>
                                        <p:attrNameLst>
                                          <p:attrName>style.visibility</p:attrName>
                                        </p:attrNameLst>
                                      </p:cBhvr>
                                      <p:to>
                                        <p:strVal val="visible"/>
                                      </p:to>
                                    </p:set>
                                    <p:anim by="(-#ppt_w*2)" calcmode="lin" valueType="num">
                                      <p:cBhvr rctx="PPT">
                                        <p:cTn id="56" dur="125" autoRev="1" fill="hold">
                                          <p:stCondLst>
                                            <p:cond delay="0"/>
                                          </p:stCondLst>
                                        </p:cTn>
                                        <p:tgtEl>
                                          <p:spTgt spid="11">
                                            <p:txEl>
                                              <p:pRg st="5" end="5"/>
                                            </p:txEl>
                                          </p:spTgt>
                                        </p:tgtEl>
                                        <p:attrNameLst>
                                          <p:attrName>ppt_w</p:attrName>
                                        </p:attrNameLst>
                                      </p:cBhvr>
                                    </p:anim>
                                    <p:anim by="(#ppt_w*0.50)" calcmode="lin" valueType="num">
                                      <p:cBhvr>
                                        <p:cTn id="57" dur="125" decel="50000" autoRev="1" fill="hold">
                                          <p:stCondLst>
                                            <p:cond delay="0"/>
                                          </p:stCondLst>
                                        </p:cTn>
                                        <p:tgtEl>
                                          <p:spTgt spid="11">
                                            <p:txEl>
                                              <p:pRg st="5" end="5"/>
                                            </p:txEl>
                                          </p:spTgt>
                                        </p:tgtEl>
                                        <p:attrNameLst>
                                          <p:attrName>ppt_x</p:attrName>
                                        </p:attrNameLst>
                                      </p:cBhvr>
                                    </p:anim>
                                    <p:anim from="(-#ppt_h/2)" to="(#ppt_y)" calcmode="lin" valueType="num">
                                      <p:cBhvr>
                                        <p:cTn id="58" dur="250" fill="hold">
                                          <p:stCondLst>
                                            <p:cond delay="0"/>
                                          </p:stCondLst>
                                        </p:cTn>
                                        <p:tgtEl>
                                          <p:spTgt spid="11">
                                            <p:txEl>
                                              <p:pRg st="5" end="5"/>
                                            </p:txEl>
                                          </p:spTgt>
                                        </p:tgtEl>
                                        <p:attrNameLst>
                                          <p:attrName>ppt_y</p:attrName>
                                        </p:attrNameLst>
                                      </p:cBhvr>
                                    </p:anim>
                                    <p:animRot by="21600000">
                                      <p:cBhvr>
                                        <p:cTn id="59" dur="250" fill="hold">
                                          <p:stCondLst>
                                            <p:cond delay="0"/>
                                          </p:stCondLst>
                                        </p:cTn>
                                        <p:tgtEl>
                                          <p:spTgt spid="11">
                                            <p:txEl>
                                              <p:pRg st="5" end="5"/>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11">
                                            <p:txEl>
                                              <p:pRg st="6" end="6"/>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6" end="6"/>
                                            </p:txEl>
                                          </p:spTgt>
                                        </p:tgtEl>
                                        <p:attrNameLst>
                                          <p:attrName>ppt_w</p:attrName>
                                        </p:attrNameLst>
                                      </p:cBhvr>
                                    </p:anim>
                                    <p:anim by="(#ppt_w*0.50)" calcmode="lin" valueType="num">
                                      <p:cBhvr>
                                        <p:cTn id="63" dur="125" decel="50000" autoRev="1" fill="hold">
                                          <p:stCondLst>
                                            <p:cond delay="0"/>
                                          </p:stCondLst>
                                        </p:cTn>
                                        <p:tgtEl>
                                          <p:spTgt spid="11">
                                            <p:txEl>
                                              <p:pRg st="6" end="6"/>
                                            </p:txEl>
                                          </p:spTgt>
                                        </p:tgtEl>
                                        <p:attrNameLst>
                                          <p:attrName>ppt_x</p:attrName>
                                        </p:attrNameLst>
                                      </p:cBhvr>
                                    </p:anim>
                                    <p:anim from="(-#ppt_h/2)" to="(#ppt_y)" calcmode="lin" valueType="num">
                                      <p:cBhvr>
                                        <p:cTn id="64" dur="250" fill="hold">
                                          <p:stCondLst>
                                            <p:cond delay="0"/>
                                          </p:stCondLst>
                                        </p:cTn>
                                        <p:tgtEl>
                                          <p:spTgt spid="11">
                                            <p:txEl>
                                              <p:pRg st="6" end="6"/>
                                            </p:txEl>
                                          </p:spTgt>
                                        </p:tgtEl>
                                        <p:attrNameLst>
                                          <p:attrName>ppt_y</p:attrName>
                                        </p:attrNameLst>
                                      </p:cBhvr>
                                    </p:anim>
                                    <p:animRot by="21600000">
                                      <p:cBhvr>
                                        <p:cTn id="65" dur="250" fill="hold">
                                          <p:stCondLst>
                                            <p:cond delay="0"/>
                                          </p:stCondLst>
                                        </p:cTn>
                                        <p:tgtEl>
                                          <p:spTgt spid="11">
                                            <p:txEl>
                                              <p:pRg st="6" end="6"/>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nodeType="clickEffect">
                                  <p:stCondLst>
                                    <p:cond delay="0"/>
                                  </p:stCondLst>
                                  <p:iterate type="lt">
                                    <p:tmPct val="10000"/>
                                  </p:iterate>
                                  <p:childTnLst>
                                    <p:set>
                                      <p:cBhvr>
                                        <p:cTn id="69" dur="1" fill="hold">
                                          <p:stCondLst>
                                            <p:cond delay="0"/>
                                          </p:stCondLst>
                                        </p:cTn>
                                        <p:tgtEl>
                                          <p:spTgt spid="11">
                                            <p:txEl>
                                              <p:pRg st="7" end="7"/>
                                            </p:txEl>
                                          </p:spTgt>
                                        </p:tgtEl>
                                        <p:attrNameLst>
                                          <p:attrName>style.visibility</p:attrName>
                                        </p:attrNameLst>
                                      </p:cBhvr>
                                      <p:to>
                                        <p:strVal val="visible"/>
                                      </p:to>
                                    </p:set>
                                    <p:anim by="(-#ppt_w*2)" calcmode="lin" valueType="num">
                                      <p:cBhvr rctx="PPT">
                                        <p:cTn id="70" dur="125" autoRev="1" fill="hold">
                                          <p:stCondLst>
                                            <p:cond delay="0"/>
                                          </p:stCondLst>
                                        </p:cTn>
                                        <p:tgtEl>
                                          <p:spTgt spid="11">
                                            <p:txEl>
                                              <p:pRg st="7" end="7"/>
                                            </p:txEl>
                                          </p:spTgt>
                                        </p:tgtEl>
                                        <p:attrNameLst>
                                          <p:attrName>ppt_w</p:attrName>
                                        </p:attrNameLst>
                                      </p:cBhvr>
                                    </p:anim>
                                    <p:anim by="(#ppt_w*0.50)" calcmode="lin" valueType="num">
                                      <p:cBhvr>
                                        <p:cTn id="71" dur="125" decel="50000" autoRev="1" fill="hold">
                                          <p:stCondLst>
                                            <p:cond delay="0"/>
                                          </p:stCondLst>
                                        </p:cTn>
                                        <p:tgtEl>
                                          <p:spTgt spid="11">
                                            <p:txEl>
                                              <p:pRg st="7" end="7"/>
                                            </p:txEl>
                                          </p:spTgt>
                                        </p:tgtEl>
                                        <p:attrNameLst>
                                          <p:attrName>ppt_x</p:attrName>
                                        </p:attrNameLst>
                                      </p:cBhvr>
                                    </p:anim>
                                    <p:anim from="(-#ppt_h/2)" to="(#ppt_y)" calcmode="lin" valueType="num">
                                      <p:cBhvr>
                                        <p:cTn id="72" dur="250" fill="hold">
                                          <p:stCondLst>
                                            <p:cond delay="0"/>
                                          </p:stCondLst>
                                        </p:cTn>
                                        <p:tgtEl>
                                          <p:spTgt spid="11">
                                            <p:txEl>
                                              <p:pRg st="7" end="7"/>
                                            </p:txEl>
                                          </p:spTgt>
                                        </p:tgtEl>
                                        <p:attrNameLst>
                                          <p:attrName>ppt_y</p:attrName>
                                        </p:attrNameLst>
                                      </p:cBhvr>
                                    </p:anim>
                                    <p:animRot by="21600000">
                                      <p:cBhvr>
                                        <p:cTn id="73" dur="250" fill="hold">
                                          <p:stCondLst>
                                            <p:cond delay="0"/>
                                          </p:stCondLst>
                                        </p:cTn>
                                        <p:tgtEl>
                                          <p:spTgt spid="11">
                                            <p:txEl>
                                              <p:pRg st="7" end="7"/>
                                            </p:txEl>
                                          </p:spTgt>
                                        </p:tgtEl>
                                        <p:attrNameLst>
                                          <p:attrName>r</p:attrName>
                                        </p:attrNameLst>
                                      </p:cBhvr>
                                    </p:animRot>
                                  </p:childTnLst>
                                </p:cTn>
                              </p:par>
                              <p:par>
                                <p:cTn id="74" presetID="56" presetClass="entr" presetSubtype="0" fill="hold" nodeType="withEffect">
                                  <p:stCondLst>
                                    <p:cond delay="0"/>
                                  </p:stCondLst>
                                  <p:iterate type="lt">
                                    <p:tmPct val="10000"/>
                                  </p:iterate>
                                  <p:childTnLst>
                                    <p:set>
                                      <p:cBhvr>
                                        <p:cTn id="75" dur="1" fill="hold">
                                          <p:stCondLst>
                                            <p:cond delay="0"/>
                                          </p:stCondLst>
                                        </p:cTn>
                                        <p:tgtEl>
                                          <p:spTgt spid="11">
                                            <p:txEl>
                                              <p:pRg st="8" end="8"/>
                                            </p:txEl>
                                          </p:spTgt>
                                        </p:tgtEl>
                                        <p:attrNameLst>
                                          <p:attrName>style.visibility</p:attrName>
                                        </p:attrNameLst>
                                      </p:cBhvr>
                                      <p:to>
                                        <p:strVal val="visible"/>
                                      </p:to>
                                    </p:set>
                                    <p:anim by="(-#ppt_w*2)" calcmode="lin" valueType="num">
                                      <p:cBhvr rctx="PPT">
                                        <p:cTn id="76" dur="125" autoRev="1" fill="hold">
                                          <p:stCondLst>
                                            <p:cond delay="0"/>
                                          </p:stCondLst>
                                        </p:cTn>
                                        <p:tgtEl>
                                          <p:spTgt spid="11">
                                            <p:txEl>
                                              <p:pRg st="8" end="8"/>
                                            </p:txEl>
                                          </p:spTgt>
                                        </p:tgtEl>
                                        <p:attrNameLst>
                                          <p:attrName>ppt_w</p:attrName>
                                        </p:attrNameLst>
                                      </p:cBhvr>
                                    </p:anim>
                                    <p:anim by="(#ppt_w*0.50)" calcmode="lin" valueType="num">
                                      <p:cBhvr>
                                        <p:cTn id="77" dur="125" decel="50000" autoRev="1" fill="hold">
                                          <p:stCondLst>
                                            <p:cond delay="0"/>
                                          </p:stCondLst>
                                        </p:cTn>
                                        <p:tgtEl>
                                          <p:spTgt spid="11">
                                            <p:txEl>
                                              <p:pRg st="8" end="8"/>
                                            </p:txEl>
                                          </p:spTgt>
                                        </p:tgtEl>
                                        <p:attrNameLst>
                                          <p:attrName>ppt_x</p:attrName>
                                        </p:attrNameLst>
                                      </p:cBhvr>
                                    </p:anim>
                                    <p:anim from="(-#ppt_h/2)" to="(#ppt_y)" calcmode="lin" valueType="num">
                                      <p:cBhvr>
                                        <p:cTn id="78" dur="250" fill="hold">
                                          <p:stCondLst>
                                            <p:cond delay="0"/>
                                          </p:stCondLst>
                                        </p:cTn>
                                        <p:tgtEl>
                                          <p:spTgt spid="11">
                                            <p:txEl>
                                              <p:pRg st="8" end="8"/>
                                            </p:txEl>
                                          </p:spTgt>
                                        </p:tgtEl>
                                        <p:attrNameLst>
                                          <p:attrName>ppt_y</p:attrName>
                                        </p:attrNameLst>
                                      </p:cBhvr>
                                    </p:anim>
                                    <p:animRot by="21600000">
                                      <p:cBhvr>
                                        <p:cTn id="79" dur="250" fill="hold">
                                          <p:stCondLst>
                                            <p:cond delay="0"/>
                                          </p:stCondLst>
                                        </p:cTn>
                                        <p:tgtEl>
                                          <p:spTgt spid="11">
                                            <p:txEl>
                                              <p:pRg st="8" end="8"/>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nodeType="clickEffect">
                                  <p:stCondLst>
                                    <p:cond delay="0"/>
                                  </p:stCondLst>
                                  <p:iterate type="lt">
                                    <p:tmPct val="10000"/>
                                  </p:iterate>
                                  <p:childTnLst>
                                    <p:set>
                                      <p:cBhvr>
                                        <p:cTn id="83" dur="1" fill="hold">
                                          <p:stCondLst>
                                            <p:cond delay="0"/>
                                          </p:stCondLst>
                                        </p:cTn>
                                        <p:tgtEl>
                                          <p:spTgt spid="11">
                                            <p:txEl>
                                              <p:pRg st="9" end="9"/>
                                            </p:txEl>
                                          </p:spTgt>
                                        </p:tgtEl>
                                        <p:attrNameLst>
                                          <p:attrName>style.visibility</p:attrName>
                                        </p:attrNameLst>
                                      </p:cBhvr>
                                      <p:to>
                                        <p:strVal val="visible"/>
                                      </p:to>
                                    </p:set>
                                    <p:anim by="(-#ppt_w*2)" calcmode="lin" valueType="num">
                                      <p:cBhvr rctx="PPT">
                                        <p:cTn id="84" dur="125" autoRev="1" fill="hold">
                                          <p:stCondLst>
                                            <p:cond delay="0"/>
                                          </p:stCondLst>
                                        </p:cTn>
                                        <p:tgtEl>
                                          <p:spTgt spid="11">
                                            <p:txEl>
                                              <p:pRg st="9" end="9"/>
                                            </p:txEl>
                                          </p:spTgt>
                                        </p:tgtEl>
                                        <p:attrNameLst>
                                          <p:attrName>ppt_w</p:attrName>
                                        </p:attrNameLst>
                                      </p:cBhvr>
                                    </p:anim>
                                    <p:anim by="(#ppt_w*0.50)" calcmode="lin" valueType="num">
                                      <p:cBhvr>
                                        <p:cTn id="85" dur="125" decel="50000" autoRev="1" fill="hold">
                                          <p:stCondLst>
                                            <p:cond delay="0"/>
                                          </p:stCondLst>
                                        </p:cTn>
                                        <p:tgtEl>
                                          <p:spTgt spid="11">
                                            <p:txEl>
                                              <p:pRg st="9" end="9"/>
                                            </p:txEl>
                                          </p:spTgt>
                                        </p:tgtEl>
                                        <p:attrNameLst>
                                          <p:attrName>ppt_x</p:attrName>
                                        </p:attrNameLst>
                                      </p:cBhvr>
                                    </p:anim>
                                    <p:anim from="(-#ppt_h/2)" to="(#ppt_y)" calcmode="lin" valueType="num">
                                      <p:cBhvr>
                                        <p:cTn id="86" dur="250" fill="hold">
                                          <p:stCondLst>
                                            <p:cond delay="0"/>
                                          </p:stCondLst>
                                        </p:cTn>
                                        <p:tgtEl>
                                          <p:spTgt spid="11">
                                            <p:txEl>
                                              <p:pRg st="9" end="9"/>
                                            </p:txEl>
                                          </p:spTgt>
                                        </p:tgtEl>
                                        <p:attrNameLst>
                                          <p:attrName>ppt_y</p:attrName>
                                        </p:attrNameLst>
                                      </p:cBhvr>
                                    </p:anim>
                                    <p:animRot by="21600000">
                                      <p:cBhvr>
                                        <p:cTn id="87" dur="250" fill="hold">
                                          <p:stCondLst>
                                            <p:cond delay="0"/>
                                          </p:stCondLst>
                                        </p:cTn>
                                        <p:tgtEl>
                                          <p:spTgt spid="11">
                                            <p:txEl>
                                              <p:pRg st="9" end="9"/>
                                            </p:txEl>
                                          </p:spTgt>
                                        </p:tgtEl>
                                        <p:attrNameLst>
                                          <p:attrName>r</p:attrName>
                                        </p:attrNameLst>
                                      </p:cBhvr>
                                    </p:animRot>
                                  </p:childTnLst>
                                </p:cTn>
                              </p:par>
                              <p:par>
                                <p:cTn id="88" presetID="56" presetClass="entr" presetSubtype="0" fill="hold" nodeType="withEffect">
                                  <p:stCondLst>
                                    <p:cond delay="0"/>
                                  </p:stCondLst>
                                  <p:iterate type="lt">
                                    <p:tmPct val="10000"/>
                                  </p:iterate>
                                  <p:childTnLst>
                                    <p:set>
                                      <p:cBhvr>
                                        <p:cTn id="8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90" dur="125" autoRev="1" fill="hold">
                                          <p:stCondLst>
                                            <p:cond delay="0"/>
                                          </p:stCondLst>
                                        </p:cTn>
                                        <p:tgtEl>
                                          <p:spTgt spid="11">
                                            <p:txEl>
                                              <p:pRg st="10" end="10"/>
                                            </p:txEl>
                                          </p:spTgt>
                                        </p:tgtEl>
                                        <p:attrNameLst>
                                          <p:attrName>ppt_w</p:attrName>
                                        </p:attrNameLst>
                                      </p:cBhvr>
                                    </p:anim>
                                    <p:anim by="(#ppt_w*0.50)" calcmode="lin" valueType="num">
                                      <p:cBhvr>
                                        <p:cTn id="91" dur="125" decel="50000" autoRev="1" fill="hold">
                                          <p:stCondLst>
                                            <p:cond delay="0"/>
                                          </p:stCondLst>
                                        </p:cTn>
                                        <p:tgtEl>
                                          <p:spTgt spid="11">
                                            <p:txEl>
                                              <p:pRg st="10" end="10"/>
                                            </p:txEl>
                                          </p:spTgt>
                                        </p:tgtEl>
                                        <p:attrNameLst>
                                          <p:attrName>ppt_x</p:attrName>
                                        </p:attrNameLst>
                                      </p:cBhvr>
                                    </p:anim>
                                    <p:anim from="(-#ppt_h/2)" to="(#ppt_y)" calcmode="lin" valueType="num">
                                      <p:cBhvr>
                                        <p:cTn id="92" dur="250" fill="hold">
                                          <p:stCondLst>
                                            <p:cond delay="0"/>
                                          </p:stCondLst>
                                        </p:cTn>
                                        <p:tgtEl>
                                          <p:spTgt spid="11">
                                            <p:txEl>
                                              <p:pRg st="10" end="10"/>
                                            </p:txEl>
                                          </p:spTgt>
                                        </p:tgtEl>
                                        <p:attrNameLst>
                                          <p:attrName>ppt_y</p:attrName>
                                        </p:attrNameLst>
                                      </p:cBhvr>
                                    </p:anim>
                                    <p:animRot by="21600000">
                                      <p:cBhvr>
                                        <p:cTn id="93" dur="250" fill="hold">
                                          <p:stCondLst>
                                            <p:cond delay="0"/>
                                          </p:stCondLst>
                                        </p:cTn>
                                        <p:tgtEl>
                                          <p:spTgt spid="11">
                                            <p:txEl>
                                              <p:pRg st="10" end="10"/>
                                            </p:txEl>
                                          </p:spTgt>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nodeType="clickEffect">
                                  <p:stCondLst>
                                    <p:cond delay="0"/>
                                  </p:stCondLst>
                                  <p:iterate type="lt">
                                    <p:tmPct val="10000"/>
                                  </p:iterate>
                                  <p:childTnLst>
                                    <p:set>
                                      <p:cBhvr>
                                        <p:cTn id="97" dur="1" fill="hold">
                                          <p:stCondLst>
                                            <p:cond delay="0"/>
                                          </p:stCondLst>
                                        </p:cTn>
                                        <p:tgtEl>
                                          <p:spTgt spid="11">
                                            <p:txEl>
                                              <p:pRg st="11" end="11"/>
                                            </p:txEl>
                                          </p:spTgt>
                                        </p:tgtEl>
                                        <p:attrNameLst>
                                          <p:attrName>style.visibility</p:attrName>
                                        </p:attrNameLst>
                                      </p:cBhvr>
                                      <p:to>
                                        <p:strVal val="visible"/>
                                      </p:to>
                                    </p:set>
                                    <p:anim by="(-#ppt_w*2)" calcmode="lin" valueType="num">
                                      <p:cBhvr rctx="PPT">
                                        <p:cTn id="98" dur="125" autoRev="1" fill="hold">
                                          <p:stCondLst>
                                            <p:cond delay="0"/>
                                          </p:stCondLst>
                                        </p:cTn>
                                        <p:tgtEl>
                                          <p:spTgt spid="11">
                                            <p:txEl>
                                              <p:pRg st="11" end="11"/>
                                            </p:txEl>
                                          </p:spTgt>
                                        </p:tgtEl>
                                        <p:attrNameLst>
                                          <p:attrName>ppt_w</p:attrName>
                                        </p:attrNameLst>
                                      </p:cBhvr>
                                    </p:anim>
                                    <p:anim by="(#ppt_w*0.50)" calcmode="lin" valueType="num">
                                      <p:cBhvr>
                                        <p:cTn id="99" dur="125" decel="50000" autoRev="1" fill="hold">
                                          <p:stCondLst>
                                            <p:cond delay="0"/>
                                          </p:stCondLst>
                                        </p:cTn>
                                        <p:tgtEl>
                                          <p:spTgt spid="11">
                                            <p:txEl>
                                              <p:pRg st="11" end="11"/>
                                            </p:txEl>
                                          </p:spTgt>
                                        </p:tgtEl>
                                        <p:attrNameLst>
                                          <p:attrName>ppt_x</p:attrName>
                                        </p:attrNameLst>
                                      </p:cBhvr>
                                    </p:anim>
                                    <p:anim from="(-#ppt_h/2)" to="(#ppt_y)" calcmode="lin" valueType="num">
                                      <p:cBhvr>
                                        <p:cTn id="100" dur="250" fill="hold">
                                          <p:stCondLst>
                                            <p:cond delay="0"/>
                                          </p:stCondLst>
                                        </p:cTn>
                                        <p:tgtEl>
                                          <p:spTgt spid="11">
                                            <p:txEl>
                                              <p:pRg st="11" end="11"/>
                                            </p:txEl>
                                          </p:spTgt>
                                        </p:tgtEl>
                                        <p:attrNameLst>
                                          <p:attrName>ppt_y</p:attrName>
                                        </p:attrNameLst>
                                      </p:cBhvr>
                                    </p:anim>
                                    <p:animRot by="21600000">
                                      <p:cBhvr>
                                        <p:cTn id="101" dur="250" fill="hold">
                                          <p:stCondLst>
                                            <p:cond delay="0"/>
                                          </p:stCondLst>
                                        </p:cTn>
                                        <p:tgtEl>
                                          <p:spTgt spid="11">
                                            <p:txEl>
                                              <p:pRg st="11" end="11"/>
                                            </p:txEl>
                                          </p:spTgt>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56" presetClass="entr" presetSubtype="0" fill="hold" nodeType="clickEffect">
                                  <p:stCondLst>
                                    <p:cond delay="0"/>
                                  </p:stCondLst>
                                  <p:iterate type="lt">
                                    <p:tmPct val="10000"/>
                                  </p:iterate>
                                  <p:childTnLst>
                                    <p:set>
                                      <p:cBhvr>
                                        <p:cTn id="105" dur="1" fill="hold">
                                          <p:stCondLst>
                                            <p:cond delay="0"/>
                                          </p:stCondLst>
                                        </p:cTn>
                                        <p:tgtEl>
                                          <p:spTgt spid="11">
                                            <p:txEl>
                                              <p:pRg st="12" end="12"/>
                                            </p:txEl>
                                          </p:spTgt>
                                        </p:tgtEl>
                                        <p:attrNameLst>
                                          <p:attrName>style.visibility</p:attrName>
                                        </p:attrNameLst>
                                      </p:cBhvr>
                                      <p:to>
                                        <p:strVal val="visible"/>
                                      </p:to>
                                    </p:set>
                                    <p:anim by="(-#ppt_w*2)" calcmode="lin" valueType="num">
                                      <p:cBhvr rctx="PPT">
                                        <p:cTn id="106" dur="125" autoRev="1" fill="hold">
                                          <p:stCondLst>
                                            <p:cond delay="0"/>
                                          </p:stCondLst>
                                        </p:cTn>
                                        <p:tgtEl>
                                          <p:spTgt spid="11">
                                            <p:txEl>
                                              <p:pRg st="12" end="12"/>
                                            </p:txEl>
                                          </p:spTgt>
                                        </p:tgtEl>
                                        <p:attrNameLst>
                                          <p:attrName>ppt_w</p:attrName>
                                        </p:attrNameLst>
                                      </p:cBhvr>
                                    </p:anim>
                                    <p:anim by="(#ppt_w*0.50)" calcmode="lin" valueType="num">
                                      <p:cBhvr>
                                        <p:cTn id="107" dur="125" decel="50000" autoRev="1" fill="hold">
                                          <p:stCondLst>
                                            <p:cond delay="0"/>
                                          </p:stCondLst>
                                        </p:cTn>
                                        <p:tgtEl>
                                          <p:spTgt spid="11">
                                            <p:txEl>
                                              <p:pRg st="12" end="12"/>
                                            </p:txEl>
                                          </p:spTgt>
                                        </p:tgtEl>
                                        <p:attrNameLst>
                                          <p:attrName>ppt_x</p:attrName>
                                        </p:attrNameLst>
                                      </p:cBhvr>
                                    </p:anim>
                                    <p:anim from="(-#ppt_h/2)" to="(#ppt_y)" calcmode="lin" valueType="num">
                                      <p:cBhvr>
                                        <p:cTn id="108" dur="250" fill="hold">
                                          <p:stCondLst>
                                            <p:cond delay="0"/>
                                          </p:stCondLst>
                                        </p:cTn>
                                        <p:tgtEl>
                                          <p:spTgt spid="11">
                                            <p:txEl>
                                              <p:pRg st="12" end="12"/>
                                            </p:txEl>
                                          </p:spTgt>
                                        </p:tgtEl>
                                        <p:attrNameLst>
                                          <p:attrName>ppt_y</p:attrName>
                                        </p:attrNameLst>
                                      </p:cBhvr>
                                    </p:anim>
                                    <p:animRot by="21600000">
                                      <p:cBhvr>
                                        <p:cTn id="109" dur="250" fill="hold">
                                          <p:stCondLst>
                                            <p:cond delay="0"/>
                                          </p:stCondLst>
                                        </p:cTn>
                                        <p:tgtEl>
                                          <p:spTgt spid="11">
                                            <p:txEl>
                                              <p:pRg st="12" end="12"/>
                                            </p:txEl>
                                          </p:spTgt>
                                        </p:tgtEl>
                                        <p:attrNameLst>
                                          <p:attrName>r</p:attrName>
                                        </p:attrNameLst>
                                      </p:cBhvr>
                                    </p:animRot>
                                  </p:childTnLst>
                                </p:cTn>
                              </p:par>
                              <p:par>
                                <p:cTn id="110" presetID="56" presetClass="entr" presetSubtype="0" fill="hold" nodeType="withEffect">
                                  <p:stCondLst>
                                    <p:cond delay="0"/>
                                  </p:stCondLst>
                                  <p:iterate type="lt">
                                    <p:tmPct val="10000"/>
                                  </p:iterate>
                                  <p:childTnLst>
                                    <p:set>
                                      <p:cBhvr>
                                        <p:cTn id="111" dur="1" fill="hold">
                                          <p:stCondLst>
                                            <p:cond delay="0"/>
                                          </p:stCondLst>
                                        </p:cTn>
                                        <p:tgtEl>
                                          <p:spTgt spid="11">
                                            <p:txEl>
                                              <p:pRg st="13" end="13"/>
                                            </p:txEl>
                                          </p:spTgt>
                                        </p:tgtEl>
                                        <p:attrNameLst>
                                          <p:attrName>style.visibility</p:attrName>
                                        </p:attrNameLst>
                                      </p:cBhvr>
                                      <p:to>
                                        <p:strVal val="visible"/>
                                      </p:to>
                                    </p:set>
                                    <p:anim by="(-#ppt_w*2)" calcmode="lin" valueType="num">
                                      <p:cBhvr rctx="PPT">
                                        <p:cTn id="112" dur="125" autoRev="1" fill="hold">
                                          <p:stCondLst>
                                            <p:cond delay="0"/>
                                          </p:stCondLst>
                                        </p:cTn>
                                        <p:tgtEl>
                                          <p:spTgt spid="11">
                                            <p:txEl>
                                              <p:pRg st="13" end="13"/>
                                            </p:txEl>
                                          </p:spTgt>
                                        </p:tgtEl>
                                        <p:attrNameLst>
                                          <p:attrName>ppt_w</p:attrName>
                                        </p:attrNameLst>
                                      </p:cBhvr>
                                    </p:anim>
                                    <p:anim by="(#ppt_w*0.50)" calcmode="lin" valueType="num">
                                      <p:cBhvr>
                                        <p:cTn id="113" dur="125" decel="50000" autoRev="1" fill="hold">
                                          <p:stCondLst>
                                            <p:cond delay="0"/>
                                          </p:stCondLst>
                                        </p:cTn>
                                        <p:tgtEl>
                                          <p:spTgt spid="11">
                                            <p:txEl>
                                              <p:pRg st="13" end="13"/>
                                            </p:txEl>
                                          </p:spTgt>
                                        </p:tgtEl>
                                        <p:attrNameLst>
                                          <p:attrName>ppt_x</p:attrName>
                                        </p:attrNameLst>
                                      </p:cBhvr>
                                    </p:anim>
                                    <p:anim from="(-#ppt_h/2)" to="(#ppt_y)" calcmode="lin" valueType="num">
                                      <p:cBhvr>
                                        <p:cTn id="114" dur="250" fill="hold">
                                          <p:stCondLst>
                                            <p:cond delay="0"/>
                                          </p:stCondLst>
                                        </p:cTn>
                                        <p:tgtEl>
                                          <p:spTgt spid="11">
                                            <p:txEl>
                                              <p:pRg st="13" end="13"/>
                                            </p:txEl>
                                          </p:spTgt>
                                        </p:tgtEl>
                                        <p:attrNameLst>
                                          <p:attrName>ppt_y</p:attrName>
                                        </p:attrNameLst>
                                      </p:cBhvr>
                                    </p:anim>
                                    <p:animRot by="21600000">
                                      <p:cBhvr>
                                        <p:cTn id="115" dur="250" fill="hold">
                                          <p:stCondLst>
                                            <p:cond delay="0"/>
                                          </p:stCondLst>
                                        </p:cTn>
                                        <p:tgtEl>
                                          <p:spTgt spid="11">
                                            <p:txEl>
                                              <p:pRg st="13" end="13"/>
                                            </p:txEl>
                                          </p:spTgt>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56" presetClass="entr" presetSubtype="0" fill="hold" nodeType="clickEffect">
                                  <p:stCondLst>
                                    <p:cond delay="0"/>
                                  </p:stCondLst>
                                  <p:iterate type="lt">
                                    <p:tmPct val="10000"/>
                                  </p:iterate>
                                  <p:childTnLst>
                                    <p:set>
                                      <p:cBhvr>
                                        <p:cTn id="119" dur="1" fill="hold">
                                          <p:stCondLst>
                                            <p:cond delay="0"/>
                                          </p:stCondLst>
                                        </p:cTn>
                                        <p:tgtEl>
                                          <p:spTgt spid="11">
                                            <p:txEl>
                                              <p:pRg st="14" end="14"/>
                                            </p:txEl>
                                          </p:spTgt>
                                        </p:tgtEl>
                                        <p:attrNameLst>
                                          <p:attrName>style.visibility</p:attrName>
                                        </p:attrNameLst>
                                      </p:cBhvr>
                                      <p:to>
                                        <p:strVal val="visible"/>
                                      </p:to>
                                    </p:set>
                                    <p:anim by="(-#ppt_w*2)" calcmode="lin" valueType="num">
                                      <p:cBhvr rctx="PPT">
                                        <p:cTn id="120" dur="125" autoRev="1" fill="hold">
                                          <p:stCondLst>
                                            <p:cond delay="0"/>
                                          </p:stCondLst>
                                        </p:cTn>
                                        <p:tgtEl>
                                          <p:spTgt spid="11">
                                            <p:txEl>
                                              <p:pRg st="14" end="14"/>
                                            </p:txEl>
                                          </p:spTgt>
                                        </p:tgtEl>
                                        <p:attrNameLst>
                                          <p:attrName>ppt_w</p:attrName>
                                        </p:attrNameLst>
                                      </p:cBhvr>
                                    </p:anim>
                                    <p:anim by="(#ppt_w*0.50)" calcmode="lin" valueType="num">
                                      <p:cBhvr>
                                        <p:cTn id="121" dur="125" decel="50000" autoRev="1" fill="hold">
                                          <p:stCondLst>
                                            <p:cond delay="0"/>
                                          </p:stCondLst>
                                        </p:cTn>
                                        <p:tgtEl>
                                          <p:spTgt spid="11">
                                            <p:txEl>
                                              <p:pRg st="14" end="14"/>
                                            </p:txEl>
                                          </p:spTgt>
                                        </p:tgtEl>
                                        <p:attrNameLst>
                                          <p:attrName>ppt_x</p:attrName>
                                        </p:attrNameLst>
                                      </p:cBhvr>
                                    </p:anim>
                                    <p:anim from="(-#ppt_h/2)" to="(#ppt_y)" calcmode="lin" valueType="num">
                                      <p:cBhvr>
                                        <p:cTn id="122" dur="250" fill="hold">
                                          <p:stCondLst>
                                            <p:cond delay="0"/>
                                          </p:stCondLst>
                                        </p:cTn>
                                        <p:tgtEl>
                                          <p:spTgt spid="11">
                                            <p:txEl>
                                              <p:pRg st="14" end="14"/>
                                            </p:txEl>
                                          </p:spTgt>
                                        </p:tgtEl>
                                        <p:attrNameLst>
                                          <p:attrName>ppt_y</p:attrName>
                                        </p:attrNameLst>
                                      </p:cBhvr>
                                    </p:anim>
                                    <p:animRot by="21600000">
                                      <p:cBhvr>
                                        <p:cTn id="123" dur="250" fill="hold">
                                          <p:stCondLst>
                                            <p:cond delay="0"/>
                                          </p:stCondLst>
                                        </p:cTn>
                                        <p:tgtEl>
                                          <p:spTgt spid="11">
                                            <p:txEl>
                                              <p:pRg st="14" end="14"/>
                                            </p:txEl>
                                          </p:spTgt>
                                        </p:tgtEl>
                                        <p:attrNameLst>
                                          <p:attrName>r</p:attrName>
                                        </p:attrNameLst>
                                      </p:cBhvr>
                                    </p:animRot>
                                  </p:childTnLst>
                                </p:cTn>
                              </p:par>
                              <p:par>
                                <p:cTn id="124" presetID="56" presetClass="entr" presetSubtype="0" fill="hold" nodeType="withEffect">
                                  <p:stCondLst>
                                    <p:cond delay="0"/>
                                  </p:stCondLst>
                                  <p:iterate type="lt">
                                    <p:tmPct val="10000"/>
                                  </p:iterate>
                                  <p:childTnLst>
                                    <p:set>
                                      <p:cBhvr>
                                        <p:cTn id="125" dur="1" fill="hold">
                                          <p:stCondLst>
                                            <p:cond delay="0"/>
                                          </p:stCondLst>
                                        </p:cTn>
                                        <p:tgtEl>
                                          <p:spTgt spid="11">
                                            <p:txEl>
                                              <p:pRg st="15" end="15"/>
                                            </p:txEl>
                                          </p:spTgt>
                                        </p:tgtEl>
                                        <p:attrNameLst>
                                          <p:attrName>style.visibility</p:attrName>
                                        </p:attrNameLst>
                                      </p:cBhvr>
                                      <p:to>
                                        <p:strVal val="visible"/>
                                      </p:to>
                                    </p:set>
                                    <p:anim by="(-#ppt_w*2)" calcmode="lin" valueType="num">
                                      <p:cBhvr rctx="PPT">
                                        <p:cTn id="126" dur="125" autoRev="1" fill="hold">
                                          <p:stCondLst>
                                            <p:cond delay="0"/>
                                          </p:stCondLst>
                                        </p:cTn>
                                        <p:tgtEl>
                                          <p:spTgt spid="11">
                                            <p:txEl>
                                              <p:pRg st="15" end="15"/>
                                            </p:txEl>
                                          </p:spTgt>
                                        </p:tgtEl>
                                        <p:attrNameLst>
                                          <p:attrName>ppt_w</p:attrName>
                                        </p:attrNameLst>
                                      </p:cBhvr>
                                    </p:anim>
                                    <p:anim by="(#ppt_w*0.50)" calcmode="lin" valueType="num">
                                      <p:cBhvr>
                                        <p:cTn id="127" dur="125" decel="50000" autoRev="1" fill="hold">
                                          <p:stCondLst>
                                            <p:cond delay="0"/>
                                          </p:stCondLst>
                                        </p:cTn>
                                        <p:tgtEl>
                                          <p:spTgt spid="11">
                                            <p:txEl>
                                              <p:pRg st="15" end="15"/>
                                            </p:txEl>
                                          </p:spTgt>
                                        </p:tgtEl>
                                        <p:attrNameLst>
                                          <p:attrName>ppt_x</p:attrName>
                                        </p:attrNameLst>
                                      </p:cBhvr>
                                    </p:anim>
                                    <p:anim from="(-#ppt_h/2)" to="(#ppt_y)" calcmode="lin" valueType="num">
                                      <p:cBhvr>
                                        <p:cTn id="128" dur="250" fill="hold">
                                          <p:stCondLst>
                                            <p:cond delay="0"/>
                                          </p:stCondLst>
                                        </p:cTn>
                                        <p:tgtEl>
                                          <p:spTgt spid="11">
                                            <p:txEl>
                                              <p:pRg st="15" end="15"/>
                                            </p:txEl>
                                          </p:spTgt>
                                        </p:tgtEl>
                                        <p:attrNameLst>
                                          <p:attrName>ppt_y</p:attrName>
                                        </p:attrNameLst>
                                      </p:cBhvr>
                                    </p:anim>
                                    <p:animRot by="21600000">
                                      <p:cBhvr>
                                        <p:cTn id="129" dur="250" fill="hold">
                                          <p:stCondLst>
                                            <p:cond delay="0"/>
                                          </p:stCondLst>
                                        </p:cTn>
                                        <p:tgtEl>
                                          <p:spTgt spid="11">
                                            <p:txEl>
                                              <p:pRg st="15" end="15"/>
                                            </p:txEl>
                                          </p:spTgt>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nodeType="clickEffect">
                                  <p:stCondLst>
                                    <p:cond delay="0"/>
                                  </p:stCondLst>
                                  <p:iterate type="lt">
                                    <p:tmPct val="10000"/>
                                  </p:iterate>
                                  <p:childTnLst>
                                    <p:set>
                                      <p:cBhvr>
                                        <p:cTn id="133"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34" dur="125" autoRev="1" fill="hold">
                                          <p:stCondLst>
                                            <p:cond delay="0"/>
                                          </p:stCondLst>
                                        </p:cTn>
                                        <p:tgtEl>
                                          <p:spTgt spid="11">
                                            <p:txEl>
                                              <p:pRg st="16" end="16"/>
                                            </p:txEl>
                                          </p:spTgt>
                                        </p:tgtEl>
                                        <p:attrNameLst>
                                          <p:attrName>ppt_w</p:attrName>
                                        </p:attrNameLst>
                                      </p:cBhvr>
                                    </p:anim>
                                    <p:anim by="(#ppt_w*0.50)" calcmode="lin" valueType="num">
                                      <p:cBhvr>
                                        <p:cTn id="135" dur="125" decel="50000" autoRev="1" fill="hold">
                                          <p:stCondLst>
                                            <p:cond delay="0"/>
                                          </p:stCondLst>
                                        </p:cTn>
                                        <p:tgtEl>
                                          <p:spTgt spid="11">
                                            <p:txEl>
                                              <p:pRg st="16" end="16"/>
                                            </p:txEl>
                                          </p:spTgt>
                                        </p:tgtEl>
                                        <p:attrNameLst>
                                          <p:attrName>ppt_x</p:attrName>
                                        </p:attrNameLst>
                                      </p:cBhvr>
                                    </p:anim>
                                    <p:anim from="(-#ppt_h/2)" to="(#ppt_y)" calcmode="lin" valueType="num">
                                      <p:cBhvr>
                                        <p:cTn id="136" dur="250" fill="hold">
                                          <p:stCondLst>
                                            <p:cond delay="0"/>
                                          </p:stCondLst>
                                        </p:cTn>
                                        <p:tgtEl>
                                          <p:spTgt spid="11">
                                            <p:txEl>
                                              <p:pRg st="16" end="16"/>
                                            </p:txEl>
                                          </p:spTgt>
                                        </p:tgtEl>
                                        <p:attrNameLst>
                                          <p:attrName>ppt_y</p:attrName>
                                        </p:attrNameLst>
                                      </p:cBhvr>
                                    </p:anim>
                                    <p:animRot by="21600000">
                                      <p:cBhvr>
                                        <p:cTn id="137"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 </a:t>
            </a:r>
            <a:r>
              <a:rPr lang="es-ES_tradnl" altLang="es-MX" sz="2000" dirty="0">
                <a:solidFill>
                  <a:schemeClr val="bg1"/>
                </a:solidFill>
                <a:latin typeface="Arial" panose="020B0604020202020204" pitchFamily="34" charset="0"/>
                <a:cs typeface="Arial" panose="020B0604020202020204" pitchFamily="34" charset="0"/>
              </a:rPr>
              <a:t>Solicitar modificaciones al proyecto ejecutivo, al procedimiento constructivo, a los aspectos de calidad y a los programas de ejecución convenidos;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2. </a:t>
            </a:r>
            <a:r>
              <a:rPr lang="es-ES_tradnl" altLang="es-MX" sz="2000" dirty="0">
                <a:solidFill>
                  <a:schemeClr val="bg1"/>
                </a:solidFill>
                <a:latin typeface="Arial" panose="020B0604020202020204" pitchFamily="34" charset="0"/>
                <a:cs typeface="Arial" panose="020B0604020202020204" pitchFamily="34" charset="0"/>
              </a:rPr>
              <a:t>Solicitar la de aprobación de estimaciones;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3. </a:t>
            </a:r>
            <a:r>
              <a:rPr lang="es-ES_tradnl" altLang="es-MX" sz="2000" dirty="0">
                <a:solidFill>
                  <a:schemeClr val="bg1"/>
                </a:solidFill>
                <a:latin typeface="Arial" panose="020B0604020202020204" pitchFamily="34" charset="0"/>
                <a:cs typeface="Arial" panose="020B0604020202020204" pitchFamily="34" charset="0"/>
              </a:rPr>
              <a:t>Registrar la falta o atraso en el pago de estimaciones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127 3er.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4. </a:t>
            </a:r>
            <a:r>
              <a:rPr lang="es-ES_tradnl" altLang="es-MX" sz="2000" dirty="0">
                <a:solidFill>
                  <a:schemeClr val="bg1"/>
                </a:solidFill>
                <a:latin typeface="Arial" panose="020B0604020202020204" pitchFamily="34" charset="0"/>
                <a:cs typeface="Arial" panose="020B0604020202020204" pitchFamily="34" charset="0"/>
              </a:rPr>
              <a:t>Solicitar, cuando proceda, el ajuste de costos;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5.</a:t>
            </a:r>
            <a:r>
              <a:rPr lang="es-ES_tradnl" altLang="es-MX" sz="2000" dirty="0">
                <a:solidFill>
                  <a:schemeClr val="bg1"/>
                </a:solidFill>
                <a:latin typeface="Arial" panose="020B0604020202020204" pitchFamily="34" charset="0"/>
                <a:cs typeface="Arial" panose="020B0604020202020204" pitchFamily="34" charset="0"/>
              </a:rPr>
              <a:t> Solicitar la ejecución de conceptos no previstos en el catálogo original o cantidades adicionales;</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6. </a:t>
            </a:r>
            <a:r>
              <a:rPr lang="es-MX" sz="2000" dirty="0">
                <a:solidFill>
                  <a:srgbClr val="000000"/>
                </a:solidFill>
                <a:latin typeface="ArialMT"/>
              </a:rPr>
              <a:t>Formular solicitudes a la residencia </a:t>
            </a:r>
            <a:r>
              <a:rPr lang="es-MX" sz="1600" dirty="0">
                <a:solidFill>
                  <a:srgbClr val="000000"/>
                </a:solidFill>
                <a:latin typeface="ArialMT"/>
              </a:rPr>
              <a:t>(art. 113 fracc. V RLOPSRM)</a:t>
            </a:r>
            <a:r>
              <a:rPr lang="es-MX" sz="2000" dirty="0">
                <a:solidFill>
                  <a:srgbClr val="000000"/>
                </a:solidFill>
                <a:latin typeface="ArialMT"/>
              </a:rPr>
              <a:t>;</a:t>
            </a:r>
          </a:p>
          <a:p>
            <a:pPr marL="0" indent="0" algn="just">
              <a:lnSpc>
                <a:spcPct val="100000"/>
              </a:lnSpc>
              <a:spcBef>
                <a:spcPts val="0"/>
              </a:spcBef>
              <a:buNone/>
            </a:pPr>
            <a:r>
              <a:rPr lang="es-MX" altLang="es-MX" sz="2000" b="1" dirty="0">
                <a:solidFill>
                  <a:srgbClr val="000000"/>
                </a:solidFill>
                <a:latin typeface="Arial" panose="020B0604020202020204" pitchFamily="34" charset="0"/>
                <a:cs typeface="Arial" panose="020B0604020202020204" pitchFamily="34" charset="0"/>
              </a:rPr>
              <a:t>7. </a:t>
            </a:r>
            <a:r>
              <a:rPr lang="es-MX" altLang="es-MX" sz="2000" dirty="0">
                <a:solidFill>
                  <a:srgbClr val="000000"/>
                </a:solidFill>
                <a:latin typeface="Arial" panose="020B0604020202020204" pitchFamily="34" charset="0"/>
                <a:cs typeface="Arial" panose="020B0604020202020204" pitchFamily="34" charset="0"/>
              </a:rPr>
              <a:t>Documentar el retraso en el pago de las estimaciones </a:t>
            </a:r>
            <a:r>
              <a:rPr lang="es-MX" altLang="es-MX" sz="1600" dirty="0">
                <a:solidFill>
                  <a:srgbClr val="000000"/>
                </a:solidFill>
                <a:latin typeface="Arial" panose="020B0604020202020204" pitchFamily="34" charset="0"/>
                <a:cs typeface="Arial" panose="020B0604020202020204" pitchFamily="34" charset="0"/>
              </a:rPr>
              <a:t>(art. 127 3er. pfo. RLOPSRM)</a:t>
            </a:r>
            <a:r>
              <a:rPr lang="es-MX" alt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8. </a:t>
            </a:r>
            <a:r>
              <a:rPr lang="es-ES_tradnl" altLang="es-MX" sz="2000" dirty="0">
                <a:solidFill>
                  <a:schemeClr val="bg1"/>
                </a:solidFill>
                <a:latin typeface="Arial" panose="020B0604020202020204" pitchFamily="34" charset="0"/>
                <a:cs typeface="Arial" panose="020B0604020202020204" pitchFamily="34" charset="0"/>
              </a:rPr>
              <a:t>Notificar la terminación de los trabajos </a:t>
            </a:r>
            <a:r>
              <a:rPr lang="es-ES_tradnl" altLang="es-MX" sz="1600" dirty="0">
                <a:solidFill>
                  <a:schemeClr val="bg1"/>
                </a:solidFill>
                <a:latin typeface="Arial" panose="020B0604020202020204" pitchFamily="34" charset="0"/>
                <a:cs typeface="Arial" panose="020B0604020202020204" pitchFamily="34" charset="0"/>
              </a:rPr>
              <a:t>(art. 164 1er. pfo.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9. </a:t>
            </a:r>
            <a:r>
              <a:rPr lang="es-ES_tradnl" altLang="es-MX" sz="2000" dirty="0">
                <a:solidFill>
                  <a:schemeClr val="bg1"/>
                </a:solidFill>
                <a:latin typeface="Arial" panose="020B0604020202020204" pitchFamily="34" charset="0"/>
                <a:cs typeface="Arial" panose="020B0604020202020204" pitchFamily="34" charset="0"/>
              </a:rPr>
              <a:t>Solicitar la formalización de convenios modificatorios;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altLang="es-MX" sz="2000" b="1" dirty="0">
                <a:solidFill>
                  <a:schemeClr val="bg1"/>
                </a:solidFill>
                <a:latin typeface="Arial" panose="020B0604020202020204" pitchFamily="34" charset="0"/>
                <a:cs typeface="Arial" panose="020B0604020202020204" pitchFamily="34" charset="0"/>
              </a:rPr>
              <a:t>10.</a:t>
            </a:r>
            <a:r>
              <a:rPr lang="es-MX" altLang="es-MX" sz="1000" b="1" dirty="0">
                <a:solidFill>
                  <a:schemeClr val="bg1"/>
                </a:solidFill>
                <a:latin typeface="ArialMT"/>
                <a:cs typeface="Arial" panose="020B0604020202020204" pitchFamily="34" charset="0"/>
              </a:rPr>
              <a:t> </a:t>
            </a:r>
            <a:r>
              <a:rPr lang="es-MX" sz="2000" dirty="0">
                <a:solidFill>
                  <a:schemeClr val="bg1"/>
                </a:solidFill>
                <a:latin typeface="ArialMT"/>
              </a:rPr>
              <a:t>Presentar la solicitud de ampliación de plazo, cuando se percate de la imposibilidad de cumplir con el programa de ejecución convenido, por causas no imputables a la contratista </a:t>
            </a:r>
            <a:r>
              <a:rPr lang="es-MX" sz="1600" dirty="0">
                <a:solidFill>
                  <a:schemeClr val="bg1"/>
                </a:solidFill>
                <a:latin typeface="ArialMT"/>
              </a:rPr>
              <a:t>(art. 103 1er. pfo. RLOPSRM)</a:t>
            </a:r>
            <a:r>
              <a:rPr lang="es-MX" sz="2000" dirty="0">
                <a:solidFill>
                  <a:schemeClr val="bg1"/>
                </a:solidFill>
                <a:latin typeface="ArialMT"/>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11. </a:t>
            </a:r>
            <a:r>
              <a:rPr lang="es-ES_tradnl" altLang="es-MX" sz="2000" dirty="0">
                <a:solidFill>
                  <a:schemeClr val="bg1"/>
                </a:solidFill>
                <a:latin typeface="Arial" panose="020B0604020202020204" pitchFamily="34" charset="0"/>
                <a:cs typeface="Arial" panose="020B0604020202020204" pitchFamily="34" charset="0"/>
              </a:rPr>
              <a:t>Presentar solicitudes a la residencia </a:t>
            </a:r>
            <a:r>
              <a:rPr lang="es-MX" sz="1600" dirty="0">
                <a:solidFill>
                  <a:srgbClr val="000000"/>
                </a:solidFill>
                <a:latin typeface="ArialMT"/>
              </a:rPr>
              <a:t>(art. 113 fracc. V RLOPSRM)</a:t>
            </a:r>
            <a:r>
              <a:rPr lang="es-MX" sz="2000" dirty="0">
                <a:solidFill>
                  <a:srgbClr val="000000"/>
                </a:solidFill>
                <a:latin typeface="ArialMT"/>
              </a:rPr>
              <a:t>;</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12. </a:t>
            </a:r>
            <a:r>
              <a:rPr lang="es-ES" sz="2000" dirty="0">
                <a:solidFill>
                  <a:schemeClr val="bg1"/>
                </a:solidFill>
                <a:latin typeface="Arial" panose="020B0604020202020204" pitchFamily="34" charset="0"/>
                <a:cs typeface="Arial" panose="020B0604020202020204" pitchFamily="34" charset="0"/>
              </a:rPr>
              <a:t>Consignar la mano de obra que permanezca en la obra durante el periodo de la suspensión que no haya sido trasladada a otro frente de trabajo o a otra obra</a:t>
            </a:r>
            <a:r>
              <a:rPr lang="es-MX" sz="2000" dirty="0">
                <a:solidFill>
                  <a:schemeClr val="bg1"/>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146 fracc. II RLOPSRM)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a:t>
            </a:r>
            <a:endPar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13. </a:t>
            </a:r>
            <a:r>
              <a:rPr lang="es-ES_tradnl" altLang="es-MX" sz="2000" dirty="0">
                <a:solidFill>
                  <a:schemeClr val="bg1"/>
                </a:solidFill>
                <a:latin typeface="Arial" panose="020B0604020202020204" pitchFamily="34" charset="0"/>
                <a:cs typeface="Arial" panose="020B0604020202020204" pitchFamily="34" charset="0"/>
              </a:rPr>
              <a:t>Dar aviso de la terminación de los trabajos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 164 1er. pfo. RLOPSRM)</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20000"/>
              </a:lnSpc>
              <a:spcBef>
                <a:spcPts val="0"/>
              </a:spcBef>
              <a:buNone/>
            </a:pPr>
            <a:endParaRPr lang="es-ES_tradnl" altLang="es-MX" sz="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3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 calcmode="lin" valueType="num">
                                      <p:cBhvr>
                                        <p:cTn id="42" dur="1000" fill="hold"/>
                                        <p:tgtEl>
                                          <p:spTgt spid="1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p:cTn id="49"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xEl>
                                              <p:pRg st="7" end="7"/>
                                            </p:txEl>
                                          </p:spTgt>
                                        </p:tgtEl>
                                        <p:attrNameLst>
                                          <p:attrName>style.visibility</p:attrName>
                                        </p:attrNameLst>
                                      </p:cBhvr>
                                      <p:to>
                                        <p:strVal val="visible"/>
                                      </p:to>
                                    </p:set>
                                    <p:anim calcmode="lin" valueType="num">
                                      <p:cBhvr>
                                        <p:cTn id="56"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1">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p:cTn id="63"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1">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1">
                                            <p:txEl>
                                              <p:pRg st="9" end="9"/>
                                            </p:txEl>
                                          </p:spTgt>
                                        </p:tgtEl>
                                        <p:attrNameLst>
                                          <p:attrName>style.visibility</p:attrName>
                                        </p:attrNameLst>
                                      </p:cBhvr>
                                      <p:to>
                                        <p:strVal val="visible"/>
                                      </p:to>
                                    </p:set>
                                    <p:anim calcmode="lin" valueType="num">
                                      <p:cBhvr>
                                        <p:cTn id="70"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1">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11">
                                            <p:txEl>
                                              <p:pRg st="10" end="10"/>
                                            </p:txEl>
                                          </p:spTgt>
                                        </p:tgtEl>
                                        <p:attrNameLst>
                                          <p:attrName>style.visibility</p:attrName>
                                        </p:attrNameLst>
                                      </p:cBhvr>
                                      <p:to>
                                        <p:strVal val="visible"/>
                                      </p:to>
                                    </p:set>
                                    <p:anim calcmode="lin" valueType="num">
                                      <p:cBhvr>
                                        <p:cTn id="77"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11">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11">
                                            <p:txEl>
                                              <p:pRg st="11" end="11"/>
                                            </p:txEl>
                                          </p:spTgt>
                                        </p:tgtEl>
                                        <p:attrNameLst>
                                          <p:attrName>style.visibility</p:attrName>
                                        </p:attrNameLst>
                                      </p:cBhvr>
                                      <p:to>
                                        <p:strVal val="visible"/>
                                      </p:to>
                                    </p:set>
                                    <p:anim calcmode="lin" valueType="num">
                                      <p:cBhvr>
                                        <p:cTn id="84" dur="1000" fill="hold"/>
                                        <p:tgtEl>
                                          <p:spTgt spid="11">
                                            <p:txEl>
                                              <p:pRg st="11" end="11"/>
                                            </p:txEl>
                                          </p:spTgt>
                                        </p:tgtEl>
                                        <p:attrNameLst>
                                          <p:attrName>ppt_w</p:attrName>
                                        </p:attrNameLst>
                                      </p:cBhvr>
                                      <p:tavLst>
                                        <p:tav tm="0">
                                          <p:val>
                                            <p:strVal val="#ppt_w*0.70"/>
                                          </p:val>
                                        </p:tav>
                                        <p:tav tm="100000">
                                          <p:val>
                                            <p:strVal val="#ppt_w"/>
                                          </p:val>
                                        </p:tav>
                                      </p:tavLst>
                                    </p:anim>
                                    <p:anim calcmode="lin" valueType="num">
                                      <p:cBhvr>
                                        <p:cTn id="85" dur="1000" fill="hold"/>
                                        <p:tgtEl>
                                          <p:spTgt spid="11">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11">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1">
                                            <p:txEl>
                                              <p:pRg st="12" end="12"/>
                                            </p:txEl>
                                          </p:spTgt>
                                        </p:tgtEl>
                                        <p:attrNameLst>
                                          <p:attrName>style.visibility</p:attrName>
                                        </p:attrNameLst>
                                      </p:cBhvr>
                                      <p:to>
                                        <p:strVal val="visible"/>
                                      </p:to>
                                    </p:set>
                                    <p:anim calcmode="lin" valueType="num">
                                      <p:cBhvr>
                                        <p:cTn id="91" dur="1000" fill="hold"/>
                                        <p:tgtEl>
                                          <p:spTgt spid="11">
                                            <p:txEl>
                                              <p:pRg st="12" end="12"/>
                                            </p:txEl>
                                          </p:spTgt>
                                        </p:tgtEl>
                                        <p:attrNameLst>
                                          <p:attrName>ppt_w</p:attrName>
                                        </p:attrNameLst>
                                      </p:cBhvr>
                                      <p:tavLst>
                                        <p:tav tm="0">
                                          <p:val>
                                            <p:strVal val="#ppt_w*0.70"/>
                                          </p:val>
                                        </p:tav>
                                        <p:tav tm="100000">
                                          <p:val>
                                            <p:strVal val="#ppt_w"/>
                                          </p:val>
                                        </p:tav>
                                      </p:tavLst>
                                    </p:anim>
                                    <p:anim calcmode="lin" valueType="num">
                                      <p:cBhvr>
                                        <p:cTn id="92" dur="1000" fill="hold"/>
                                        <p:tgtEl>
                                          <p:spTgt spid="11">
                                            <p:txEl>
                                              <p:pRg st="12" end="12"/>
                                            </p:txEl>
                                          </p:spTgt>
                                        </p:tgtEl>
                                        <p:attrNameLst>
                                          <p:attrName>ppt_h</p:attrName>
                                        </p:attrNameLst>
                                      </p:cBhvr>
                                      <p:tavLst>
                                        <p:tav tm="0">
                                          <p:val>
                                            <p:strVal val="#ppt_h"/>
                                          </p:val>
                                        </p:tav>
                                        <p:tav tm="100000">
                                          <p:val>
                                            <p:strVal val="#ppt_h"/>
                                          </p:val>
                                        </p:tav>
                                      </p:tavLst>
                                    </p:anim>
                                    <p:animEffect transition="in" filter="fade">
                                      <p:cBhvr>
                                        <p:cTn id="93"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_tradnl" altLang="es-MX" sz="2000" b="1" dirty="0">
                <a:solidFill>
                  <a:schemeClr val="bg1"/>
                </a:solidFill>
                <a:latin typeface="Arial" panose="020B0604020202020204" pitchFamily="34" charset="0"/>
                <a:cs typeface="Arial" panose="020B0604020202020204" pitchFamily="34" charset="0"/>
              </a:rPr>
              <a:t>III. </a:t>
            </a:r>
            <a:r>
              <a:rPr lang="es-ES_tradnl" altLang="es-MX" sz="2000" dirty="0">
                <a:solidFill>
                  <a:schemeClr val="bg1"/>
                </a:solidFill>
                <a:latin typeface="Arial" panose="020B0604020202020204" pitchFamily="34" charset="0"/>
                <a:cs typeface="Arial" panose="020B0604020202020204" pitchFamily="34" charset="0"/>
              </a:rPr>
              <a:t>La</a:t>
            </a:r>
            <a:r>
              <a:rPr lang="es-ES_tradnl" altLang="es-MX" sz="2000" dirty="0">
                <a:solidFill>
                  <a:srgbClr val="B36A99"/>
                </a:solidFill>
                <a:latin typeface="Arial" panose="020B0604020202020204" pitchFamily="34" charset="0"/>
                <a:cs typeface="Arial" panose="020B0604020202020204" pitchFamily="34" charset="0"/>
              </a:rPr>
              <a:t> supervisión </a:t>
            </a:r>
            <a:r>
              <a:rPr lang="es-ES_tradnl" altLang="es-MX" sz="2000" dirty="0">
                <a:solidFill>
                  <a:schemeClr val="bg1"/>
                </a:solidFill>
                <a:latin typeface="Arial" panose="020B0604020202020204" pitchFamily="34" charset="0"/>
                <a:cs typeface="Arial" panose="020B0604020202020204" pitchFamily="34" charset="0"/>
              </a:rPr>
              <a:t>debe </a:t>
            </a:r>
            <a:r>
              <a:rPr lang="es-ES_tradnl" altLang="es-MX" sz="1600" dirty="0">
                <a:solidFill>
                  <a:schemeClr val="bg1"/>
                </a:solidFill>
                <a:latin typeface="Arial" panose="020B0604020202020204" pitchFamily="34" charset="0"/>
                <a:cs typeface="Arial" panose="020B0604020202020204" pitchFamily="34" charset="0"/>
              </a:rPr>
              <a:t>(art. 125 frac. III RLOPSRM)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_tradnl"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e</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avance físico y financiero de la obra en las fechas de corte señaladas en el contrato;</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Anotar e</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 resultado de las pruebas de calidad de los insumos con la periodicidad que se establezca en el contrato o mensualmente; </a:t>
            </a: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s-E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Llevar el control de todo lo relacionado con las normas de seguridad, higiene y protección al ambiente que deban implementarse;</a:t>
            </a:r>
          </a:p>
          <a:p>
            <a:pPr marL="0" indent="0" algn="just">
              <a:lnSpc>
                <a:spcPct val="100000"/>
              </a:lnSpc>
              <a:spcBef>
                <a:spcPts val="0"/>
              </a:spcBef>
              <a:buNone/>
            </a:pPr>
            <a:r>
              <a:rPr lang="es-ES_tradnl"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s-ES_tradnl"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y controlar l</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acuerdos tomados en las juntas de trabajo celebradas con el contratista o con la residencia, así como el seguimiento a los mismos; </a:t>
            </a:r>
            <a:r>
              <a:rPr lang="es-MX" sz="1600" dirty="0">
                <a:solidFill>
                  <a:srgbClr val="000000"/>
                </a:solidFill>
                <a:latin typeface="ArialMT"/>
              </a:rPr>
              <a:t>(art. 115 fraccs. IV d) y VIII RLOPSRM)</a:t>
            </a:r>
            <a:r>
              <a:rPr lang="es-MX" sz="2000" dirty="0">
                <a:solidFill>
                  <a:srgbClr val="000000"/>
                </a:solidFill>
                <a:latin typeface="ArialMT"/>
              </a:rPr>
              <a:t>, y</a:t>
            </a:r>
            <a:endParaRPr lang="es-MX" sz="1600" dirty="0">
              <a:solidFill>
                <a:srgbClr val="000000"/>
              </a:solidFill>
              <a:latin typeface="ArialMT"/>
            </a:endParaRPr>
          </a:p>
          <a:p>
            <a:pPr marL="0" indent="0" algn="just">
              <a:lnSpc>
                <a:spcPct val="100000"/>
              </a:lnSpc>
              <a:spcBef>
                <a:spcPts val="0"/>
              </a:spcBef>
              <a:buNone/>
            </a:pPr>
            <a:r>
              <a:rPr lang="es-E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5.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Registrar l</a:t>
            </a:r>
            <a:r>
              <a:rPr lang="es-E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avances y aspectos relevantes de la ejecución de los trabajos con la periodicidad establecida en el contrato</a:t>
            </a:r>
            <a:r>
              <a:rPr lang="es-MX" sz="2000" dirty="0">
                <a:solidFill>
                  <a:schemeClr val="bg1"/>
                </a:solidFill>
                <a:effectLst/>
                <a:latin typeface="Arial" panose="020B0604020202020204" pitchFamily="34" charset="0"/>
                <a:cs typeface="Arial" panose="020B0604020202020204" pitchFamily="34" charset="0"/>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(art. 115 frac. VII RLOPSRM)</a:t>
            </a:r>
            <a:r>
              <a:rPr lang="es-MX" sz="2000" dirty="0">
                <a:solidFill>
                  <a:srgbClr val="000000"/>
                </a:solidFill>
                <a:latin typeface="ArialMT"/>
              </a:rPr>
              <a:t>.</a:t>
            </a:r>
          </a:p>
          <a:p>
            <a:pPr marL="0" indent="0" algn="just">
              <a:lnSpc>
                <a:spcPct val="100000"/>
              </a:lnSpc>
              <a:spcBef>
                <a:spcPts val="0"/>
              </a:spcBef>
              <a:buNone/>
            </a:pPr>
            <a:endParaRPr lang="es-MX" sz="1000" dirty="0">
              <a:solidFill>
                <a:srgbClr val="000000"/>
              </a:solidFill>
              <a:latin typeface="ArialMT"/>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L</a:t>
            </a:r>
            <a:r>
              <a:rPr lang="es-MX" sz="2000" dirty="0">
                <a:solidFill>
                  <a:schemeClr val="bg1"/>
                </a:solidFill>
                <a:effectLst/>
                <a:latin typeface="Arial" panose="020B0604020202020204" pitchFamily="34" charset="0"/>
                <a:cs typeface="Arial" panose="020B0604020202020204" pitchFamily="34" charset="0"/>
              </a:rPr>
              <a:t>a bitácora, junto con la convocatoria a la licitación, inclu-			yendo sus modificaciones; el contrato y sus anexos, y el o			</a:t>
            </a:r>
            <a:r>
              <a:rPr lang="es-MX" sz="2000" dirty="0">
                <a:solidFill>
                  <a:schemeClr val="bg1"/>
                </a:solidFill>
                <a:latin typeface="Arial" panose="020B0604020202020204" pitchFamily="34" charset="0"/>
                <a:cs typeface="Arial" panose="020B0604020202020204" pitchFamily="34" charset="0"/>
              </a:rPr>
              <a:t>los convenios </a:t>
            </a:r>
            <a:r>
              <a:rPr lang="es-MX" sz="2000" dirty="0">
                <a:solidFill>
                  <a:schemeClr val="bg1"/>
                </a:solidFill>
                <a:effectLst/>
                <a:latin typeface="Arial" panose="020B0604020202020204" pitchFamily="34" charset="0"/>
                <a:cs typeface="Arial" panose="020B0604020202020204" pitchFamily="34" charset="0"/>
              </a:rPr>
              <a:t>modificatorios que se hayan formalizado, con			sus respectivos anexos, son los </a:t>
            </a:r>
            <a:r>
              <a:rPr lang="es-MX" sz="2000" dirty="0">
                <a:solidFill>
                  <a:schemeClr val="bg2">
                    <a:lumMod val="60000"/>
                    <a:lumOff val="40000"/>
                  </a:schemeClr>
                </a:solidFill>
                <a:effectLst/>
                <a:latin typeface="Arial" panose="020B0604020202020204" pitchFamily="34" charset="0"/>
                <a:cs typeface="Arial" panose="020B0604020202020204" pitchFamily="34" charset="0"/>
              </a:rPr>
              <a:t>instrumentos que vinculan			a  las  partes en  sus derechos  y obligaciones</a:t>
            </a:r>
            <a:r>
              <a:rPr lang="es-MX" sz="2000" dirty="0">
                <a:solidFill>
                  <a:schemeClr val="bg1"/>
                </a:solidFill>
                <a:effectLst/>
                <a:latin typeface="Arial" panose="020B0604020202020204" pitchFamily="34" charset="0"/>
                <a:cs typeface="Arial" panose="020B0604020202020204" pitchFamily="34" charset="0"/>
              </a:rPr>
              <a:t> </a:t>
            </a:r>
            <a:r>
              <a:rPr lang="es-MX" sz="1600" dirty="0">
                <a:solidFill>
                  <a:schemeClr val="bg1"/>
                </a:solidFill>
                <a:effectLst/>
                <a:latin typeface="Arial" panose="020B0604020202020204" pitchFamily="34" charset="0"/>
                <a:cs typeface="Arial" panose="020B0604020202020204" pitchFamily="34" charset="0"/>
              </a:rPr>
              <a:t>(art. 46 2º pfo. 			LOPSRM)</a:t>
            </a:r>
            <a:r>
              <a:rPr lang="es-MX" sz="2000" dirty="0">
                <a:solidFill>
                  <a:schemeClr val="bg1"/>
                </a:solidFill>
                <a:effectLst/>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2000" dirty="0">
              <a:solidFill>
                <a:srgbClr val="000000"/>
              </a:solidFill>
              <a:latin typeface="ArialMT"/>
            </a:endParaRPr>
          </a:p>
        </p:txBody>
      </p:sp>
      <p:pic>
        <p:nvPicPr>
          <p:cNvPr id="2050" name="Picture 2" descr="En medio año, SFP consolida más de 3 mil 400 contratos de obra pública  mediante la bitácora electrónica | Secretaría de la Función Pública |  Gobierno | gob.mx">
            <a:extLst>
              <a:ext uri="{FF2B5EF4-FFF2-40B4-BE49-F238E27FC236}">
                <a16:creationId xmlns:a16="http://schemas.microsoft.com/office/drawing/2014/main" id="{E572B33D-89EF-4D6F-6B93-73CC2B6D0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1" y="4549567"/>
            <a:ext cx="3004084" cy="177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800" decel="100000"/>
                                        <p:tgtEl>
                                          <p:spTgt spid="11">
                                            <p:txEl>
                                              <p:pRg st="2" end="2"/>
                                            </p:txEl>
                                          </p:spTgt>
                                        </p:tgtEl>
                                      </p:cBhvr>
                                    </p:animEffect>
                                    <p:anim calcmode="lin" valueType="num">
                                      <p:cBhvr>
                                        <p:cTn id="20"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800" decel="100000"/>
                                        <p:tgtEl>
                                          <p:spTgt spid="11">
                                            <p:txEl>
                                              <p:pRg st="3" end="3"/>
                                            </p:txEl>
                                          </p:spTgt>
                                        </p:tgtEl>
                                      </p:cBhvr>
                                    </p:animEffect>
                                    <p:anim calcmode="lin" valueType="num">
                                      <p:cBhvr>
                                        <p:cTn id="30"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800" decel="100000"/>
                                        <p:tgtEl>
                                          <p:spTgt spid="11">
                                            <p:txEl>
                                              <p:pRg st="4" end="4"/>
                                            </p:txEl>
                                          </p:spTgt>
                                        </p:tgtEl>
                                      </p:cBhvr>
                                    </p:animEffect>
                                    <p:anim calcmode="lin" valueType="num">
                                      <p:cBhvr>
                                        <p:cTn id="4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800" decel="100000"/>
                                        <p:tgtEl>
                                          <p:spTgt spid="11">
                                            <p:txEl>
                                              <p:pRg st="5" end="5"/>
                                            </p:txEl>
                                          </p:spTgt>
                                        </p:tgtEl>
                                      </p:cBhvr>
                                    </p:animEffect>
                                    <p:anim calcmode="lin" valueType="num">
                                      <p:cBhvr>
                                        <p:cTn id="50"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animEffect transition="in" filter="fade">
                                      <p:cBhvr>
                                        <p:cTn id="59" dur="800" decel="100000"/>
                                        <p:tgtEl>
                                          <p:spTgt spid="11">
                                            <p:txEl>
                                              <p:pRg st="6" end="6"/>
                                            </p:txEl>
                                          </p:spTgt>
                                        </p:tgtEl>
                                      </p:cBhvr>
                                    </p:animEffect>
                                    <p:anim calcmode="lin" valueType="num">
                                      <p:cBhvr>
                                        <p:cTn id="6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2050"/>
                                        </p:tgtEl>
                                        <p:attrNameLst>
                                          <p:attrName>style.visibility</p:attrName>
                                        </p:attrNameLst>
                                      </p:cBhvr>
                                      <p:to>
                                        <p:strVal val="visible"/>
                                      </p:to>
                                    </p:set>
                                    <p:animEffect transition="in" filter="checkerboard(across)">
                                      <p:cBhvr>
                                        <p:cTn id="69" dur="1000"/>
                                        <p:tgtEl>
                                          <p:spTgt spid="2050"/>
                                        </p:tgtEl>
                                      </p:cBhvr>
                                    </p:animEffect>
                                  </p:childTnLst>
                                </p:cTn>
                              </p:par>
                              <p:par>
                                <p:cTn id="70" presetID="37" presetClass="entr" presetSubtype="0" fill="hold" nodeType="withEffect">
                                  <p:stCondLst>
                                    <p:cond delay="0"/>
                                  </p:stCondLst>
                                  <p:childTnLst>
                                    <p:set>
                                      <p:cBhvr>
                                        <p:cTn id="71" dur="1" fill="hold">
                                          <p:stCondLst>
                                            <p:cond delay="0"/>
                                          </p:stCondLst>
                                        </p:cTn>
                                        <p:tgtEl>
                                          <p:spTgt spid="11">
                                            <p:txEl>
                                              <p:pRg st="8" end="8"/>
                                            </p:txEl>
                                          </p:spTgt>
                                        </p:tgtEl>
                                        <p:attrNameLst>
                                          <p:attrName>style.visibility</p:attrName>
                                        </p:attrNameLst>
                                      </p:cBhvr>
                                      <p:to>
                                        <p:strVal val="visible"/>
                                      </p:to>
                                    </p:set>
                                    <p:animEffect transition="in" filter="fade">
                                      <p:cBhvr>
                                        <p:cTn id="72" dur="1000"/>
                                        <p:tgtEl>
                                          <p:spTgt spid="11">
                                            <p:txEl>
                                              <p:pRg st="8" end="8"/>
                                            </p:txEl>
                                          </p:spTgt>
                                        </p:tgtEl>
                                      </p:cBhvr>
                                    </p:animEffect>
                                    <p:anim calcmode="lin" valueType="num">
                                      <p:cBhvr>
                                        <p:cTn id="7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16872"/>
          </a:xfrm>
        </p:spPr>
        <p:txBody>
          <a:bodyPr>
            <a:normAutofit/>
          </a:bodyPr>
          <a:lstStyle/>
          <a:p>
            <a:pPr marL="0" indent="0" algn="just">
              <a:lnSpc>
                <a:spcPct val="100000"/>
              </a:lnSpc>
              <a:spcBef>
                <a:spcPts val="400"/>
              </a:spcBef>
              <a:buNone/>
            </a:pPr>
            <a:r>
              <a:rPr lang="es-MX" altLang="ja-JP" sz="2000" dirty="0">
                <a:solidFill>
                  <a:schemeClr val="bg1"/>
                </a:solidFill>
                <a:latin typeface="Arial" panose="020B0604020202020204" pitchFamily="34" charset="0"/>
                <a:cs typeface="Arial" panose="020B0604020202020204" pitchFamily="34" charset="0"/>
              </a:rPr>
              <a:t>Estas leyes a su vez cuentan con su respectivo reglamento, que puntualizan los preceptos legales de las mismas:</a:t>
            </a:r>
          </a:p>
          <a:p>
            <a:pPr marL="0" indent="0" algn="just">
              <a:lnSpc>
                <a:spcPct val="100000"/>
              </a:lnSpc>
              <a:spcBef>
                <a:spcPts val="400"/>
              </a:spcBef>
              <a:buNone/>
            </a:pPr>
            <a:endParaRPr lang="es-MX" altLang="ja-JP" sz="5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RLAASSP </a:t>
            </a:r>
            <a:r>
              <a:rPr lang="es-ES_tradnl" altLang="es-MX" sz="1600" dirty="0">
                <a:solidFill>
                  <a:schemeClr val="bg1"/>
                </a:solidFill>
                <a:latin typeface="Arial" panose="020B0604020202020204" pitchFamily="34" charset="0"/>
                <a:cs typeface="Arial" panose="020B0604020202020204" pitchFamily="34" charset="0"/>
              </a:rPr>
              <a:t>(DOF del 28 de julio de 2010, última reforma 15 sept. 2022)</a:t>
            </a:r>
            <a:r>
              <a:rPr lang="es-ES_tradnl" altLang="es-MX" sz="2800" dirty="0">
                <a:solidFill>
                  <a:schemeClr val="bg1"/>
                </a:solidFill>
                <a:latin typeface="Arial" panose="020B0604020202020204" pitchFamily="34" charset="0"/>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chemeClr val="bg1"/>
                </a:solidFill>
                <a:latin typeface="Arial" panose="020B0604020202020204" pitchFamily="34" charset="0"/>
                <a:cs typeface="Arial" panose="020B0604020202020204" pitchFamily="34" charset="0"/>
              </a:rPr>
              <a:t>RLOPSRM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(DOF del 28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100000"/>
              </a:lnSpc>
              <a:spcBef>
                <a:spcPts val="400"/>
              </a:spcBef>
              <a:buClrTx/>
              <a:buSzTx/>
              <a:buFont typeface="Courier New" panose="02070309020205020404" pitchFamily="49" charset="0"/>
              <a:buChar char="o"/>
              <a:tabLst/>
              <a:defRPr/>
            </a:pPr>
            <a:r>
              <a:rPr lang="es-ES_tradnl" altLang="es-MX" sz="2000" dirty="0">
                <a:solidFill>
                  <a:srgbClr val="000000"/>
                </a:solidFill>
                <a:latin typeface="Arial" panose="020B0604020202020204" pitchFamily="34" charset="0"/>
                <a:cs typeface="Arial" panose="020B0604020202020204" pitchFamily="34" charset="0"/>
              </a:rPr>
              <a:t>RLFPRH (DOF</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julio 2010, última reforma 27 sept. de 2022)</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a:lnSpc>
                <a:spcPct val="100000"/>
              </a:lnSpc>
              <a:spcBef>
                <a:spcPts val="400"/>
              </a:spcBef>
              <a:buNone/>
            </a:pPr>
            <a:r>
              <a:rPr lang="es-MX" sz="2000" b="1" dirty="0">
                <a:solidFill>
                  <a:schemeClr val="bg1"/>
                </a:solidFill>
                <a:latin typeface="ArialMT"/>
              </a:rPr>
              <a:t>1.2. </a:t>
            </a:r>
            <a:r>
              <a:rPr lang="es-MX" sz="2000" b="1" dirty="0">
                <a:solidFill>
                  <a:schemeClr val="accent6">
                    <a:lumMod val="50000"/>
                  </a:schemeClr>
                </a:solidFill>
                <a:latin typeface="ArialMT"/>
              </a:rPr>
              <a:t>Normas complementarias y supletorias.</a:t>
            </a:r>
          </a:p>
          <a:p>
            <a:pPr marL="0" algn="just">
              <a:lnSpc>
                <a:spcPct val="100000"/>
              </a:lnSpc>
              <a:spcBef>
                <a:spcPts val="400"/>
              </a:spcBef>
              <a:buNone/>
            </a:pPr>
            <a:endParaRPr lang="es-MX" sz="1000" dirty="0">
              <a:solidFill>
                <a:schemeClr val="accent6">
                  <a:lumMod val="50000"/>
                </a:schemeClr>
              </a:solidFill>
              <a:latin typeface="ArialMT"/>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Las normas que regulan la materia de contrataciones publicas, y que se deben conocer adecuadamente para realizar una auditoria con conocimiento de causa , no se agota con las leyes antes señaladas.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Tanto la LAASSP como la LOPSRM, tiene relación con otra serie de disposiciones jurídicas que tienen como fin puntualizan a su vez algunos obligaciones o aspectos a considerar para realizar adecuadamente las contrataciones públicas.</a:t>
            </a:r>
          </a:p>
          <a:p>
            <a:pPr marL="0" algn="just" eaLnBrk="1" hangingPunct="1">
              <a:lnSpc>
                <a:spcPct val="100000"/>
              </a:lnSpc>
              <a:spcBef>
                <a:spcPts val="400"/>
              </a:spcBef>
              <a:buFont typeface="Wingdings" panose="05000000000000000000" pitchFamily="2" charset="2"/>
              <a:buNone/>
            </a:pPr>
            <a:endParaRPr lang="es-MX" sz="1000" dirty="0">
              <a:solidFill>
                <a:schemeClr val="bg1"/>
              </a:solidFill>
              <a:latin typeface="Arial" panose="020B0604020202020204" pitchFamily="34" charset="0"/>
              <a:cs typeface="Arial" panose="020B0604020202020204" pitchFamily="34" charset="0"/>
            </a:endParaRPr>
          </a:p>
          <a:p>
            <a:pPr marL="0" algn="just" eaLnBrk="1" hangingPunct="1">
              <a:lnSpc>
                <a:spcPct val="100000"/>
              </a:lnSpc>
              <a:spcBef>
                <a:spcPts val="400"/>
              </a:spcBef>
              <a:buFont typeface="Wingdings" panose="05000000000000000000" pitchFamily="2" charset="2"/>
              <a:buNone/>
            </a:pPr>
            <a:r>
              <a:rPr lang="es-MX" sz="2000" dirty="0">
                <a:solidFill>
                  <a:schemeClr val="bg1"/>
                </a:solidFill>
                <a:latin typeface="Arial" panose="020B0604020202020204" pitchFamily="34" charset="0"/>
                <a:cs typeface="Arial" panose="020B0604020202020204" pitchFamily="34" charset="0"/>
              </a:rPr>
              <a:t>Se trata de las normas que  complementan, o bien, que suplen la ausencia de algu-</a:t>
            </a:r>
            <a:endParaRPr lang="es-MX" dirty="0"/>
          </a:p>
        </p:txBody>
      </p:sp>
      <p:pic>
        <p:nvPicPr>
          <p:cNvPr id="3" name="Imagen 2">
            <a:extLst>
              <a:ext uri="{FF2B5EF4-FFF2-40B4-BE49-F238E27FC236}">
                <a16:creationId xmlns:a16="http://schemas.microsoft.com/office/drawing/2014/main" id="{573B0E9B-DDDA-A104-9C23-6CA55B236A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6646" y="1132766"/>
            <a:ext cx="2289303" cy="1992571"/>
          </a:xfrm>
          <a:prstGeom prst="rect">
            <a:avLst/>
          </a:prstGeom>
          <a:noFill/>
          <a:ln>
            <a:noFill/>
          </a:ln>
        </p:spPr>
      </p:pic>
    </p:spTree>
    <p:extLst>
      <p:ext uri="{BB962C8B-B14F-4D97-AF65-F5344CB8AC3E}">
        <p14:creationId xmlns:p14="http://schemas.microsoft.com/office/powerpoint/2010/main" val="34812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strVal val="#ppt_h"/>
                                          </p:val>
                                        </p:tav>
                                        <p:tav tm="100000">
                                          <p:val>
                                            <p:strVal val="#ppt_h"/>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1">
                                            <p:txEl>
                                              <p:pRg st="2" end="2"/>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2" end="2"/>
                                            </p:txEl>
                                          </p:spTgt>
                                        </p:tgtEl>
                                        <p:attrNameLst>
                                          <p:attrName>ppt_w</p:attrName>
                                        </p:attrNameLst>
                                      </p:cBhvr>
                                    </p:anim>
                                    <p:anim by="(#ppt_w*0.50)" calcmode="lin" valueType="num">
                                      <p:cBhvr>
                                        <p:cTn id="21" dur="250" decel="50000" autoRev="1" fill="hold">
                                          <p:stCondLst>
                                            <p:cond delay="0"/>
                                          </p:stCondLst>
                                        </p:cTn>
                                        <p:tgtEl>
                                          <p:spTgt spid="11">
                                            <p:txEl>
                                              <p:pRg st="2" end="2"/>
                                            </p:txEl>
                                          </p:spTgt>
                                        </p:tgtEl>
                                        <p:attrNameLst>
                                          <p:attrName>ppt_x</p:attrName>
                                        </p:attrNameLst>
                                      </p:cBhvr>
                                    </p:anim>
                                    <p:anim from="(-#ppt_h/2)" to="(#ppt_y)" calcmode="lin" valueType="num">
                                      <p:cBhvr>
                                        <p:cTn id="22" dur="500" fill="hold">
                                          <p:stCondLst>
                                            <p:cond delay="0"/>
                                          </p:stCondLst>
                                        </p:cTn>
                                        <p:tgtEl>
                                          <p:spTgt spid="11">
                                            <p:txEl>
                                              <p:pRg st="2" end="2"/>
                                            </p:txEl>
                                          </p:spTgt>
                                        </p:tgtEl>
                                        <p:attrNameLst>
                                          <p:attrName>ppt_y</p:attrName>
                                        </p:attrNameLst>
                                      </p:cBhvr>
                                    </p:anim>
                                    <p:animRot by="21600000">
                                      <p:cBhvr>
                                        <p:cTn id="23" dur="500" fill="hold">
                                          <p:stCondLst>
                                            <p:cond delay="0"/>
                                          </p:stCondLst>
                                        </p:cTn>
                                        <p:tgtEl>
                                          <p:spTgt spid="11">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4" end="4"/>
                                            </p:txEl>
                                          </p:spTgt>
                                        </p:tgtEl>
                                        <p:attrNameLst>
                                          <p:attrName>style.visibility</p:attrName>
                                        </p:attrNameLst>
                                      </p:cBhvr>
                                      <p:to>
                                        <p:strVal val="visible"/>
                                      </p:to>
                                    </p:set>
                                    <p:anim by="(-#ppt_w*2)" calcmode="lin" valueType="num">
                                      <p:cBhvr rctx="PPT">
                                        <p:cTn id="36" dur="250" autoRev="1" fill="hold">
                                          <p:stCondLst>
                                            <p:cond delay="0"/>
                                          </p:stCondLst>
                                        </p:cTn>
                                        <p:tgtEl>
                                          <p:spTgt spid="11">
                                            <p:txEl>
                                              <p:pRg st="4" end="4"/>
                                            </p:txEl>
                                          </p:spTgt>
                                        </p:tgtEl>
                                        <p:attrNameLst>
                                          <p:attrName>ppt_w</p:attrName>
                                        </p:attrNameLst>
                                      </p:cBhvr>
                                    </p:anim>
                                    <p:anim by="(#ppt_w*0.50)" calcmode="lin" valueType="num">
                                      <p:cBhvr>
                                        <p:cTn id="37" dur="250" decel="50000" autoRev="1" fill="hold">
                                          <p:stCondLst>
                                            <p:cond delay="0"/>
                                          </p:stCondLst>
                                        </p:cTn>
                                        <p:tgtEl>
                                          <p:spTgt spid="11">
                                            <p:txEl>
                                              <p:pRg st="4" end="4"/>
                                            </p:txEl>
                                          </p:spTgt>
                                        </p:tgtEl>
                                        <p:attrNameLst>
                                          <p:attrName>ppt_x</p:attrName>
                                        </p:attrNameLst>
                                      </p:cBhvr>
                                    </p:anim>
                                    <p:anim from="(-#ppt_h/2)" to="(#ppt_y)" calcmode="lin" valueType="num">
                                      <p:cBhvr>
                                        <p:cTn id="38" dur="500" fill="hold">
                                          <p:stCondLst>
                                            <p:cond delay="0"/>
                                          </p:stCondLst>
                                        </p:cTn>
                                        <p:tgtEl>
                                          <p:spTgt spid="11">
                                            <p:txEl>
                                              <p:pRg st="4" end="4"/>
                                            </p:txEl>
                                          </p:spTgt>
                                        </p:tgtEl>
                                        <p:attrNameLst>
                                          <p:attrName>ppt_y</p:attrName>
                                        </p:attrNameLst>
                                      </p:cBhvr>
                                    </p:anim>
                                    <p:animRot by="21600000">
                                      <p:cBhvr>
                                        <p:cTn id="39" dur="500" fill="hold">
                                          <p:stCondLst>
                                            <p:cond delay="0"/>
                                          </p:stCondLst>
                                        </p:cTn>
                                        <p:tgtEl>
                                          <p:spTgt spid="11">
                                            <p:txEl>
                                              <p:pRg st="4" end="4"/>
                                            </p:txEl>
                                          </p:spTgt>
                                        </p:tgtEl>
                                        <p:attrNameLst>
                                          <p:attrName>r</p:attrName>
                                        </p:attrNameLst>
                                      </p:cBhvr>
                                    </p:animRot>
                                  </p:childTnLst>
                                </p:cTn>
                              </p:par>
                            </p:childTnLst>
                          </p:cTn>
                        </p:par>
                        <p:par>
                          <p:cTn id="40" fill="hold">
                            <p:stCondLst>
                              <p:cond delay="2850"/>
                            </p:stCondLst>
                            <p:childTnLst>
                              <p:par>
                                <p:cTn id="41" presetID="53" presetClass="entr" presetSubtype="16" fill="hold" nodeType="after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1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4" dur="1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5" dur="1500"/>
                                        <p:tgtEl>
                                          <p:spTgt spid="1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p:cTn id="50"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3" dur="1000"/>
                                        <p:tgtEl>
                                          <p:spTgt spid="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 calcmode="lin" valueType="num">
                                      <p:cBhvr>
                                        <p:cTn id="58"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60" dur="1000"/>
                                        <p:tgtEl>
                                          <p:spTgt spid="1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nodeType="clickEffect">
                                  <p:stCondLst>
                                    <p:cond delay="0"/>
                                  </p:stCondLst>
                                  <p:childTnLst>
                                    <p:set>
                                      <p:cBhvr>
                                        <p:cTn id="64" dur="1" fill="hold">
                                          <p:stCondLst>
                                            <p:cond delay="0"/>
                                          </p:stCondLst>
                                        </p:cTn>
                                        <p:tgtEl>
                                          <p:spTgt spid="11">
                                            <p:txEl>
                                              <p:pRg st="12" end="12"/>
                                            </p:txEl>
                                          </p:spTgt>
                                        </p:tgtEl>
                                        <p:attrNameLst>
                                          <p:attrName>style.visibility</p:attrName>
                                        </p:attrNameLst>
                                      </p:cBhvr>
                                      <p:to>
                                        <p:strVal val="visible"/>
                                      </p:to>
                                    </p:set>
                                    <p:animEffect transition="in" filter="fade">
                                      <p:cBhvr>
                                        <p:cTn id="65" dur="100"/>
                                        <p:tgtEl>
                                          <p:spTgt spid="11">
                                            <p:txEl>
                                              <p:pRg st="12" end="12"/>
                                            </p:txEl>
                                          </p:spTgt>
                                        </p:tgtEl>
                                      </p:cBhvr>
                                    </p:animEffect>
                                    <p:anim calcmode="lin" valueType="num">
                                      <p:cBhvr>
                                        <p:cTn id="66"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67"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169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02289"/>
          </a:xfrm>
        </p:spPr>
        <p:txBody>
          <a:bodyPr>
            <a:normAutofit/>
          </a:bodyPr>
          <a:lstStyle/>
          <a:p>
            <a:pPr marL="0" indent="0" algn="just">
              <a:lnSpc>
                <a:spcPct val="100000"/>
              </a:lnSpc>
              <a:spcBef>
                <a:spcPts val="0"/>
              </a:spcBef>
              <a:buNone/>
            </a:pPr>
            <a:r>
              <a:rPr lang="es-MX" sz="2000" dirty="0">
                <a:solidFill>
                  <a:schemeClr val="bg1"/>
                </a:solidFill>
                <a:effectLst/>
                <a:latin typeface="Arial" panose="020B0604020202020204" pitchFamily="34" charset="0"/>
                <a:cs typeface="Arial" panose="020B0604020202020204" pitchFamily="34" charset="0"/>
              </a:rPr>
              <a:t>El </a:t>
            </a:r>
            <a:r>
              <a:rPr lang="es-MX" sz="2000" dirty="0">
                <a:solidFill>
                  <a:srgbClr val="C00000"/>
                </a:solidFill>
                <a:effectLst/>
                <a:latin typeface="Arial" panose="020B0604020202020204" pitchFamily="34" charset="0"/>
                <a:cs typeface="Arial" panose="020B0604020202020204" pitchFamily="34" charset="0"/>
              </a:rPr>
              <a:t>único caso </a:t>
            </a:r>
            <a:r>
              <a:rPr lang="es-MX" sz="2000" dirty="0">
                <a:solidFill>
                  <a:schemeClr val="bg1"/>
                </a:solidFill>
                <a:effectLst/>
                <a:latin typeface="Arial" panose="020B0604020202020204" pitchFamily="34" charset="0"/>
                <a:cs typeface="Arial" panose="020B0604020202020204" pitchFamily="34" charset="0"/>
              </a:rPr>
              <a:t>en el cual </a:t>
            </a:r>
            <a:r>
              <a:rPr lang="es-MX" sz="2000" dirty="0">
                <a:solidFill>
                  <a:srgbClr val="C00000"/>
                </a:solidFill>
                <a:effectLst/>
                <a:latin typeface="Arial" panose="020B0604020202020204" pitchFamily="34" charset="0"/>
                <a:cs typeface="Arial" panose="020B0604020202020204" pitchFamily="34" charset="0"/>
              </a:rPr>
              <a:t>no es necesario llevar bitácora </a:t>
            </a:r>
            <a:r>
              <a:rPr lang="es-MX" sz="2000" dirty="0">
                <a:solidFill>
                  <a:schemeClr val="bg1"/>
                </a:solidFill>
                <a:effectLst/>
                <a:latin typeface="Arial" panose="020B0604020202020204" pitchFamily="34" charset="0"/>
                <a:cs typeface="Arial" panose="020B0604020202020204" pitchFamily="34" charset="0"/>
              </a:rPr>
              <a:t>es en las obras por administración directa, sin embargo; no obstante, deberán utilizar una especie de bitácora, en la cual se asienten las incidencias que se susciten durante la ejecución de los trabajos </a:t>
            </a:r>
            <a:r>
              <a:rPr lang="es-MX" sz="1600" dirty="0">
                <a:solidFill>
                  <a:schemeClr val="bg1"/>
                </a:solidFill>
                <a:effectLst/>
                <a:latin typeface="Arial" panose="020B0604020202020204" pitchFamily="34" charset="0"/>
                <a:cs typeface="Arial" panose="020B0604020202020204" pitchFamily="34" charset="0"/>
              </a:rPr>
              <a:t>(art. 261 RLOPSRM)</a:t>
            </a:r>
            <a:r>
              <a:rPr lang="es-MX" sz="2000" dirty="0">
                <a:solidFill>
                  <a:schemeClr val="bg1"/>
                </a:solidFill>
                <a:effectLst/>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La </a:t>
            </a:r>
            <a:r>
              <a:rPr lang="es-MX" sz="2000" dirty="0">
                <a:solidFill>
                  <a:srgbClr val="00B050"/>
                </a:solidFill>
                <a:latin typeface="ArialMT"/>
              </a:rPr>
              <a:t>información </a:t>
            </a:r>
            <a:r>
              <a:rPr lang="es-MX" sz="2000" dirty="0">
                <a:solidFill>
                  <a:schemeClr val="bg1"/>
                </a:solidFill>
                <a:latin typeface="ArialMT"/>
              </a:rPr>
              <a:t>contenida en la bitácora </a:t>
            </a:r>
            <a:r>
              <a:rPr lang="es-MX" sz="2000" dirty="0">
                <a:solidFill>
                  <a:srgbClr val="00B050"/>
                </a:solidFill>
                <a:latin typeface="ArialMT"/>
              </a:rPr>
              <a:t>podrá ser consultada por la SFP </a:t>
            </a:r>
            <a:r>
              <a:rPr lang="es-MX" sz="2000" dirty="0">
                <a:solidFill>
                  <a:schemeClr val="bg1"/>
                </a:solidFill>
                <a:latin typeface="ArialMT"/>
              </a:rPr>
              <a:t>o por el OIC en el ejercicio de sus facultades de inspección, vigilancia y control. </a:t>
            </a:r>
            <a:r>
              <a:rPr lang="es-MX" sz="1600" dirty="0">
                <a:solidFill>
                  <a:schemeClr val="bg1"/>
                </a:solidFill>
                <a:latin typeface="ArialMT"/>
              </a:rPr>
              <a:t>(arts. 14 últ. pfo. y 122 3er. pfo. RLOPSRM)</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La SFP directamente o a través de los OIC, pueden solicitar los datos e informes relacionados con las obras o los servicios, así como el acceso a la bitácora, y los servidores públicos y contratistas estarán obligados a proporcionarlos. Los contratistas que no aporten la información requerida serán sancio-	         nados por la propia SFP </a:t>
            </a:r>
            <a:r>
              <a:rPr lang="es-MX" sz="1600" dirty="0">
                <a:solidFill>
                  <a:schemeClr val="bg1"/>
                </a:solidFill>
                <a:latin typeface="ArialMT"/>
              </a:rPr>
              <a:t>(art. 14 últ. pfo. RLOPSRM)</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4.6. </a:t>
            </a:r>
            <a:r>
              <a:rPr lang="es-MX" sz="2000" dirty="0">
                <a:solidFill>
                  <a:schemeClr val="accent6">
                    <a:lumMod val="50000"/>
                  </a:schemeClr>
                </a:solidFill>
                <a:latin typeface="ArialMT"/>
              </a:rPr>
              <a:t>Bitácora Electrónica y Seguimiento a Obra Pública</a:t>
            </a:r>
            <a:r>
              <a:rPr lang="es-MX" sz="2000" dirty="0">
                <a:solidFill>
                  <a:schemeClr val="bg1"/>
                </a:solidFill>
                <a:latin typeface="ArialMT"/>
              </a:rPr>
              <a:t> (BESOP).</a:t>
            </a:r>
          </a:p>
          <a:p>
            <a:pPr marL="0" indent="0" algn="just">
              <a:lnSpc>
                <a:spcPct val="100000"/>
              </a:lnSpc>
              <a:spcBef>
                <a:spcPts val="400"/>
              </a:spcBef>
              <a:buNone/>
              <a:defRPr/>
            </a:pPr>
            <a:endParaRPr lang="es-MX" sz="1000" dirty="0">
              <a:solidFill>
                <a:schemeClr val="bg1"/>
              </a:solidFill>
              <a:latin typeface="ArialMT"/>
            </a:endParaRPr>
          </a:p>
          <a:p>
            <a:pPr marL="0" indent="0" algn="just">
              <a:lnSpc>
                <a:spcPct val="100000"/>
              </a:lnSpc>
              <a:spcBef>
                <a:spcPts val="400"/>
              </a:spcBef>
              <a:buNone/>
              <a:defRPr/>
            </a:pPr>
            <a:r>
              <a:rPr lang="es-MX" sz="2000" dirty="0">
                <a:solidFill>
                  <a:schemeClr val="bg1"/>
                </a:solidFill>
                <a:latin typeface="ArialMT"/>
              </a:rPr>
              <a:t>El 11 de junio de 2018 se publicó en el DOF el Acuerdo por el que 	               se establecen las disposiciones administrativas de carácter, gene- 		  ral para el uso del Sistema de Bitácora Electrónica y Seguimiento 		</a:t>
            </a: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3076" name="Picture 4" descr="Conoce a Roberto Salcedo Aquino, el nuevo secretario de la Función Pública  - El Sol de México | Noticias, Deportes, Gossip, Columnas">
            <a:extLst>
              <a:ext uri="{FF2B5EF4-FFF2-40B4-BE49-F238E27FC236}">
                <a16:creationId xmlns:a16="http://schemas.microsoft.com/office/drawing/2014/main" id="{C8AF2719-C863-A5BC-9AF1-CF2D28A05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931" y="4061927"/>
            <a:ext cx="36068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edge">
                                      <p:cBhvr>
                                        <p:cTn id="20" dur="2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p:cTn id="25"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11">
                                            <p:txEl>
                                              <p:pRg st="6" end="6"/>
                                            </p:txEl>
                                          </p:spTgt>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wheel(1)">
                                      <p:cBhvr>
                                        <p:cTn id="38"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07696"/>
          </a:xfrm>
        </p:spPr>
        <p:txBody>
          <a:bodyPr>
            <a:normAutofit/>
          </a:bodyPr>
          <a:lstStyle/>
          <a:p>
            <a:pPr marL="0" indent="0" algn="just">
              <a:lnSpc>
                <a:spcPct val="100000"/>
              </a:lnSpc>
              <a:spcBef>
                <a:spcPts val="0"/>
              </a:spcBef>
              <a:buNone/>
            </a:pPr>
            <a:r>
              <a:rPr lang="es-MX" sz="2000" dirty="0">
                <a:solidFill>
                  <a:schemeClr val="bg1"/>
                </a:solidFill>
                <a:latin typeface="ArialMT"/>
              </a:rPr>
              <a:t>a obra pública (BESOP), que abrogó el Acuerdo por el que se establecen las disposiciones que se deberán observar para el uso del Programa Informático de la Bitácora de Obra Pública por medios remotos de comunicación electrónica, publicado en el DOF el 2 de noviembre de 2016, esto </a:t>
            </a:r>
            <a:r>
              <a:rPr lang="es-MX" sz="2000" dirty="0">
                <a:solidFill>
                  <a:schemeClr val="accent5">
                    <a:lumMod val="50000"/>
                  </a:schemeClr>
                </a:solidFill>
                <a:latin typeface="ArialMT"/>
              </a:rPr>
              <a:t>con el objeto de </a:t>
            </a:r>
            <a:r>
              <a:rPr lang="es-MX" sz="2000" dirty="0">
                <a:solidFill>
                  <a:schemeClr val="bg1"/>
                </a:solidFill>
                <a:latin typeface="ArialMT"/>
              </a:rPr>
              <a:t>hacer más eficiente el control, elaboración y seguimiento de la bitácora electrónica, y el registro del avance físico y financiero de las obras públicas y servicios relacionados con las mismas, por parte de la SFP.</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BESOP cuenta con </a:t>
            </a:r>
            <a:r>
              <a:rPr lang="es-MX" sz="2000" dirty="0">
                <a:solidFill>
                  <a:schemeClr val="accent3">
                    <a:lumMod val="75000"/>
                  </a:schemeClr>
                </a:solidFill>
                <a:latin typeface="ArialMT"/>
              </a:rPr>
              <a:t>dos módulos</a:t>
            </a:r>
            <a:r>
              <a:rPr lang="es-MX" sz="2000" dirty="0">
                <a:solidFill>
                  <a:schemeClr val="bg1"/>
                </a:solidFill>
                <a:latin typeface="ArialMT"/>
              </a:rPr>
              <a:t>, </a:t>
            </a:r>
            <a:r>
              <a:rPr lang="es-MX" sz="2000" b="1" dirty="0">
                <a:solidFill>
                  <a:schemeClr val="bg1"/>
                </a:solidFill>
                <a:latin typeface="ArialMT"/>
              </a:rPr>
              <a:t>el primero </a:t>
            </a:r>
            <a:r>
              <a:rPr lang="es-MX" sz="2000" dirty="0">
                <a:solidFill>
                  <a:schemeClr val="bg1"/>
                </a:solidFill>
                <a:latin typeface="ArialMT"/>
              </a:rPr>
              <a:t>para la elaboración, control y seguimiento de la Bitácora Electrónica, que de conformidad con la LOPSRM y su Reglamento se eben llevar </a:t>
            </a:r>
            <a:r>
              <a:rPr lang="es-MX" sz="1600" dirty="0">
                <a:solidFill>
                  <a:schemeClr val="bg1"/>
                </a:solidFill>
                <a:latin typeface="ArialMT"/>
              </a:rPr>
              <a:t>(arts. 46 últ. pfo. LOPSRM y 122 RLOPSRM)</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a:t>
            </a:r>
            <a:r>
              <a:rPr lang="es-MX" sz="2000" b="1" dirty="0">
                <a:solidFill>
                  <a:schemeClr val="bg1"/>
                </a:solidFill>
                <a:latin typeface="ArialMT"/>
              </a:rPr>
              <a:t>segundo módulo </a:t>
            </a:r>
            <a:r>
              <a:rPr lang="es-MX" sz="2000" dirty="0">
                <a:solidFill>
                  <a:schemeClr val="bg1"/>
                </a:solidFill>
                <a:latin typeface="ArialMT"/>
              </a:rPr>
              <a:t>es para el registro del avance físico y financiero de las obras públicas y servicios relacionados con las mismas, con la finalidad de que el titular del área responsable de la ejecución de los trabajos mantenga actualizado estos datos de conformidad con lo dispuesto en el artículo 14 del RLOPSRM.</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Al respecto, de acuerdo a la definición del Acuerdo en comento, el </a:t>
            </a:r>
            <a:r>
              <a:rPr lang="es-MX" sz="2000" dirty="0">
                <a:solidFill>
                  <a:schemeClr val="bg2">
                    <a:lumMod val="75000"/>
                  </a:schemeClr>
                </a:solidFill>
                <a:latin typeface="ArialMT"/>
              </a:rPr>
              <a:t>Avance financiero</a:t>
            </a:r>
            <a:r>
              <a:rPr lang="es-MX" sz="2000" dirty="0">
                <a:solidFill>
                  <a:schemeClr val="bg1"/>
                </a:solidFill>
                <a:latin typeface="ArialMT"/>
              </a:rPr>
              <a:t> es el porcentaje de los trabajos pagados respecto del importe contractual </a:t>
            </a:r>
            <a:r>
              <a:rPr lang="es-MX" sz="1600" dirty="0">
                <a:solidFill>
                  <a:schemeClr val="bg1"/>
                </a:solidFill>
                <a:latin typeface="ArialMT"/>
              </a:rPr>
              <a:t>(disposición 2 fracc. V)</a:t>
            </a:r>
            <a:r>
              <a:rPr lang="es-MX" sz="2000" dirty="0">
                <a:solidFill>
                  <a:schemeClr val="bg1"/>
                </a:solidFill>
                <a:latin typeface="ArialMT"/>
              </a:rPr>
              <a:t>, y el  </a:t>
            </a:r>
            <a:r>
              <a:rPr lang="es-MX" sz="2000" dirty="0">
                <a:solidFill>
                  <a:srgbClr val="0070C0"/>
                </a:solidFill>
                <a:latin typeface="ArialMT"/>
              </a:rPr>
              <a:t>Avance  físico </a:t>
            </a:r>
            <a:r>
              <a:rPr lang="es-MX" sz="2000" dirty="0">
                <a:solidFill>
                  <a:schemeClr val="bg1"/>
                </a:solidFill>
                <a:latin typeface="ArialMT"/>
              </a:rPr>
              <a:t>es  el porcentaje de los trabajos ejecutados y</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3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Scale>
                                      <p:cBhvr>
                                        <p:cTn id="12"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xEl>
                                              <p:pRg st="2" end="2"/>
                                            </p:txEl>
                                          </p:spTgt>
                                        </p:tgtEl>
                                        <p:attrNameLst>
                                          <p:attrName>ppt_x</p:attrName>
                                          <p:attrName>ppt_y</p:attrName>
                                        </p:attrNameLst>
                                      </p:cBhvr>
                                    </p:animMotion>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5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blinds(horizontal)">
                                      <p:cBhvr>
                                        <p:cTn id="24"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02744"/>
          </a:xfrm>
        </p:spPr>
        <p:txBody>
          <a:bodyPr>
            <a:normAutofit/>
          </a:bodyPr>
          <a:lstStyle/>
          <a:p>
            <a:pPr marL="0" indent="0" algn="just">
              <a:lnSpc>
                <a:spcPct val="100000"/>
              </a:lnSpc>
              <a:spcBef>
                <a:spcPts val="0"/>
              </a:spcBef>
              <a:buNone/>
            </a:pPr>
            <a:r>
              <a:rPr lang="es-MX" sz="2000" dirty="0">
                <a:solidFill>
                  <a:schemeClr val="bg1"/>
                </a:solidFill>
                <a:latin typeface="ArialMT"/>
              </a:rPr>
              <a:t>verificados por el residente, en relación a los trabajos contemplados en el programa de ejecución convenidos </a:t>
            </a:r>
            <a:r>
              <a:rPr lang="es-MX" sz="1600" dirty="0">
                <a:solidFill>
                  <a:schemeClr val="bg1"/>
                </a:solidFill>
                <a:latin typeface="ArialMT"/>
              </a:rPr>
              <a:t>(disposición 2 fracc. V)</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uso de la BESOP es obligatorio para los entes públicos federales y locales que realicen obras públicas y sus servicios relacionados, al amparo de la LOPSRM, así como para las personas con quienes contraten </a:t>
            </a:r>
            <a:r>
              <a:rPr lang="es-MX" sz="1600" dirty="0">
                <a:solidFill>
                  <a:schemeClr val="bg1"/>
                </a:solidFill>
                <a:latin typeface="ArialMT"/>
              </a:rPr>
              <a:t>(art. 122 RLOPSRM y disposición 3)</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Para poder hacer anotaciones en la BESOP se debe contar con una clave de usuario y contraseña asignadas, que son personales e intransferibles. Las del residente las tramita al interior del ente público con el Administrador del ente público </a:t>
            </a:r>
            <a:r>
              <a:rPr lang="es-MX" sz="1600" dirty="0">
                <a:solidFill>
                  <a:schemeClr val="bg1"/>
                </a:solidFill>
                <a:latin typeface="ArialMT"/>
              </a:rPr>
              <a:t>(disposición 13)</a:t>
            </a:r>
            <a:r>
              <a:rPr lang="es-MX" sz="2000" dirty="0">
                <a:solidFill>
                  <a:schemeClr val="bg1"/>
                </a:solidFill>
                <a:latin typeface="ArialMT"/>
              </a:rPr>
              <a:t>, y las de la residencia y el superintendente las genera el residente en su calidad de Administrador local </a:t>
            </a:r>
            <a:r>
              <a:rPr lang="es-MX" sz="1600" dirty="0">
                <a:solidFill>
                  <a:schemeClr val="bg1"/>
                </a:solidFill>
                <a:latin typeface="ArialMT"/>
              </a:rPr>
              <a:t>(disposición 14 fracc. V)</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usuarios de la BESOP tendrán la obligación de contar con la firma electrónica avanzada, para la firma de las notas en la bitácora electrónica </a:t>
            </a:r>
            <a:r>
              <a:rPr lang="es-MX" sz="1600" dirty="0">
                <a:solidFill>
                  <a:schemeClr val="bg1"/>
                </a:solidFill>
                <a:latin typeface="ArialMT"/>
              </a:rPr>
              <a:t>(disposición 21)</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4.7. </a:t>
            </a:r>
            <a:r>
              <a:rPr lang="es-MX" sz="2000" dirty="0">
                <a:solidFill>
                  <a:schemeClr val="accent6">
                    <a:lumMod val="50000"/>
                  </a:schemeClr>
                </a:solidFill>
                <a:latin typeface="ArialMT"/>
              </a:rPr>
              <a:t>Seguimiento del Avance Físico Financiero </a:t>
            </a:r>
            <a:r>
              <a:rPr lang="es-MX" sz="2000" dirty="0">
                <a:solidFill>
                  <a:schemeClr val="bg1"/>
                </a:solidFill>
                <a:latin typeface="ArialMT"/>
              </a:rPr>
              <a:t>(SAFF como parte de la BESOP).</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segundo módulo de la BESOP, tiene como fin mantener actualizado a través del sistema  BESOP, el avance físico y financiero de las obras públicas y servicios rela-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6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edge">
                                      <p:cBhvr>
                                        <p:cTn id="19" dur="10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barn(inVertical)">
                                      <p:cBhvr>
                                        <p:cTn id="24" dur="1000"/>
                                        <p:tgtEl>
                                          <p:spTgt spid="1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 calcmode="lin" valueType="num">
                                      <p:cBhvr>
                                        <p:cTn id="29"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fade">
                                      <p:cBhvr>
                                        <p:cTn id="36" dur="1000"/>
                                        <p:tgtEl>
                                          <p:spTgt spid="11">
                                            <p:txEl>
                                              <p:pRg st="10" end="10"/>
                                            </p:txEl>
                                          </p:spTgt>
                                        </p:tgtEl>
                                      </p:cBhvr>
                                    </p:animEffect>
                                    <p:anim calcmode="lin" valueType="num">
                                      <p:cBhvr>
                                        <p:cTn id="37"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4361513"/>
          </a:xfrm>
        </p:spPr>
        <p:txBody>
          <a:bodyPr>
            <a:normAutofit/>
          </a:bodyPr>
          <a:lstStyle/>
          <a:p>
            <a:pPr marL="0" indent="0" algn="just">
              <a:lnSpc>
                <a:spcPct val="100000"/>
              </a:lnSpc>
              <a:spcBef>
                <a:spcPts val="0"/>
              </a:spcBef>
              <a:buNone/>
            </a:pPr>
            <a:r>
              <a:rPr lang="es-MX" sz="2000" dirty="0">
                <a:solidFill>
                  <a:schemeClr val="bg1"/>
                </a:solidFill>
                <a:latin typeface="ArialMT"/>
              </a:rPr>
              <a:t>cionados con las mismas que ejecute el ente público; el registro mensual de dicha información lo debe realizar el residente </a:t>
            </a:r>
            <a:r>
              <a:rPr lang="es-MX" sz="1600" dirty="0">
                <a:solidFill>
                  <a:schemeClr val="bg1"/>
                </a:solidFill>
                <a:latin typeface="ArialMT"/>
              </a:rPr>
              <a:t>(disposición 23)</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a:t>
            </a:r>
            <a:r>
              <a:rPr lang="es-MX" sz="2000" dirty="0">
                <a:solidFill>
                  <a:schemeClr val="bg2">
                    <a:lumMod val="60000"/>
                    <a:lumOff val="40000"/>
                  </a:schemeClr>
                </a:solidFill>
                <a:latin typeface="ArialMT"/>
              </a:rPr>
              <a:t>información a registrar</a:t>
            </a:r>
            <a:r>
              <a:rPr lang="es-MX" sz="2000" dirty="0">
                <a:solidFill>
                  <a:schemeClr val="bg1"/>
                </a:solidFill>
                <a:latin typeface="ArialMT"/>
              </a:rPr>
              <a:t>, misma que debe actualice dentro de los primeros 5 días hábiles siguientes a la conclusión de cada mes, es la siguiente </a:t>
            </a:r>
            <a:r>
              <a:rPr lang="es-MX" sz="1600" dirty="0">
                <a:solidFill>
                  <a:schemeClr val="bg1"/>
                </a:solidFill>
                <a:latin typeface="ArialMT"/>
              </a:rPr>
              <a:t>(disposición 24 1er. pfo.)</a:t>
            </a:r>
            <a:r>
              <a:rPr lang="es-MX" sz="2000" dirty="0">
                <a:solidFill>
                  <a:schemeClr val="bg1"/>
                </a:solidFill>
                <a:latin typeface="ArialMT"/>
              </a:rPr>
              <a:t>:</a:t>
            </a:r>
          </a:p>
          <a:p>
            <a:pPr marL="0" indent="0" algn="just">
              <a:lnSpc>
                <a:spcPct val="100000"/>
              </a:lnSpc>
              <a:spcBef>
                <a:spcPts val="0"/>
              </a:spcBef>
              <a:buNone/>
            </a:pPr>
            <a:endParaRPr lang="es-MX" sz="1000" b="1"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a)  </a:t>
            </a:r>
            <a:r>
              <a:rPr lang="es-MX" sz="2000" dirty="0">
                <a:solidFill>
                  <a:schemeClr val="bg1"/>
                </a:solidFill>
                <a:latin typeface="ArialMT"/>
              </a:rPr>
              <a:t>El anticipo y su amortización; </a:t>
            </a:r>
            <a:r>
              <a:rPr lang="es-MX" sz="2000" b="1" dirty="0">
                <a:solidFill>
                  <a:schemeClr val="bg1"/>
                </a:solidFill>
                <a:latin typeface="ArialMT"/>
              </a:rPr>
              <a:t>b)  </a:t>
            </a:r>
            <a:r>
              <a:rPr lang="es-MX" sz="2000" dirty="0">
                <a:solidFill>
                  <a:schemeClr val="bg1"/>
                </a:solidFill>
                <a:latin typeface="ArialMT"/>
              </a:rPr>
              <a:t>Avance físico acumulado; </a:t>
            </a:r>
            <a:r>
              <a:rPr lang="es-MX" sz="2000" b="1" dirty="0">
                <a:solidFill>
                  <a:schemeClr val="bg1"/>
                </a:solidFill>
                <a:latin typeface="ArialMT"/>
              </a:rPr>
              <a:t>c)  </a:t>
            </a:r>
            <a:r>
              <a:rPr lang="es-MX" sz="2000" dirty="0">
                <a:solidFill>
                  <a:schemeClr val="bg1"/>
                </a:solidFill>
                <a:latin typeface="ArialMT"/>
              </a:rPr>
              <a:t>Avance financiero del mes; </a:t>
            </a:r>
            <a:r>
              <a:rPr lang="es-MX" sz="2000" b="1" dirty="0">
                <a:solidFill>
                  <a:schemeClr val="bg1"/>
                </a:solidFill>
                <a:latin typeface="ArialMT"/>
              </a:rPr>
              <a:t>d)  </a:t>
            </a:r>
            <a:r>
              <a:rPr lang="es-MX" sz="2000" dirty="0">
                <a:solidFill>
                  <a:schemeClr val="bg1"/>
                </a:solidFill>
                <a:latin typeface="ArialMT"/>
              </a:rPr>
              <a:t>La suspensión de los trabajos; </a:t>
            </a:r>
            <a:r>
              <a:rPr lang="es-MX" sz="2000" b="1" dirty="0">
                <a:solidFill>
                  <a:schemeClr val="bg1"/>
                </a:solidFill>
                <a:latin typeface="ArialMT"/>
              </a:rPr>
              <a:t>e) </a:t>
            </a:r>
            <a:r>
              <a:rPr lang="es-MX" sz="2000" dirty="0">
                <a:solidFill>
                  <a:schemeClr val="bg1"/>
                </a:solidFill>
                <a:latin typeface="ArialMT"/>
              </a:rPr>
              <a:t>Terminación anticipada; </a:t>
            </a:r>
            <a:r>
              <a:rPr lang="es-MX" sz="2000" b="1" dirty="0">
                <a:solidFill>
                  <a:schemeClr val="bg1"/>
                </a:solidFill>
                <a:latin typeface="ArialMT"/>
              </a:rPr>
              <a:t>f)  </a:t>
            </a:r>
            <a:r>
              <a:rPr lang="es-MX" sz="2000" dirty="0">
                <a:solidFill>
                  <a:schemeClr val="bg1"/>
                </a:solidFill>
                <a:latin typeface="ArialMT"/>
              </a:rPr>
              <a:t>Rescisión Administrativa, y </a:t>
            </a:r>
            <a:r>
              <a:rPr lang="es-MX" sz="2000" b="1" dirty="0">
                <a:solidFill>
                  <a:schemeClr val="bg1"/>
                </a:solidFill>
                <a:latin typeface="ArialMT"/>
              </a:rPr>
              <a:t>g) </a:t>
            </a:r>
            <a:r>
              <a:rPr lang="es-MX" sz="2000" dirty="0">
                <a:solidFill>
                  <a:schemeClr val="bg1"/>
                </a:solidFill>
                <a:latin typeface="ArialMT"/>
              </a:rPr>
              <a:t>Finiquito.</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			           El registro de esta información es independiente de    			           la que se realiza en el módulo de la Bitácora Elec-			           trónica </a:t>
            </a:r>
            <a:r>
              <a:rPr lang="es-MX" sz="1600" dirty="0">
                <a:solidFill>
                  <a:schemeClr val="bg1"/>
                </a:solidFill>
                <a:latin typeface="ArialMT"/>
              </a:rPr>
              <a:t>(disposición 24 2º pfo.)</a:t>
            </a:r>
            <a:r>
              <a:rPr lang="es-MX" sz="2000" dirty="0">
                <a:solidFill>
                  <a:schemeClr val="bg1"/>
                </a:solidFill>
                <a:latin typeface="ArialMT"/>
              </a:rPr>
              <a:t>.</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0"/>
              </a:spcBef>
              <a:buNone/>
            </a:pPr>
            <a:endParaRPr lang="es-MX" sz="2000" dirty="0">
              <a:solidFill>
                <a:srgbClr val="000000"/>
              </a:solidFill>
              <a:latin typeface="ArialMT"/>
            </a:endParaRPr>
          </a:p>
          <a:p>
            <a:pPr marL="0" indent="0" algn="just">
              <a:lnSpc>
                <a:spcPct val="120000"/>
              </a:lnSpc>
              <a:spcBef>
                <a:spcPts val="0"/>
              </a:spcBef>
              <a:buNone/>
            </a:pPr>
            <a:endParaRPr lang="es-ES_tradnl" altLang="es-MX" sz="2000" dirty="0">
              <a:solidFill>
                <a:schemeClr val="bg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F1E94BD-4D2F-4329-1DD2-470D61E2F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03" y="3333207"/>
            <a:ext cx="3201486" cy="3201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ción Pública consolida 3 mil 400 contratos por Bitácora electrónica | El  Heraldo de México">
            <a:extLst>
              <a:ext uri="{FF2B5EF4-FFF2-40B4-BE49-F238E27FC236}">
                <a16:creationId xmlns:a16="http://schemas.microsoft.com/office/drawing/2014/main" id="{0D99B544-9B0B-9EA9-617F-9E484B2AA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205" y="4289088"/>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1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edge">
                                      <p:cBhvr>
                                        <p:cTn id="15" dur="2000"/>
                                        <p:tgtEl>
                                          <p:spTgt spid="11">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wheel(1)">
                                      <p:cBhvr>
                                        <p:cTn id="18" dur="20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1000"/>
                                        <p:tgtEl>
                                          <p:spTgt spid="11">
                                            <p:txEl>
                                              <p:pRg st="6" end="6"/>
                                            </p:txEl>
                                          </p:spTgt>
                                        </p:tgtEl>
                                      </p:cBhvr>
                                    </p:animEffect>
                                    <p:anim calcmode="lin" valueType="num">
                                      <p:cBhvr>
                                        <p:cTn id="2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par>
                                <p:cTn id="27" presetID="5" presetClass="entr" presetSubtype="1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checkerboard(across)">
                                      <p:cBhvr>
                                        <p:cTn id="29" dur="1000"/>
                                        <p:tgtEl>
                                          <p:spTgt spid="1028"/>
                                        </p:tgtEl>
                                      </p:cBhvr>
                                    </p:animEffect>
                                  </p:childTnLst>
                                </p:cTn>
                              </p:par>
                              <p:par>
                                <p:cTn id="30" presetID="52"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Scale>
                                      <p:cBhvr>
                                        <p:cTn id="32"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30"/>
                                        </p:tgtEl>
                                        <p:attrNameLst>
                                          <p:attrName>ppt_x</p:attrName>
                                          <p:attrName>ppt_y</p:attrName>
                                        </p:attrNameLst>
                                      </p:cBhvr>
                                    </p:animMotion>
                                    <p:animEffect transition="in" filter="fade">
                                      <p:cBhvr>
                                        <p:cTn id="34"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latin typeface="ArialMT"/>
              </a:rPr>
              <a:t>Unidad 5. Otros s</a:t>
            </a:r>
            <a:r>
              <a:rPr lang="es-MX" sz="2800" b="1" dirty="0">
                <a:effectLst/>
                <a:latin typeface="ArialMT"/>
              </a:rPr>
              <a:t>istemas electrónicos aplicables a las contrataciones públicas.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19" y="2081379"/>
            <a:ext cx="10834921" cy="4489902"/>
          </a:xfrm>
        </p:spPr>
        <p:txBody>
          <a:bodyPr>
            <a:normAutofit fontScale="77500" lnSpcReduction="20000"/>
          </a:bodyPr>
          <a:lstStyle/>
          <a:p>
            <a:pPr marL="0" indent="0" algn="just">
              <a:lnSpc>
                <a:spcPct val="120000"/>
              </a:lnSpc>
              <a:spcBef>
                <a:spcPts val="0"/>
              </a:spcBef>
              <a:buNone/>
            </a:pPr>
            <a:r>
              <a:rPr lang="es-MX" sz="3300" dirty="0">
                <a:solidFill>
                  <a:schemeClr val="bg1"/>
                </a:solidFill>
                <a:effectLst/>
                <a:latin typeface="ArialMT"/>
              </a:rPr>
              <a:t>El alumno será capaz de:</a:t>
            </a:r>
          </a:p>
          <a:p>
            <a:pPr marL="0" indent="0" algn="just">
              <a:lnSpc>
                <a:spcPct val="120000"/>
              </a:lnSpc>
              <a:spcBef>
                <a:spcPts val="0"/>
              </a:spcBef>
              <a:buNone/>
            </a:pPr>
            <a:endParaRPr lang="es-MX" sz="700" dirty="0">
              <a:solidFill>
                <a:schemeClr val="bg1"/>
              </a:solidFill>
              <a:effectLst/>
              <a:latin typeface="ArialMT"/>
            </a:endParaRPr>
          </a:p>
          <a:p>
            <a:pPr marL="0" indent="0" algn="just">
              <a:lnSpc>
                <a:spcPct val="120000"/>
              </a:lnSpc>
              <a:spcBef>
                <a:spcPts val="0"/>
              </a:spcBef>
              <a:buNone/>
            </a:pPr>
            <a:r>
              <a:rPr lang="es-MX" sz="3300" dirty="0">
                <a:solidFill>
                  <a:schemeClr val="bg1"/>
                </a:solidFill>
                <a:effectLst/>
                <a:latin typeface="ArialMT"/>
              </a:rPr>
              <a:t>A) Identificar cuales son las implicaciones que tienen los medios remotos de comunicación electrónica en las contrataciones públicas.</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3300" dirty="0">
                <a:solidFill>
                  <a:schemeClr val="bg1"/>
                </a:solidFill>
                <a:effectLst/>
                <a:latin typeface="ArialMT"/>
              </a:rPr>
              <a:t>B) Analizar los aspectos fundamentales </a:t>
            </a:r>
            <a:r>
              <a:rPr lang="es-MX" sz="3300" dirty="0">
                <a:solidFill>
                  <a:schemeClr val="bg1"/>
                </a:solidFill>
                <a:latin typeface="ArialMT"/>
              </a:rPr>
              <a:t>d</a:t>
            </a:r>
            <a:r>
              <a:rPr lang="es-MX" sz="3300" dirty="0">
                <a:solidFill>
                  <a:schemeClr val="bg1"/>
                </a:solidFill>
                <a:effectLst/>
                <a:latin typeface="ArialMT"/>
              </a:rPr>
              <a:t>e cuales son las implicaciones jurídican de la bitácora de obra, y de la Bitácora Electrónica de Seguimiento de Adquisiciones.</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3300" dirty="0">
                <a:solidFill>
                  <a:schemeClr val="bg1"/>
                </a:solidFill>
                <a:effectLst/>
                <a:latin typeface="ArialMT"/>
              </a:rPr>
              <a:t>C) Comprender  y analizar  el  papel del auditor en  la	              revisión de  las anotaciones  hechas en  las bitácoras,		               y así estar en posibilidades de conocer elementos im-	                 </a:t>
            </a:r>
            <a:r>
              <a:rPr lang="es-MX" sz="3300" dirty="0">
                <a:solidFill>
                  <a:schemeClr val="bg1"/>
                </a:solidFill>
                <a:latin typeface="ArialMT"/>
              </a:rPr>
              <a:t>port</a:t>
            </a:r>
            <a:r>
              <a:rPr lang="es-MX" sz="3300" dirty="0">
                <a:solidFill>
                  <a:schemeClr val="bg1"/>
                </a:solidFill>
                <a:effectLst/>
                <a:latin typeface="ArialMT"/>
              </a:rPr>
              <a:t>es relacionados con dichas anotaciones.</a:t>
            </a:r>
            <a:endParaRPr lang="es-MX" sz="2800" dirty="0">
              <a:solidFill>
                <a:schemeClr val="bg1"/>
              </a:solidFill>
              <a:effectLst/>
              <a:latin typeface="ArialMT"/>
            </a:endParaRP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C4E9D810-F0D7-F553-39A8-48AA764C20E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173</a:t>
            </a:fld>
            <a:endParaRPr lang="en-US" sz="2400" dirty="0">
              <a:latin typeface="Arial" panose="020B0604020202020204" pitchFamily="34" charset="0"/>
              <a:cs typeface="Arial" panose="020B0604020202020204" pitchFamily="34" charset="0"/>
            </a:endParaRPr>
          </a:p>
        </p:txBody>
      </p:sp>
      <p:pic>
        <p:nvPicPr>
          <p:cNvPr id="4098" name="Picture 2" descr="Compranet">
            <a:extLst>
              <a:ext uri="{FF2B5EF4-FFF2-40B4-BE49-F238E27FC236}">
                <a16:creationId xmlns:a16="http://schemas.microsoft.com/office/drawing/2014/main" id="{D2759923-5F68-4F2B-38E8-58125E22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603" y="4790824"/>
            <a:ext cx="3282047" cy="178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800" decel="100000"/>
                                        <p:tgtEl>
                                          <p:spTgt spid="11">
                                            <p:txEl>
                                              <p:pRg st="2" end="2"/>
                                            </p:txEl>
                                          </p:spTgt>
                                        </p:tgtEl>
                                      </p:cBhvr>
                                    </p:animEffect>
                                    <p:anim calcmode="lin" valueType="num">
                                      <p:cBhvr>
                                        <p:cTn id="21"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p:cTn id="30"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1000"/>
                                        <p:tgtEl>
                                          <p:spTgt spid="11">
                                            <p:txEl>
                                              <p:pRg st="5" end="5"/>
                                            </p:txEl>
                                          </p:spTgt>
                                        </p:tgtEl>
                                      </p:cBhvr>
                                    </p:animEffect>
                                    <p:anim calcmode="lin" valueType="num">
                                      <p:cBhvr>
                                        <p:cTn id="3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41" presetID="55"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1000" fill="hold"/>
                                        <p:tgtEl>
                                          <p:spTgt spid="4098"/>
                                        </p:tgtEl>
                                        <p:attrNameLst>
                                          <p:attrName>ppt_w</p:attrName>
                                        </p:attrNameLst>
                                      </p:cBhvr>
                                      <p:tavLst>
                                        <p:tav tm="0">
                                          <p:val>
                                            <p:strVal val="#ppt_w*0.70"/>
                                          </p:val>
                                        </p:tav>
                                        <p:tav tm="100000">
                                          <p:val>
                                            <p:strVal val="#ppt_w"/>
                                          </p:val>
                                        </p:tav>
                                      </p:tavLst>
                                    </p:anim>
                                    <p:anim calcmode="lin" valueType="num">
                                      <p:cBhvr>
                                        <p:cTn id="44" dur="1000" fill="hold"/>
                                        <p:tgtEl>
                                          <p:spTgt spid="4098"/>
                                        </p:tgtEl>
                                        <p:attrNameLst>
                                          <p:attrName>ppt_h</p:attrName>
                                        </p:attrNameLst>
                                      </p:cBhvr>
                                      <p:tavLst>
                                        <p:tav tm="0">
                                          <p:val>
                                            <p:strVal val="#ppt_h"/>
                                          </p:val>
                                        </p:tav>
                                        <p:tav tm="100000">
                                          <p:val>
                                            <p:strVal val="#ppt_h"/>
                                          </p:val>
                                        </p:tav>
                                      </p:tavLst>
                                    </p:anim>
                                    <p:animEffect transition="in" filter="fade">
                                      <p:cBhvr>
                                        <p:cTn id="4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34500"/>
          </a:xfrm>
        </p:spPr>
        <p:txBody>
          <a:bodyPr>
            <a:normAutofit/>
          </a:bodyPr>
          <a:lstStyle/>
          <a:p>
            <a:pPr marL="0" indent="0" algn="just">
              <a:lnSpc>
                <a:spcPct val="120000"/>
              </a:lnSpc>
              <a:spcBef>
                <a:spcPts val="0"/>
              </a:spcBef>
              <a:buNone/>
            </a:pPr>
            <a:r>
              <a:rPr lang="es-MX" sz="2000" dirty="0">
                <a:solidFill>
                  <a:schemeClr val="bg1"/>
                </a:solidFill>
                <a:latin typeface="ArialMT"/>
              </a:rPr>
              <a:t>5.1. </a:t>
            </a:r>
            <a:r>
              <a:rPr lang="es-MX" sz="2000" dirty="0">
                <a:solidFill>
                  <a:schemeClr val="accent6">
                    <a:lumMod val="50000"/>
                  </a:schemeClr>
                </a:solidFill>
                <a:latin typeface="ArialMT"/>
              </a:rPr>
              <a:t>CompraNet</a:t>
            </a:r>
            <a:r>
              <a:rPr lang="es-MX" sz="2000" dirty="0">
                <a:solidFill>
                  <a:schemeClr val="bg1"/>
                </a:solidFill>
                <a:latin typeface="ArialMT"/>
              </a:rPr>
              <a:t>.</a:t>
            </a: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Normativamente el sistema CompraNet, se define </a:t>
            </a:r>
            <a:r>
              <a:rPr lang="es-ES" altLang="es-MX" sz="1600" dirty="0">
                <a:solidFill>
                  <a:schemeClr val="bg1"/>
                </a:solidFill>
                <a:latin typeface="Arial" panose="020B0604020202020204" pitchFamily="34" charset="0"/>
              </a:rPr>
              <a:t>(arts. 2 </a:t>
            </a:r>
            <a:r>
              <a:rPr lang="es-ES" altLang="es-MX" sz="1600" dirty="0" err="1">
                <a:solidFill>
                  <a:schemeClr val="bg1"/>
                </a:solidFill>
                <a:latin typeface="Arial" panose="020B0604020202020204" pitchFamily="34" charset="0"/>
              </a:rPr>
              <a:t>fracc.</a:t>
            </a:r>
            <a:r>
              <a:rPr lang="es-ES" altLang="es-MX" sz="1600" dirty="0">
                <a:solidFill>
                  <a:schemeClr val="bg1"/>
                </a:solidFill>
                <a:latin typeface="Arial" panose="020B0604020202020204" pitchFamily="34" charset="0"/>
              </a:rPr>
              <a:t> II LOPSRM, y de la LAASSP)</a:t>
            </a:r>
            <a:r>
              <a:rPr lang="es-ES" altLang="es-MX" sz="2000" dirty="0">
                <a:solidFill>
                  <a:schemeClr val="bg1"/>
                </a:solidFill>
                <a:latin typeface="Arial" panose="020B0604020202020204" pitchFamily="34" charset="0"/>
              </a:rPr>
              <a:t> como: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electrónico de información pública gubernamental sobre adquisiciones, arrendamientos y servicios, obras públicas y servicios relacionados con las mismas,</a:t>
            </a:r>
          </a:p>
          <a:p>
            <a:pPr marL="0" indent="0" algn="just">
              <a:lnSpc>
                <a:spcPct val="100000"/>
              </a:lnSpc>
              <a:spcBef>
                <a:spcPts val="0"/>
              </a:spcBef>
              <a:buNone/>
            </a:pPr>
            <a:r>
              <a:rPr lang="es-ES" altLang="es-MX" sz="2000" dirty="0">
                <a:solidFill>
                  <a:schemeClr val="bg1"/>
                </a:solidFill>
                <a:latin typeface="Arial" panose="020B0604020202020204" pitchFamily="34" charset="0"/>
              </a:rPr>
              <a:t>integrado entre otra información, por</a:t>
            </a:r>
          </a:p>
          <a:p>
            <a:pPr marL="0" indent="0" algn="just">
              <a:lnSpc>
                <a:spcPct val="100000"/>
              </a:lnSpc>
              <a:spcBef>
                <a:spcPts val="0"/>
              </a:spcBef>
              <a:buNone/>
            </a:pPr>
            <a:r>
              <a:rPr lang="es-ES" altLang="es-MX" sz="2000" dirty="0">
                <a:solidFill>
                  <a:schemeClr val="bg1"/>
                </a:solidFill>
                <a:latin typeface="Arial" panose="020B0604020202020204" pitchFamily="34" charset="0"/>
              </a:rPr>
              <a:t>los programas anuales en la materia, de las dependencias y entidades; </a:t>
            </a:r>
          </a:p>
          <a:p>
            <a:pPr marL="0" indent="0" algn="just">
              <a:lnSpc>
                <a:spcPct val="100000"/>
              </a:lnSpc>
              <a:spcBef>
                <a:spcPts val="0"/>
              </a:spcBef>
              <a:buNone/>
            </a:pPr>
            <a:r>
              <a:rPr lang="es-ES" altLang="es-MX" sz="2000" dirty="0">
                <a:solidFill>
                  <a:schemeClr val="bg1"/>
                </a:solidFill>
                <a:latin typeface="Arial" panose="020B0604020202020204" pitchFamily="34" charset="0"/>
              </a:rPr>
              <a:t>el registro único de contratistas;           el padrón de testigos sociales; </a:t>
            </a:r>
          </a:p>
          <a:p>
            <a:pPr marL="0" indent="0" algn="just">
              <a:lnSpc>
                <a:spcPct val="100000"/>
              </a:lnSpc>
              <a:spcBef>
                <a:spcPts val="0"/>
              </a:spcBef>
              <a:buNone/>
            </a:pPr>
            <a:r>
              <a:rPr lang="es-ES" altLang="es-MX" sz="2000" dirty="0">
                <a:solidFill>
                  <a:schemeClr val="bg1"/>
                </a:solidFill>
                <a:latin typeface="Arial" panose="020B0604020202020204" pitchFamily="34" charset="0"/>
              </a:rPr>
              <a:t>el registro de contratistas sancionados;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convocatorias a la licitación y sus modificaciones;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invitaciones a cuando menos tres personas;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actas de las juntas de aclaraciones, del acto de presentación y apertura de proposiciones y de fallo; </a:t>
            </a:r>
          </a:p>
          <a:p>
            <a:pPr marL="0" indent="0" algn="just">
              <a:lnSpc>
                <a:spcPct val="100000"/>
              </a:lnSpc>
              <a:spcBef>
                <a:spcPts val="0"/>
              </a:spcBef>
              <a:buNone/>
            </a:pPr>
            <a:r>
              <a:rPr lang="es-ES" altLang="es-MX" sz="2000" dirty="0">
                <a:solidFill>
                  <a:schemeClr val="bg1"/>
                </a:solidFill>
                <a:latin typeface="Arial" panose="020B0604020202020204" pitchFamily="34" charset="0"/>
              </a:rPr>
              <a:t>los testimonios de los testigos sociales; </a:t>
            </a:r>
          </a:p>
          <a:p>
            <a:pPr marL="0" indent="0" algn="just">
              <a:lnSpc>
                <a:spcPct val="100000"/>
              </a:lnSpc>
              <a:spcBef>
                <a:spcPts val="0"/>
              </a:spcBef>
              <a:buNone/>
            </a:pPr>
            <a:r>
              <a:rPr lang="es-ES" altLang="es-MX" sz="2000" dirty="0">
                <a:solidFill>
                  <a:schemeClr val="bg1"/>
                </a:solidFill>
                <a:latin typeface="Arial" panose="020B0604020202020204" pitchFamily="34" charset="0"/>
              </a:rPr>
              <a:t>los datos de los contratos y los convenios modificatorios;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adjudicaciones directas; </a:t>
            </a:r>
          </a:p>
          <a:p>
            <a:pPr marL="0" indent="0" algn="just">
              <a:lnSpc>
                <a:spcPct val="100000"/>
              </a:lnSpc>
              <a:spcBef>
                <a:spcPts val="0"/>
              </a:spcBef>
              <a:buNone/>
            </a:pPr>
            <a:r>
              <a:rPr lang="es-ES" altLang="es-MX" sz="2000" dirty="0">
                <a:solidFill>
                  <a:schemeClr val="bg1"/>
                </a:solidFill>
                <a:latin typeface="Arial" panose="020B0604020202020204" pitchFamily="34" charset="0"/>
              </a:rPr>
              <a:t>las resoluciones de la instancia de inconformidad que hayan causado estado, </a:t>
            </a:r>
          </a:p>
          <a:p>
            <a:pPr marL="0" indent="0" algn="just">
              <a:lnSpc>
                <a:spcPct val="100000"/>
              </a:lnSpc>
              <a:spcBef>
                <a:spcPts val="0"/>
              </a:spcBef>
              <a:buNone/>
            </a:pPr>
            <a:r>
              <a:rPr lang="es-ES" altLang="es-MX" sz="2000" dirty="0">
                <a:solidFill>
                  <a:schemeClr val="bg1"/>
                </a:solidFill>
                <a:latin typeface="Arial" panose="020B0604020202020204" pitchFamily="34" charset="0"/>
              </a:rPr>
              <a:t>y las notificaciones y avisos correspondientes. </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710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iterate type="lt">
                                    <p:tmPct val="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heel(1)">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1">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5" dur="1000"/>
                                        <p:tgtEl>
                                          <p:spTgt spid="11">
                                            <p:txEl>
                                              <p:pRg st="5" end="5"/>
                                            </p:txEl>
                                          </p:spTgt>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p:cTn id="3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1" dur="1000"/>
                                        <p:tgtEl>
                                          <p:spTgt spid="11">
                                            <p:txEl>
                                              <p:pRg st="6" end="6"/>
                                            </p:txEl>
                                          </p:spTgt>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 calcmode="lin" valueType="num">
                                      <p:cBhvr>
                                        <p:cTn id="45"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47" dur="1000"/>
                                        <p:tgtEl>
                                          <p:spTgt spid="11">
                                            <p:txEl>
                                              <p:pRg st="7" end="7"/>
                                            </p:txEl>
                                          </p:spTgt>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 calcmode="lin" valueType="num">
                                      <p:cBhvr>
                                        <p:cTn id="51"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3" dur="1000"/>
                                        <p:tgtEl>
                                          <p:spTgt spid="11">
                                            <p:txEl>
                                              <p:pRg st="8" end="8"/>
                                            </p:txEl>
                                          </p:spTgt>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 calcmode="lin" valueType="num">
                                      <p:cBhvr>
                                        <p:cTn id="57"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58" dur="10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59" dur="1000"/>
                                        <p:tgtEl>
                                          <p:spTgt spid="11">
                                            <p:txEl>
                                              <p:pRg st="9" end="9"/>
                                            </p:txEl>
                                          </p:spTgt>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1">
                                            <p:txEl>
                                              <p:pRg st="10" end="10"/>
                                            </p:txEl>
                                          </p:spTgt>
                                        </p:tgtEl>
                                        <p:attrNameLst>
                                          <p:attrName>style.visibility</p:attrName>
                                        </p:attrNameLst>
                                      </p:cBhvr>
                                      <p:to>
                                        <p:strVal val="visible"/>
                                      </p:to>
                                    </p:set>
                                    <p:anim calcmode="lin" valueType="num">
                                      <p:cBhvr>
                                        <p:cTn id="6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11">
                                            <p:txEl>
                                              <p:pRg st="10" end="10"/>
                                            </p:txEl>
                                          </p:spTgt>
                                        </p:tgtEl>
                                        <p:attrNameLst>
                                          <p:attrName>ppt_h</p:attrName>
                                        </p:attrNameLst>
                                      </p:cBhvr>
                                      <p:tavLst>
                                        <p:tav tm="0">
                                          <p:val>
                                            <p:fltVal val="0"/>
                                          </p:val>
                                        </p:tav>
                                        <p:tav tm="100000">
                                          <p:val>
                                            <p:strVal val="#ppt_h"/>
                                          </p:val>
                                        </p:tav>
                                      </p:tavLst>
                                    </p:anim>
                                    <p:animEffect transition="in" filter="fade">
                                      <p:cBhvr>
                                        <p:cTn id="65" dur="1000"/>
                                        <p:tgtEl>
                                          <p:spTgt spid="11">
                                            <p:txEl>
                                              <p:pRg st="10" end="10"/>
                                            </p:txEl>
                                          </p:spTgt>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1">
                                            <p:txEl>
                                              <p:pRg st="11" end="11"/>
                                            </p:txEl>
                                          </p:spTgt>
                                        </p:tgtEl>
                                        <p:attrNameLst>
                                          <p:attrName>style.visibility</p:attrName>
                                        </p:attrNameLst>
                                      </p:cBhvr>
                                      <p:to>
                                        <p:strVal val="visible"/>
                                      </p:to>
                                    </p:set>
                                    <p:anim calcmode="lin" valueType="num">
                                      <p:cBhvr>
                                        <p:cTn id="69" dur="10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70" dur="1000" fill="hold"/>
                                        <p:tgtEl>
                                          <p:spTgt spid="11">
                                            <p:txEl>
                                              <p:pRg st="11" end="11"/>
                                            </p:txEl>
                                          </p:spTgt>
                                        </p:tgtEl>
                                        <p:attrNameLst>
                                          <p:attrName>ppt_h</p:attrName>
                                        </p:attrNameLst>
                                      </p:cBhvr>
                                      <p:tavLst>
                                        <p:tav tm="0">
                                          <p:val>
                                            <p:fltVal val="0"/>
                                          </p:val>
                                        </p:tav>
                                        <p:tav tm="100000">
                                          <p:val>
                                            <p:strVal val="#ppt_h"/>
                                          </p:val>
                                        </p:tav>
                                      </p:tavLst>
                                    </p:anim>
                                    <p:animEffect transition="in" filter="fade">
                                      <p:cBhvr>
                                        <p:cTn id="71" dur="1000"/>
                                        <p:tgtEl>
                                          <p:spTgt spid="11">
                                            <p:txEl>
                                              <p:pRg st="11" end="11"/>
                                            </p:txEl>
                                          </p:spTgt>
                                        </p:tgtEl>
                                      </p:cBhvr>
                                    </p:animEffect>
                                  </p:childTnLst>
                                </p:cTn>
                              </p:par>
                            </p:childTnLst>
                          </p:cTn>
                        </p:par>
                        <p:par>
                          <p:cTn id="72" fill="hold">
                            <p:stCondLst>
                              <p:cond delay="8000"/>
                            </p:stCondLst>
                            <p:childTnLst>
                              <p:par>
                                <p:cTn id="73" presetID="53" presetClass="entr" presetSubtype="16" fill="hold" nodeType="afterEffect">
                                  <p:stCondLst>
                                    <p:cond delay="0"/>
                                  </p:stCondLst>
                                  <p:childTnLst>
                                    <p:set>
                                      <p:cBhvr>
                                        <p:cTn id="74" dur="1" fill="hold">
                                          <p:stCondLst>
                                            <p:cond delay="0"/>
                                          </p:stCondLst>
                                        </p:cTn>
                                        <p:tgtEl>
                                          <p:spTgt spid="11">
                                            <p:txEl>
                                              <p:pRg st="12" end="12"/>
                                            </p:txEl>
                                          </p:spTgt>
                                        </p:tgtEl>
                                        <p:attrNameLst>
                                          <p:attrName>style.visibility</p:attrName>
                                        </p:attrNameLst>
                                      </p:cBhvr>
                                      <p:to>
                                        <p:strVal val="visible"/>
                                      </p:to>
                                    </p:set>
                                    <p:anim calcmode="lin" valueType="num">
                                      <p:cBhvr>
                                        <p:cTn id="75"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76" dur="10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77" dur="1000"/>
                                        <p:tgtEl>
                                          <p:spTgt spid="11">
                                            <p:txEl>
                                              <p:pRg st="12" end="12"/>
                                            </p:txEl>
                                          </p:spTgt>
                                        </p:tgtEl>
                                      </p:cBhvr>
                                    </p:animEffect>
                                  </p:childTnLst>
                                </p:cTn>
                              </p:par>
                            </p:childTnLst>
                          </p:cTn>
                        </p:par>
                        <p:par>
                          <p:cTn id="78" fill="hold">
                            <p:stCondLst>
                              <p:cond delay="9000"/>
                            </p:stCondLst>
                            <p:childTnLst>
                              <p:par>
                                <p:cTn id="79" presetID="53" presetClass="entr" presetSubtype="16" fill="hold" nodeType="afterEffect">
                                  <p:stCondLst>
                                    <p:cond delay="0"/>
                                  </p:stCondLst>
                                  <p:childTnLst>
                                    <p:set>
                                      <p:cBhvr>
                                        <p:cTn id="80" dur="1" fill="hold">
                                          <p:stCondLst>
                                            <p:cond delay="0"/>
                                          </p:stCondLst>
                                        </p:cTn>
                                        <p:tgtEl>
                                          <p:spTgt spid="11">
                                            <p:txEl>
                                              <p:pRg st="13" end="13"/>
                                            </p:txEl>
                                          </p:spTgt>
                                        </p:tgtEl>
                                        <p:attrNameLst>
                                          <p:attrName>style.visibility</p:attrName>
                                        </p:attrNameLst>
                                      </p:cBhvr>
                                      <p:to>
                                        <p:strVal val="visible"/>
                                      </p:to>
                                    </p:set>
                                    <p:anim calcmode="lin" valueType="num">
                                      <p:cBhvr>
                                        <p:cTn id="81" dur="10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82" dur="10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83" dur="1000"/>
                                        <p:tgtEl>
                                          <p:spTgt spid="11">
                                            <p:txEl>
                                              <p:pRg st="13" end="13"/>
                                            </p:txEl>
                                          </p:spTgt>
                                        </p:tgtEl>
                                      </p:cBhvr>
                                    </p:animEffect>
                                  </p:childTnLst>
                                </p:cTn>
                              </p:par>
                            </p:childTnLst>
                          </p:cTn>
                        </p:par>
                        <p:par>
                          <p:cTn id="84" fill="hold">
                            <p:stCondLst>
                              <p:cond delay="10000"/>
                            </p:stCondLst>
                            <p:childTnLst>
                              <p:par>
                                <p:cTn id="85" presetID="53" presetClass="entr" presetSubtype="16" fill="hold" nodeType="afterEffect">
                                  <p:stCondLst>
                                    <p:cond delay="0"/>
                                  </p:stCondLst>
                                  <p:childTnLst>
                                    <p:set>
                                      <p:cBhvr>
                                        <p:cTn id="86" dur="1" fill="hold">
                                          <p:stCondLst>
                                            <p:cond delay="0"/>
                                          </p:stCondLst>
                                        </p:cTn>
                                        <p:tgtEl>
                                          <p:spTgt spid="11">
                                            <p:txEl>
                                              <p:pRg st="14" end="14"/>
                                            </p:txEl>
                                          </p:spTgt>
                                        </p:tgtEl>
                                        <p:attrNameLst>
                                          <p:attrName>style.visibility</p:attrName>
                                        </p:attrNameLst>
                                      </p:cBhvr>
                                      <p:to>
                                        <p:strVal val="visible"/>
                                      </p:to>
                                    </p:set>
                                    <p:anim calcmode="lin" valueType="num">
                                      <p:cBhvr>
                                        <p:cTn id="87" dur="100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8" dur="1000" fill="hold"/>
                                        <p:tgtEl>
                                          <p:spTgt spid="11">
                                            <p:txEl>
                                              <p:pRg st="14" end="14"/>
                                            </p:txEl>
                                          </p:spTgt>
                                        </p:tgtEl>
                                        <p:attrNameLst>
                                          <p:attrName>ppt_h</p:attrName>
                                        </p:attrNameLst>
                                      </p:cBhvr>
                                      <p:tavLst>
                                        <p:tav tm="0">
                                          <p:val>
                                            <p:fltVal val="0"/>
                                          </p:val>
                                        </p:tav>
                                        <p:tav tm="100000">
                                          <p:val>
                                            <p:strVal val="#ppt_h"/>
                                          </p:val>
                                        </p:tav>
                                      </p:tavLst>
                                    </p:anim>
                                    <p:animEffect transition="in" filter="fade">
                                      <p:cBhvr>
                                        <p:cTn id="89" dur="1000"/>
                                        <p:tgtEl>
                                          <p:spTgt spid="11">
                                            <p:txEl>
                                              <p:pRg st="14" end="14"/>
                                            </p:txEl>
                                          </p:spTgt>
                                        </p:tgtEl>
                                      </p:cBhvr>
                                    </p:animEffect>
                                  </p:childTnLst>
                                </p:cTn>
                              </p:par>
                            </p:childTnLst>
                          </p:cTn>
                        </p:par>
                        <p:par>
                          <p:cTn id="90" fill="hold">
                            <p:stCondLst>
                              <p:cond delay="11000"/>
                            </p:stCondLst>
                            <p:childTnLst>
                              <p:par>
                                <p:cTn id="91" presetID="53" presetClass="entr" presetSubtype="16" fill="hold" nodeType="afterEffect">
                                  <p:stCondLst>
                                    <p:cond delay="0"/>
                                  </p:stCondLst>
                                  <p:childTnLst>
                                    <p:set>
                                      <p:cBhvr>
                                        <p:cTn id="92" dur="1" fill="hold">
                                          <p:stCondLst>
                                            <p:cond delay="0"/>
                                          </p:stCondLst>
                                        </p:cTn>
                                        <p:tgtEl>
                                          <p:spTgt spid="11">
                                            <p:txEl>
                                              <p:pRg st="15" end="15"/>
                                            </p:txEl>
                                          </p:spTgt>
                                        </p:tgtEl>
                                        <p:attrNameLst>
                                          <p:attrName>style.visibility</p:attrName>
                                        </p:attrNameLst>
                                      </p:cBhvr>
                                      <p:to>
                                        <p:strVal val="visible"/>
                                      </p:to>
                                    </p:set>
                                    <p:anim calcmode="lin" valueType="num">
                                      <p:cBhvr>
                                        <p:cTn id="93" dur="1000" fill="hold"/>
                                        <p:tgtEl>
                                          <p:spTgt spid="11">
                                            <p:txEl>
                                              <p:pRg st="15" end="15"/>
                                            </p:txEl>
                                          </p:spTgt>
                                        </p:tgtEl>
                                        <p:attrNameLst>
                                          <p:attrName>ppt_w</p:attrName>
                                        </p:attrNameLst>
                                      </p:cBhvr>
                                      <p:tavLst>
                                        <p:tav tm="0">
                                          <p:val>
                                            <p:fltVal val="0"/>
                                          </p:val>
                                        </p:tav>
                                        <p:tav tm="100000">
                                          <p:val>
                                            <p:strVal val="#ppt_w"/>
                                          </p:val>
                                        </p:tav>
                                      </p:tavLst>
                                    </p:anim>
                                    <p:anim calcmode="lin" valueType="num">
                                      <p:cBhvr>
                                        <p:cTn id="94" dur="1000" fill="hold"/>
                                        <p:tgtEl>
                                          <p:spTgt spid="11">
                                            <p:txEl>
                                              <p:pRg st="15" end="15"/>
                                            </p:txEl>
                                          </p:spTgt>
                                        </p:tgtEl>
                                        <p:attrNameLst>
                                          <p:attrName>ppt_h</p:attrName>
                                        </p:attrNameLst>
                                      </p:cBhvr>
                                      <p:tavLst>
                                        <p:tav tm="0">
                                          <p:val>
                                            <p:fltVal val="0"/>
                                          </p:val>
                                        </p:tav>
                                        <p:tav tm="100000">
                                          <p:val>
                                            <p:strVal val="#ppt_h"/>
                                          </p:val>
                                        </p:tav>
                                      </p:tavLst>
                                    </p:anim>
                                    <p:animEffect transition="in" filter="fade">
                                      <p:cBhvr>
                                        <p:cTn id="95" dur="1000"/>
                                        <p:tgtEl>
                                          <p:spTgt spid="11">
                                            <p:txEl>
                                              <p:pRg st="15" end="1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11">
                                            <p:txEl>
                                              <p:pRg st="5" end="5"/>
                                            </p:txEl>
                                          </p:spTgt>
                                        </p:tgtEl>
                                        <p:attrNameLst>
                                          <p:attrName>style.visibility</p:attrName>
                                        </p:attrNameLst>
                                      </p:cBhvr>
                                      <p:to>
                                        <p:strVal val="visible"/>
                                      </p:to>
                                    </p:set>
                                    <p:anim calcmode="lin" valueType="num">
                                      <p:cBhvr>
                                        <p:cTn id="100"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101"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102"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103"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9981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Dicho sistema es de consulta gratuita y constituye un medio por el cual se desarrollarán procedimientos de contratación.</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 surge desde sus inicios como un herramienta que, en principio, minimice el contacto entre servidores públicos y participantes en procedimientos de contratación, buscando con ello reducir la corrupción e incrementar la transparencia, compromiso a atender con motivo de la firma del TLC.</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Ante la importancia de modernizar el proceso de contrataciones gubernamentales y atender los compromisos asumidos por el Gobierno Federal en la Alianza para la Recuperación Económica de facilitar a las empresas su participación en las compras de gobierno, la SFP inició en 1996 el desarrollo de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febrero de 1996  se contaba con una página de  internet  en la cual  los 	          entes públicos reproducían las convocatorias que se publicaban en el DOF.</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11 de abril de 1997, se publicó en el DOF el Acuerdo mediante el cual entra en operación </a:t>
            </a:r>
            <a:r>
              <a:rPr lang="es-ES" altLang="es-MX" sz="2000" dirty="0" err="1">
                <a:solidFill>
                  <a:schemeClr val="bg1"/>
                </a:solidFill>
                <a:latin typeface="Arial" panose="020B0604020202020204" pitchFamily="34" charset="0"/>
              </a:rPr>
              <a:t>Compranet</a:t>
            </a:r>
            <a:r>
              <a:rPr lang="es-ES" altLang="es-MX" sz="2000" dirty="0">
                <a:solidFill>
                  <a:schemeClr val="bg1"/>
                </a:solidFill>
                <a:latin typeface="Arial" panose="020B0604020202020204" pitchFamily="34" charset="0"/>
              </a:rPr>
              <a:t>, en el cual los entes públicos están obligadas a incorporar a las convocatorias, bases de licitación, notas aclaratorias, actas de las juntas de aclaraciones, fallos y datos relevantes de los contratos.</a:t>
            </a:r>
          </a:p>
        </p:txBody>
      </p:sp>
      <p:pic>
        <p:nvPicPr>
          <p:cNvPr id="5122" name="Picture 2" descr="Compranet afina su versión mejorada">
            <a:extLst>
              <a:ext uri="{FF2B5EF4-FFF2-40B4-BE49-F238E27FC236}">
                <a16:creationId xmlns:a16="http://schemas.microsoft.com/office/drawing/2014/main" id="{EEA113EE-1254-B041-346D-5A1AE308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545" y="3461658"/>
            <a:ext cx="2365867" cy="149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125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22" dur="1250"/>
                                        <p:tgtEl>
                                          <p:spTgt spid="11">
                                            <p:txEl>
                                              <p:pRg st="4" end="4"/>
                                            </p:txEl>
                                          </p:spTgt>
                                        </p:tgtEl>
                                      </p:cBhvr>
                                    </p:animEffect>
                                  </p:childTnLst>
                                </p:cTn>
                              </p:par>
                            </p:childTnLst>
                          </p:cTn>
                        </p:par>
                        <p:par>
                          <p:cTn id="23" fill="hold">
                            <p:stCondLst>
                              <p:cond delay="1250"/>
                            </p:stCondLst>
                            <p:childTnLst>
                              <p:par>
                                <p:cTn id="24" presetID="53" presetClass="entr" presetSubtype="16" fill="hold" nodeType="after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p:cTn id="2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8" dur="1000"/>
                                        <p:tgtEl>
                                          <p:spTgt spid="11">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checkerboard(across)">
                                      <p:cBhvr>
                                        <p:cTn id="31" dur="10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Scale>
                                      <p:cBhvr>
                                        <p:cTn id="36"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1">
                                            <p:txEl>
                                              <p:pRg st="8" end="8"/>
                                            </p:txEl>
                                          </p:spTgt>
                                        </p:tgtEl>
                                        <p:attrNameLst>
                                          <p:attrName>ppt_x</p:attrName>
                                          <p:attrName>ppt_y</p:attrName>
                                        </p:attrNameLst>
                                      </p:cBhvr>
                                    </p:animMotion>
                                    <p:animEffect transition="in" filter="fade">
                                      <p:cBhvr>
                                        <p:cTn id="38"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65128"/>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1999 gana el premio “Desafío </a:t>
            </a:r>
            <a:r>
              <a:rPr lang="es-ES" altLang="es-MX" sz="2000" dirty="0" err="1">
                <a:solidFill>
                  <a:schemeClr val="bg1"/>
                </a:solidFill>
                <a:latin typeface="Arial" panose="020B0604020202020204" pitchFamily="34" charset="0"/>
              </a:rPr>
              <a:t>Bangemann</a:t>
            </a:r>
            <a:r>
              <a:rPr lang="es-ES" altLang="es-MX" sz="2000" dirty="0">
                <a:solidFill>
                  <a:schemeClr val="bg1"/>
                </a:solidFill>
                <a:latin typeface="Arial" panose="020B0604020202020204" pitchFamily="34" charset="0"/>
              </a:rPr>
              <a:t> mundial” otorgado por el gobierno sueco, cuyo propósito es impulsar el uso de las tecnologías en distintas categorías.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9 de agosto de 2000 entró en vigor el Acuerdo por el que se establecen las disposiciones para el uso de medios remotos de comunicación electrónica, en el envío de propuestas dentro de las licitaciones públicas que celebren las dependencias y entidades de la Administración Pública Federal, así como en la presentación de las inconformidades por la misma vía.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Con motivo de las reformas integrales, en mayo de 2009, a las 		     Leyes de adquisiciones y de obras  públicas, en  junio  de 2011, empieza  a  operar  la  versión 5.0 del sistema y se le identifica como CompraNet (es decir, con una N), esto para diferenciarla jurídicamente de las anteriores versiones.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enero de 2023 la SHCP, se inician operaciones con un “nuevo” Procura- CompraNet; sin embargo este aún no esta tecnológicamente a la altura del anterior sistema.</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Por cuanto hace a la operación de CompraNet, de acuerdo a la normatividad </a:t>
            </a:r>
            <a:r>
              <a:rPr lang="es-ES" altLang="es-MX" sz="2000" dirty="0" err="1">
                <a:solidFill>
                  <a:schemeClr val="bg1"/>
                </a:solidFill>
                <a:latin typeface="Arial" panose="020B0604020202020204" pitchFamily="34" charset="0"/>
              </a:rPr>
              <a:t>vigen</a:t>
            </a:r>
            <a:r>
              <a:rPr lang="es-ES" altLang="es-MX" sz="2000" dirty="0">
                <a:solidFill>
                  <a:schemeClr val="bg1"/>
                </a:solidFill>
                <a:latin typeface="Arial" panose="020B0604020202020204" pitchFamily="34" charset="0"/>
              </a:rPr>
              <a:t>-</a:t>
            </a:r>
          </a:p>
        </p:txBody>
      </p:sp>
      <p:pic>
        <p:nvPicPr>
          <p:cNvPr id="5124" name="Picture 4" descr="CompraNet">
            <a:extLst>
              <a:ext uri="{FF2B5EF4-FFF2-40B4-BE49-F238E27FC236}">
                <a16:creationId xmlns:a16="http://schemas.microsoft.com/office/drawing/2014/main" id="{BC084D0D-0F2A-1093-AE3F-CB1A70CD5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87" y="3023149"/>
            <a:ext cx="2739756" cy="83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heel(1)">
                                      <p:cBhvr>
                                        <p:cTn id="14" dur="2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blinds(horizontal)">
                                      <p:cBhvr>
                                        <p:cTn id="19" dur="1250"/>
                                        <p:tgtEl>
                                          <p:spTgt spid="512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 calcmode="lin" valueType="num">
                                      <p:cBhvr>
                                        <p:cTn id="22"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24" dur="1000"/>
                                        <p:tgtEl>
                                          <p:spTgt spid="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800" decel="100000"/>
                                        <p:tgtEl>
                                          <p:spTgt spid="11">
                                            <p:txEl>
                                              <p:pRg st="7" end="7"/>
                                            </p:txEl>
                                          </p:spTgt>
                                        </p:tgtEl>
                                      </p:cBhvr>
                                    </p:animEffect>
                                    <p:anim calcmode="lin" valueType="num">
                                      <p:cBhvr>
                                        <p:cTn id="30" dur="800" decel="100000" fill="hold"/>
                                        <p:tgtEl>
                                          <p:spTgt spid="11">
                                            <p:txEl>
                                              <p:pRg st="7" end="7"/>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7" end="7"/>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7" end="7"/>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7" end="7"/>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 calcmode="lin" valueType="num">
                                      <p:cBhvr>
                                        <p:cTn id="39"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22841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te a esta fecha, establece que para dar inicio a un procedimiento de contratación, se requiere la creación previa de un expediente (carpeta virtual), el cual contendrá toda la información que derive de dicho procedimiento. Para ello el operador debe contar con su clave personal de acceso y la de la unidad compradora.</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Para la creación del expediente, CompraNet cuenta con plantillas preconfiguradas que consideran los diferentes requerimientos de información, según el tipo de procedimiento que se pretenda llevar a cabo.</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procedimientos y toda la información sólo se pueden publicar en días y horas hábiles.</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Por otra parte, los contratos que deriven de un procedimiento de contratación deberán reportarse, a más tardar  dentro de los 5 días hábiles posteriores al fallo, con independencia de la fecha en que se firmen, utilizando el formulario del propio CompraNet. Cualquier modificación a la información proporcionada, deberá reportarse dentro de los 5 días hábiles siguientes a la fecha en que ésta ocurra. </a:t>
            </a:r>
          </a:p>
          <a:p>
            <a:pPr marL="0" indent="0" algn="just">
              <a:lnSpc>
                <a:spcPct val="100000"/>
              </a:lnSpc>
              <a:spcBef>
                <a:spcPts val="0"/>
              </a:spcBef>
              <a:buNone/>
            </a:pPr>
            <a:endParaRPr lang="es-ES" altLang="es-MX" sz="11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Las actas de los distintos momentos del procedimiento de contratación, se deben incorporar al concluir dichos actos, en la sección de difusión al público.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Unidad  compradora que  reciba proposiciones en  forma documental, o sea, en</a:t>
            </a:r>
          </a:p>
        </p:txBody>
      </p:sp>
    </p:spTree>
    <p:extLst>
      <p:ext uri="{BB962C8B-B14F-4D97-AF65-F5344CB8AC3E}">
        <p14:creationId xmlns:p14="http://schemas.microsoft.com/office/powerpoint/2010/main" val="41980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22" dur="1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29"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barn(inVertical)">
                                      <p:cBhvr>
                                        <p:cTn id="36" dur="125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1000"/>
                                        <p:tgtEl>
                                          <p:spTgt spid="11">
                                            <p:txEl>
                                              <p:pRg st="8" end="8"/>
                                            </p:txEl>
                                          </p:spTgt>
                                        </p:tgtEl>
                                      </p:cBhvr>
                                    </p:animEffect>
                                    <p:anim calcmode="lin" valueType="num">
                                      <p:cBhvr>
                                        <p:cTn id="4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11">
                                            <p:txEl>
                                              <p:pRg st="10" end="10"/>
                                            </p:txEl>
                                          </p:spTgt>
                                        </p:tgtEl>
                                        <p:attrNameLst>
                                          <p:attrName>style.visibility</p:attrName>
                                        </p:attrNameLst>
                                      </p:cBhvr>
                                      <p:to>
                                        <p:strVal val="visible"/>
                                      </p:to>
                                    </p:set>
                                    <p:anim by="(-#ppt_w*2)" calcmode="lin" valueType="num">
                                      <p:cBhvr rctx="PPT">
                                        <p:cTn id="48" dur="125" autoRev="1" fill="hold">
                                          <p:stCondLst>
                                            <p:cond delay="0"/>
                                          </p:stCondLst>
                                        </p:cTn>
                                        <p:tgtEl>
                                          <p:spTgt spid="11">
                                            <p:txEl>
                                              <p:pRg st="10" end="10"/>
                                            </p:txEl>
                                          </p:spTgt>
                                        </p:tgtEl>
                                        <p:attrNameLst>
                                          <p:attrName>ppt_w</p:attrName>
                                        </p:attrNameLst>
                                      </p:cBhvr>
                                    </p:anim>
                                    <p:anim by="(#ppt_w*0.50)" calcmode="lin" valueType="num">
                                      <p:cBhvr>
                                        <p:cTn id="49" dur="125" decel="50000" autoRev="1" fill="hold">
                                          <p:stCondLst>
                                            <p:cond delay="0"/>
                                          </p:stCondLst>
                                        </p:cTn>
                                        <p:tgtEl>
                                          <p:spTgt spid="11">
                                            <p:txEl>
                                              <p:pRg st="10" end="10"/>
                                            </p:txEl>
                                          </p:spTgt>
                                        </p:tgtEl>
                                        <p:attrNameLst>
                                          <p:attrName>ppt_x</p:attrName>
                                        </p:attrNameLst>
                                      </p:cBhvr>
                                    </p:anim>
                                    <p:anim from="(-#ppt_h/2)" to="(#ppt_y)" calcmode="lin" valueType="num">
                                      <p:cBhvr>
                                        <p:cTn id="50" dur="250" fill="hold">
                                          <p:stCondLst>
                                            <p:cond delay="0"/>
                                          </p:stCondLst>
                                        </p:cTn>
                                        <p:tgtEl>
                                          <p:spTgt spid="11">
                                            <p:txEl>
                                              <p:pRg st="10" end="10"/>
                                            </p:txEl>
                                          </p:spTgt>
                                        </p:tgtEl>
                                        <p:attrNameLst>
                                          <p:attrName>ppt_y</p:attrName>
                                        </p:attrNameLst>
                                      </p:cBhvr>
                                    </p:anim>
                                    <p:animRot by="21600000">
                                      <p:cBhvr>
                                        <p:cTn id="51" dur="25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8096"/>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procedimientos mixtos, deberá incorporarla al sistema.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La información generada por los entes públicos en CompraNet, será considerada documento  público en términos del CFPC, por lo cual  su reproducción  a través  de dicho sistema, tendrá pleno valor probatorio.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sistema utiliza el CUCOP para los potenciales licitantes, al momento en que se registren, clasifiquen los bienes o servicios que desean contratar con el gobierno, y las unidades compradoras, configuren sus expedientes de contratación, y reporten los datos relevantes del contrato.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los procedimientos de contratación, se debe recabar de los licitantes su aceptación de que se tendrán como no presentadas sus proposiciones y, en su caso, la documentación presentada, cuando el archivo electrónico en el que se contengan las proposiciones y/o demás información, no pueda abrirse por tener algún virus informático o por cualquier otra causa ajena a la convocante.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Tanto los licitantes como los servidores públicos deben tener sus claves de acceso para poder participar en lo procedimientos, y los licitantes deben firmar sus proposiciones con su FIEL, de conformidad con lo dispuesto en la Ley de firma electrónica avanzada.</a:t>
            </a:r>
          </a:p>
        </p:txBody>
      </p:sp>
    </p:spTree>
    <p:extLst>
      <p:ext uri="{BB962C8B-B14F-4D97-AF65-F5344CB8AC3E}">
        <p14:creationId xmlns:p14="http://schemas.microsoft.com/office/powerpoint/2010/main" val="20645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250"/>
                                        <p:tgtEl>
                                          <p:spTgt spid="11">
                                            <p:txEl>
                                              <p:pRg st="2" end="2"/>
                                            </p:txEl>
                                          </p:spTgt>
                                        </p:tgtEl>
                                      </p:cBhvr>
                                    </p:animEffect>
                                    <p:anim calcmode="lin" valueType="num">
                                      <p:cBhvr>
                                        <p:cTn id="16" dur="1250" fill="hold"/>
                                        <p:tgtEl>
                                          <p:spTgt spid="11">
                                            <p:txEl>
                                              <p:pRg st="2" end="2"/>
                                            </p:txEl>
                                          </p:spTgt>
                                        </p:tgtEl>
                                        <p:attrNameLst>
                                          <p:attrName>style.rotation</p:attrName>
                                        </p:attrNameLst>
                                      </p:cBhvr>
                                      <p:tavLst>
                                        <p:tav tm="0">
                                          <p:val>
                                            <p:fltVal val="720"/>
                                          </p:val>
                                        </p:tav>
                                        <p:tav tm="100000">
                                          <p:val>
                                            <p:fltVal val="0"/>
                                          </p:val>
                                        </p:tav>
                                      </p:tavLst>
                                    </p:anim>
                                    <p:anim calcmode="lin" valueType="num">
                                      <p:cBhvr>
                                        <p:cTn id="17" dur="125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8" dur="1250" fill="hold"/>
                                        <p:tgtEl>
                                          <p:spTgt spid="1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edge">
                                      <p:cBhvr>
                                        <p:cTn id="23" dur="2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circle(in)">
                                      <p:cBhvr>
                                        <p:cTn id="35"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400"/>
              </a:spcBef>
              <a:buNone/>
              <a:defRPr/>
            </a:pPr>
            <a:r>
              <a:rPr lang="es-MX" sz="2000" dirty="0">
                <a:solidFill>
                  <a:schemeClr val="bg1"/>
                </a:solidFill>
                <a:latin typeface="Arial" panose="020B0604020202020204" pitchFamily="34" charset="0"/>
                <a:cs typeface="Arial" panose="020B0604020202020204" pitchFamily="34" charset="0"/>
              </a:rPr>
              <a:t>nos aspectos no prevista en la LAASSP o la LOPSRM o su reglamentos. </a:t>
            </a:r>
            <a:r>
              <a:rPr lang="es-ES_tradnl" altLang="es-MX" sz="2000" dirty="0">
                <a:solidFill>
                  <a:schemeClr val="bg1"/>
                </a:solidFill>
                <a:latin typeface="Arial" panose="020B0604020202020204" pitchFamily="34" charset="0"/>
                <a:cs typeface="Arial" panose="020B0604020202020204" pitchFamily="34" charset="0"/>
              </a:rPr>
              <a:t>Alguna de las normas complementarias son las siguientes: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Adquisiciones, Arrendamientos y Servicios del Sector Público. </a:t>
            </a:r>
            <a:r>
              <a:rPr lang="es-ES_tradnl" altLang="es-MX" sz="1600" dirty="0">
                <a:solidFill>
                  <a:schemeClr val="bg1"/>
                </a:solidFill>
                <a:latin typeface="Arial" panose="020B0604020202020204" pitchFamily="34" charset="0"/>
                <a:cs typeface="Arial" panose="020B0604020202020204" pitchFamily="34" charset="0"/>
              </a:rPr>
              <a:t>(DOF del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del 2010, con reformas del 27 de junio de 2011; 21 de nov. de 2012; 19 sep. de 2014 y 3 de feb. de 2016)</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 la obligatoriedad del registro de contratos y</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operaciones de adquisiciones, arrendamientos y servicios del sector público en</a:t>
            </a:r>
            <a:br>
              <a:rPr lang="es-ES_tradnl" altLang="es-MX" sz="2000" dirty="0">
                <a:solidFill>
                  <a:schemeClr val="bg1"/>
                </a:solidFill>
                <a:latin typeface="Arial" panose="020B0604020202020204" pitchFamily="34" charset="0"/>
                <a:cs typeface="Arial" panose="020B0604020202020204" pitchFamily="34" charset="0"/>
              </a:rPr>
            </a:br>
            <a:r>
              <a:rPr lang="es-ES_tradnl" altLang="es-MX" sz="2000" dirty="0">
                <a:solidFill>
                  <a:schemeClr val="bg1"/>
                </a:solidFill>
                <a:latin typeface="Arial" panose="020B0604020202020204" pitchFamily="34" charset="0"/>
                <a:cs typeface="Arial" panose="020B0604020202020204" pitchFamily="34" charset="0"/>
              </a:rPr>
              <a:t>la bitácora electrónica de seguimiento de adquisiciones y sus lineamientos.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(DOF del 1º de otubre de 2021, con reformas del 26 de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agto</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2022)</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Ciencia y Tecnología.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Obras Públicas y Servicios relacionadas con las Mismas.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De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Manual Administrativo de Aplicación General en Materia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a:t>
            </a:r>
            <a:r>
              <a:rPr lang="es-ES_tradnl" altLang="es-MX" sz="1600" dirty="0" err="1">
                <a:solidFill>
                  <a:schemeClr val="bg1"/>
                </a:solidFill>
                <a:latin typeface="Arial" panose="020B0604020202020204" pitchFamily="34" charset="0"/>
                <a:cs typeface="Arial" panose="020B0604020202020204" pitchFamily="34" charset="0"/>
              </a:rPr>
              <a:t>agto</a:t>
            </a:r>
            <a:r>
              <a:rPr lang="es-ES_tradnl" altLang="es-MX" sz="1600" dirty="0">
                <a:solidFill>
                  <a:schemeClr val="bg1"/>
                </a:solidFill>
                <a:latin typeface="Arial" panose="020B0604020202020204" pitchFamily="34" charset="0"/>
                <a:cs typeface="Arial" panose="020B0604020202020204" pitchFamily="34" charset="0"/>
              </a:rPr>
              <a:t>. de 2010, entró en vigor el 30 de sept. Con reformas del 27 de junio del 2011; 21 de oct. del 2012; 19 de sept. del 2014; 2 feb. 2016 y 2 nov. de 2017)</a:t>
            </a:r>
            <a:r>
              <a:rPr lang="es-ES_tradnl" altLang="es-MX"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2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800" decel="100000"/>
                                        <p:tgtEl>
                                          <p:spTgt spid="11">
                                            <p:txEl>
                                              <p:pRg st="2" end="2"/>
                                            </p:txEl>
                                          </p:spTgt>
                                        </p:tgtEl>
                                      </p:cBhvr>
                                    </p:animEffect>
                                    <p:anim calcmode="lin" valueType="num">
                                      <p:cBhvr>
                                        <p:cTn id="14"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p:cTn id="23"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nodeType="clickEffect">
                                  <p:stCondLst>
                                    <p:cond delay="0"/>
                                  </p:stCondLst>
                                  <p:iterate type="lt">
                                    <p:tmPct val="50000"/>
                                  </p:iterate>
                                  <p:childTnLst>
                                    <p:set>
                                      <p:cBhvr>
                                        <p:cTn id="37" dur="1" fill="hold">
                                          <p:stCondLst>
                                            <p:cond delay="0"/>
                                          </p:stCondLst>
                                        </p:cTn>
                                        <p:tgtEl>
                                          <p:spTgt spid="11">
                                            <p:txEl>
                                              <p:pRg st="5" end="5"/>
                                            </p:txEl>
                                          </p:spTgt>
                                        </p:tgtEl>
                                        <p:attrNameLst>
                                          <p:attrName>style.visibility</p:attrName>
                                        </p:attrNameLst>
                                      </p:cBhvr>
                                      <p:to>
                                        <p:strVal val="visible"/>
                                      </p:to>
                                    </p:set>
                                    <p:set>
                                      <p:cBhvr>
                                        <p:cTn id="38" dur="114" fill="hold">
                                          <p:stCondLst>
                                            <p:cond delay="0"/>
                                          </p:stCondLst>
                                        </p:cTn>
                                        <p:tgtEl>
                                          <p:spTgt spid="11">
                                            <p:txEl>
                                              <p:pRg st="5" end="5"/>
                                            </p:txEl>
                                          </p:spTgt>
                                        </p:tgtEl>
                                        <p:attrNameLst>
                                          <p:attrName>style.rotation</p:attrName>
                                        </p:attrNameLst>
                                      </p:cBhvr>
                                      <p:to>
                                        <p:strVal val="-45.0"/>
                                      </p:to>
                                    </p:set>
                                    <p:anim calcmode="lin" valueType="num">
                                      <p:cBhvr>
                                        <p:cTn id="3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4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p:cTn id="47"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 calcmode="lin" valueType="num">
                                      <p:cBhvr>
                                        <p:cTn id="69"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179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03444"/>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El sistema es utilizado para realizar las investigaciones de mercado </a:t>
            </a:r>
            <a:r>
              <a:rPr lang="es-ES" altLang="es-MX" sz="2000" i="1" dirty="0">
                <a:solidFill>
                  <a:schemeClr val="bg1"/>
                </a:solidFill>
                <a:latin typeface="Arial" panose="020B0604020202020204" pitchFamily="34" charset="0"/>
              </a:rPr>
              <a:t>generales</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Al respecto, la SHCP, publicó una Guía para que los servidores públicos conozcan como pueden consultar el Sistema para hacer dicha IM. Esta es consultable en: </a:t>
            </a:r>
          </a:p>
          <a:p>
            <a:pPr marL="0" indent="0" algn="just">
              <a:lnSpc>
                <a:spcPct val="100000"/>
              </a:lnSpc>
              <a:spcBef>
                <a:spcPts val="0"/>
              </a:spcBef>
              <a:buNone/>
            </a:pPr>
            <a:r>
              <a:rPr lang="es-ES" altLang="es-MX" sz="2000" dirty="0">
                <a:solidFill>
                  <a:srgbClr val="00B0F0"/>
                </a:solidFill>
                <a:latin typeface="Arial" panose="020B0604020202020204" pitchFamily="34" charset="0"/>
              </a:rPr>
              <a:t>https://compranetinfo.hacienda.gob.mx/descargas/Guia_Consulta_CompraNet.pdf</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El  módulo de Registro de Proveedores y Contra-				 tistas, está  la  forma  y  requisitos  para  que  las 				 personas se inscriban en  el sistema </a:t>
            </a:r>
            <a:r>
              <a:rPr lang="es-ES" altLang="es-MX" sz="1600" dirty="0">
                <a:solidFill>
                  <a:schemeClr val="bg1"/>
                </a:solidFill>
                <a:latin typeface="Arial" panose="020B0604020202020204" pitchFamily="34" charset="0"/>
              </a:rPr>
              <a:t>(arts. 43 RLOPS				 RM y 105 RLAASSP)</a:t>
            </a:r>
            <a:r>
              <a:rPr lang="es-ES" altLang="es-MX" sz="2000" dirty="0">
                <a:solidFill>
                  <a:schemeClr val="bg1"/>
                </a:solidFill>
                <a:latin typeface="Arial" panose="020B0604020202020204" pitchFamily="34" charset="0"/>
              </a:rPr>
              <a:t>; en este caso, una vez validada 		 		 la información proporcionada, se le inscribirá en el 		        		 RUPC dentro de los 2 días hábiles posteriores a 				 que se 	haya completado el formulario. CompraNet 				 hará llegar al proveedor o contratista su número de inscripción, dentro de los dos días hábiles posteriores a ésta. </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5.2. </a:t>
            </a:r>
            <a:r>
              <a:rPr lang="es-MX" sz="2000" dirty="0">
                <a:solidFill>
                  <a:schemeClr val="accent6">
                    <a:lumMod val="50000"/>
                  </a:schemeClr>
                </a:solidFill>
                <a:latin typeface="ArialMT"/>
              </a:rPr>
              <a:t>Bitácora Electrónica de Seguimiento de Adquisiciones </a:t>
            </a:r>
            <a:r>
              <a:rPr lang="es-MX" sz="2000" dirty="0">
                <a:solidFill>
                  <a:schemeClr val="bg1"/>
                </a:solidFill>
                <a:latin typeface="ArialMT"/>
              </a:rPr>
              <a:t>(BESA).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1º de octubre de 2021 se publicó en el DOF el Acuerdo por el que se establece la obligatoriedad  del registro  de contratos  y  operaciónes  de adquisiciones, arrenda-</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p:txBody>
      </p:sp>
      <p:pic>
        <p:nvPicPr>
          <p:cNvPr id="3" name="Picture 1">
            <a:extLst>
              <a:ext uri="{FF2B5EF4-FFF2-40B4-BE49-F238E27FC236}">
                <a16:creationId xmlns:a16="http://schemas.microsoft.com/office/drawing/2014/main" id="{CA7F6A75-DE32-E424-360F-26C3F1578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66" y="2134788"/>
            <a:ext cx="4033119" cy="241345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639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Scale>
                                      <p:cBhvr>
                                        <p:cTn id="17"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xEl>
                                              <p:pRg st="2" end="2"/>
                                            </p:txEl>
                                          </p:spTgt>
                                        </p:tgtEl>
                                        <p:attrNameLst>
                                          <p:attrName>ppt_x</p:attrName>
                                          <p:attrName>ppt_y</p:attrName>
                                        </p:attrNameLst>
                                      </p:cBhvr>
                                    </p:animMotion>
                                    <p:animEffect transition="in" filter="fade">
                                      <p:cBhvr>
                                        <p:cTn id="19" dur="1000"/>
                                        <p:tgtEl>
                                          <p:spTgt spid="11">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p:cTn id="22"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1000"/>
                                        <p:tgtEl>
                                          <p:spTgt spid="3"/>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1250"/>
                                        <p:tgtEl>
                                          <p:spTgt spid="11">
                                            <p:txEl>
                                              <p:pRg st="5" end="5"/>
                                            </p:txEl>
                                          </p:spTgt>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 calcmode="lin" valueType="num">
                                      <p:cBhvr>
                                        <p:cTn id="36"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38" dur="1000"/>
                                        <p:tgtEl>
                                          <p:spTgt spid="11">
                                            <p:txEl>
                                              <p:pRg st="7" end="7"/>
                                            </p:txEl>
                                          </p:spTgt>
                                        </p:tgtEl>
                                      </p:cBhvr>
                                    </p:animEffect>
                                  </p:childTnLst>
                                </p:cTn>
                              </p:par>
                            </p:childTnLst>
                          </p:cTn>
                        </p:par>
                        <p:par>
                          <p:cTn id="39" fill="hold">
                            <p:stCondLst>
                              <p:cond delay="2250"/>
                            </p:stCondLst>
                            <p:childTnLst>
                              <p:par>
                                <p:cTn id="40" presetID="26" presetClass="entr" presetSubtype="0" fill="hold" nodeType="after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wipe(down)">
                                      <p:cBhvr>
                                        <p:cTn id="42" dur="290">
                                          <p:stCondLst>
                                            <p:cond delay="0"/>
                                          </p:stCondLst>
                                        </p:cTn>
                                        <p:tgtEl>
                                          <p:spTgt spid="11">
                                            <p:txEl>
                                              <p:pRg st="9" end="9"/>
                                            </p:txEl>
                                          </p:spTgt>
                                        </p:tgtEl>
                                      </p:cBhvr>
                                    </p:animEffect>
                                    <p:anim calcmode="lin" valueType="num">
                                      <p:cBhvr>
                                        <p:cTn id="43" dur="911" tmFilter="0,0; 0.14,0.36; 0.43,0.73; 0.71,0.91; 1.0,1.0">
                                          <p:stCondLst>
                                            <p:cond delay="0"/>
                                          </p:stCondLst>
                                        </p:cTn>
                                        <p:tgtEl>
                                          <p:spTgt spid="11">
                                            <p:txEl>
                                              <p:pRg st="9" end="9"/>
                                            </p:txEl>
                                          </p:spTgt>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11">
                                            <p:txEl>
                                              <p:pRg st="9" end="9"/>
                                            </p:txEl>
                                          </p:spTgt>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11">
                                            <p:txEl>
                                              <p:pRg st="9" end="9"/>
                                            </p:txEl>
                                          </p:spTgt>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11">
                                            <p:txEl>
                                              <p:pRg st="9" end="9"/>
                                            </p:txEl>
                                          </p:spTgt>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11">
                                            <p:txEl>
                                              <p:pRg st="9" end="9"/>
                                            </p:txEl>
                                          </p:spTgt>
                                        </p:tgtEl>
                                        <p:attrNameLst>
                                          <p:attrName>ppt_y</p:attrName>
                                        </p:attrNameLst>
                                      </p:cBhvr>
                                      <p:tavLst>
                                        <p:tav tm="0" fmla="#ppt_y-sin(pi*$)/81">
                                          <p:val>
                                            <p:fltVal val="0"/>
                                          </p:val>
                                        </p:tav>
                                        <p:tav tm="100000">
                                          <p:val>
                                            <p:fltVal val="1"/>
                                          </p:val>
                                        </p:tav>
                                      </p:tavLst>
                                    </p:anim>
                                    <p:animScale>
                                      <p:cBhvr>
                                        <p:cTn id="48" dur="13">
                                          <p:stCondLst>
                                            <p:cond delay="325"/>
                                          </p:stCondLst>
                                        </p:cTn>
                                        <p:tgtEl>
                                          <p:spTgt spid="11">
                                            <p:txEl>
                                              <p:pRg st="9" end="9"/>
                                            </p:txEl>
                                          </p:spTgt>
                                        </p:tgtEl>
                                      </p:cBhvr>
                                      <p:to x="100000" y="60000"/>
                                    </p:animScale>
                                    <p:animScale>
                                      <p:cBhvr>
                                        <p:cTn id="49" dur="83" decel="50000">
                                          <p:stCondLst>
                                            <p:cond delay="338"/>
                                          </p:stCondLst>
                                        </p:cTn>
                                        <p:tgtEl>
                                          <p:spTgt spid="11">
                                            <p:txEl>
                                              <p:pRg st="9" end="9"/>
                                            </p:txEl>
                                          </p:spTgt>
                                        </p:tgtEl>
                                      </p:cBhvr>
                                      <p:to x="100000" y="100000"/>
                                    </p:animScale>
                                    <p:animScale>
                                      <p:cBhvr>
                                        <p:cTn id="50" dur="13">
                                          <p:stCondLst>
                                            <p:cond delay="656"/>
                                          </p:stCondLst>
                                        </p:cTn>
                                        <p:tgtEl>
                                          <p:spTgt spid="11">
                                            <p:txEl>
                                              <p:pRg st="9" end="9"/>
                                            </p:txEl>
                                          </p:spTgt>
                                        </p:tgtEl>
                                      </p:cBhvr>
                                      <p:to x="100000" y="80000"/>
                                    </p:animScale>
                                    <p:animScale>
                                      <p:cBhvr>
                                        <p:cTn id="51" dur="83" decel="50000">
                                          <p:stCondLst>
                                            <p:cond delay="669"/>
                                          </p:stCondLst>
                                        </p:cTn>
                                        <p:tgtEl>
                                          <p:spTgt spid="11">
                                            <p:txEl>
                                              <p:pRg st="9" end="9"/>
                                            </p:txEl>
                                          </p:spTgt>
                                        </p:tgtEl>
                                      </p:cBhvr>
                                      <p:to x="100000" y="100000"/>
                                    </p:animScale>
                                    <p:animScale>
                                      <p:cBhvr>
                                        <p:cTn id="52" dur="13">
                                          <p:stCondLst>
                                            <p:cond delay="821"/>
                                          </p:stCondLst>
                                        </p:cTn>
                                        <p:tgtEl>
                                          <p:spTgt spid="11">
                                            <p:txEl>
                                              <p:pRg st="9" end="9"/>
                                            </p:txEl>
                                          </p:spTgt>
                                        </p:tgtEl>
                                      </p:cBhvr>
                                      <p:to x="100000" y="90000"/>
                                    </p:animScale>
                                    <p:animScale>
                                      <p:cBhvr>
                                        <p:cTn id="53" dur="83" decel="50000">
                                          <p:stCondLst>
                                            <p:cond delay="834"/>
                                          </p:stCondLst>
                                        </p:cTn>
                                        <p:tgtEl>
                                          <p:spTgt spid="11">
                                            <p:txEl>
                                              <p:pRg st="9" end="9"/>
                                            </p:txEl>
                                          </p:spTgt>
                                        </p:tgtEl>
                                      </p:cBhvr>
                                      <p:to x="100000" y="100000"/>
                                    </p:animScale>
                                    <p:animScale>
                                      <p:cBhvr>
                                        <p:cTn id="54" dur="13">
                                          <p:stCondLst>
                                            <p:cond delay="904"/>
                                          </p:stCondLst>
                                        </p:cTn>
                                        <p:tgtEl>
                                          <p:spTgt spid="11">
                                            <p:txEl>
                                              <p:pRg st="9" end="9"/>
                                            </p:txEl>
                                          </p:spTgt>
                                        </p:tgtEl>
                                      </p:cBhvr>
                                      <p:to x="100000" y="95000"/>
                                    </p:animScale>
                                    <p:animScale>
                                      <p:cBhvr>
                                        <p:cTn id="55" dur="83" decel="50000">
                                          <p:stCondLst>
                                            <p:cond delay="917"/>
                                          </p:stCondLst>
                                        </p:cTn>
                                        <p:tgtEl>
                                          <p:spTgt spid="11">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76013"/>
          </a:xfrm>
        </p:spPr>
        <p:txBody>
          <a:bodyPr>
            <a:normAutofit/>
          </a:bodyPr>
          <a:lstStyle/>
          <a:p>
            <a:pPr marL="0" indent="0" algn="just">
              <a:lnSpc>
                <a:spcPct val="100000"/>
              </a:lnSpc>
              <a:spcBef>
                <a:spcPts val="0"/>
              </a:spcBef>
              <a:buNone/>
            </a:pPr>
            <a:r>
              <a:rPr lang="es-MX" sz="2000" dirty="0">
                <a:solidFill>
                  <a:schemeClr val="bg1"/>
                </a:solidFill>
                <a:latin typeface="ArialMT"/>
              </a:rPr>
              <a:t>mientos y servicios del sector público en la </a:t>
            </a:r>
            <a:r>
              <a:rPr lang="es-MX" sz="2000" dirty="0">
                <a:solidFill>
                  <a:srgbClr val="00B0F0"/>
                </a:solidFill>
                <a:latin typeface="ArialMT"/>
              </a:rPr>
              <a:t>Bitácora Electrónica de Seguimiento de Adquisiciones</a:t>
            </a:r>
            <a:r>
              <a:rPr lang="es-MX" sz="2000" dirty="0">
                <a:solidFill>
                  <a:schemeClr val="bg1"/>
                </a:solidFill>
                <a:latin typeface="ArialMT"/>
              </a:rPr>
              <a:t> y sus Lineamientos, modificados en 26 de agosto de 2022.</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accent3">
                    <a:lumMod val="75000"/>
                  </a:schemeClr>
                </a:solidFill>
                <a:latin typeface="ArialMT"/>
              </a:rPr>
              <a:t>Expedido por la SFP </a:t>
            </a:r>
            <a:r>
              <a:rPr lang="es-MX" sz="2000" dirty="0">
                <a:solidFill>
                  <a:schemeClr val="bg1"/>
                </a:solidFill>
                <a:latin typeface="ArialMT"/>
              </a:rPr>
              <a:t>como parte de sus facultades para fiscalizar, inspeccionar y verificar que la aplicación de los recursos federales en las adquisiciones sea congruente con los procesos aprobados de planeación, programación y presupuestación.</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Se plantea en los Considerandos del Acuerdo que esta bitácora es un </a:t>
            </a:r>
            <a:r>
              <a:rPr lang="es-MX" sz="2000" dirty="0">
                <a:solidFill>
                  <a:schemeClr val="bg2">
                    <a:lumMod val="75000"/>
                  </a:schemeClr>
                </a:solidFill>
                <a:latin typeface="ArialMT"/>
              </a:rPr>
              <a:t>instrumento necesario </a:t>
            </a:r>
            <a:r>
              <a:rPr lang="es-MX" sz="2000" dirty="0">
                <a:solidFill>
                  <a:schemeClr val="bg1"/>
                </a:solidFill>
                <a:latin typeface="ArialMT"/>
              </a:rPr>
              <a:t>para el control interno, prevención, vigilancia, inspección y revisión de las contrataciones públicas, </a:t>
            </a:r>
            <a:r>
              <a:rPr lang="es-MX" sz="2000" dirty="0">
                <a:solidFill>
                  <a:schemeClr val="accent5">
                    <a:lumMod val="75000"/>
                  </a:schemeClr>
                </a:solidFill>
                <a:latin typeface="ArialMT"/>
              </a:rPr>
              <a:t>el cual permite </a:t>
            </a:r>
            <a:r>
              <a:rPr lang="es-MX" sz="2000" dirty="0">
                <a:solidFill>
                  <a:schemeClr val="bg1"/>
                </a:solidFill>
                <a:latin typeface="ArialMT"/>
              </a:rPr>
              <a:t>hacer más eficiente el control, elaboración y seguimiento de los contratos y operaciones de adquisiciones, arrendamientos y servicios del sector público,  y </a:t>
            </a:r>
            <a:r>
              <a:rPr lang="es-MX" sz="2000" dirty="0">
                <a:solidFill>
                  <a:schemeClr val="bg2">
                    <a:lumMod val="60000"/>
                    <a:lumOff val="40000"/>
                  </a:schemeClr>
                </a:solidFill>
                <a:latin typeface="ArialMT"/>
              </a:rPr>
              <a:t>servirá como </a:t>
            </a:r>
            <a:r>
              <a:rPr lang="es-MX" sz="2000" dirty="0">
                <a:solidFill>
                  <a:schemeClr val="bg1"/>
                </a:solidFill>
                <a:latin typeface="ArialMT"/>
              </a:rPr>
              <a:t>fuente de información para identificar el método, el sujeto y el objeto por fiscalizar, así como </a:t>
            </a:r>
            <a:r>
              <a:rPr lang="es-MX" sz="2000" dirty="0">
                <a:solidFill>
                  <a:srgbClr val="0070C0"/>
                </a:solidFill>
                <a:latin typeface="ArialMT"/>
              </a:rPr>
              <a:t>para definir </a:t>
            </a:r>
            <a:r>
              <a:rPr lang="es-MX" sz="2000" dirty="0">
                <a:solidFill>
                  <a:schemeClr val="bg1"/>
                </a:solidFill>
                <a:latin typeface="ArialMT"/>
              </a:rPr>
              <a:t>el  alcance 	  de las revisiones, de conformidad con lo que establecen  las Disposiciones	 Generales para la Realización del Proceso de Fiscalización, publicadas en	   el  DOF  el 5  de  noviembre  de  2020  y reformadas del 8 de diciembre de 	          2022. </a:t>
            </a:r>
            <a:endParaRPr lang="es-ES" altLang="es-MX" sz="2000" dirty="0">
              <a:solidFill>
                <a:schemeClr val="bg1"/>
              </a:solidFill>
              <a:latin typeface="ArialMT"/>
            </a:endParaRPr>
          </a:p>
        </p:txBody>
      </p:sp>
      <p:pic>
        <p:nvPicPr>
          <p:cNvPr id="4098" name="Picture 2" descr="Fiscalización | Conoce los actos de #Fiscalización que realiza la  Secretaría de la Función Pública a través de los Órganos Internos de  Control en toda la #APF. Consulta... | By Secretaría de">
            <a:extLst>
              <a:ext uri="{FF2B5EF4-FFF2-40B4-BE49-F238E27FC236}">
                <a16:creationId xmlns:a16="http://schemas.microsoft.com/office/drawing/2014/main" id="{35BCF73D-FBAF-5B91-9C3C-B20628F8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792" y="441959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17">
                                          <p:stCondLst>
                                            <p:cond delay="0"/>
                                          </p:stCondLst>
                                        </p:cTn>
                                        <p:tgtEl>
                                          <p:spTgt spid="11">
                                            <p:txEl>
                                              <p:pRg st="0" end="0"/>
                                            </p:txEl>
                                          </p:spTgt>
                                        </p:tgtEl>
                                      </p:cBhvr>
                                    </p:animEffect>
                                    <p:anim calcmode="lin" valueType="num">
                                      <p:cBhvr>
                                        <p:cTn id="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xEl>
                                              <p:pRg st="0" end="0"/>
                                            </p:txEl>
                                          </p:spTgt>
                                        </p:tgtEl>
                                      </p:cBhvr>
                                      <p:to x="100000" y="60000"/>
                                    </p:animScale>
                                    <p:animScale>
                                      <p:cBhvr>
                                        <p:cTn id="14" dur="62" decel="50000">
                                          <p:stCondLst>
                                            <p:cond delay="254"/>
                                          </p:stCondLst>
                                        </p:cTn>
                                        <p:tgtEl>
                                          <p:spTgt spid="11">
                                            <p:txEl>
                                              <p:pRg st="0" end="0"/>
                                            </p:txEl>
                                          </p:spTgt>
                                        </p:tgtEl>
                                      </p:cBhvr>
                                      <p:to x="100000" y="100000"/>
                                    </p:animScale>
                                    <p:animScale>
                                      <p:cBhvr>
                                        <p:cTn id="15" dur="10">
                                          <p:stCondLst>
                                            <p:cond delay="492"/>
                                          </p:stCondLst>
                                        </p:cTn>
                                        <p:tgtEl>
                                          <p:spTgt spid="11">
                                            <p:txEl>
                                              <p:pRg st="0" end="0"/>
                                            </p:txEl>
                                          </p:spTgt>
                                        </p:tgtEl>
                                      </p:cBhvr>
                                      <p:to x="100000" y="80000"/>
                                    </p:animScale>
                                    <p:animScale>
                                      <p:cBhvr>
                                        <p:cTn id="16" dur="62" decel="50000">
                                          <p:stCondLst>
                                            <p:cond delay="502"/>
                                          </p:stCondLst>
                                        </p:cTn>
                                        <p:tgtEl>
                                          <p:spTgt spid="11">
                                            <p:txEl>
                                              <p:pRg st="0" end="0"/>
                                            </p:txEl>
                                          </p:spTgt>
                                        </p:tgtEl>
                                      </p:cBhvr>
                                      <p:to x="100000" y="100000"/>
                                    </p:animScale>
                                    <p:animScale>
                                      <p:cBhvr>
                                        <p:cTn id="17" dur="10">
                                          <p:stCondLst>
                                            <p:cond delay="616"/>
                                          </p:stCondLst>
                                        </p:cTn>
                                        <p:tgtEl>
                                          <p:spTgt spid="11">
                                            <p:txEl>
                                              <p:pRg st="0" end="0"/>
                                            </p:txEl>
                                          </p:spTgt>
                                        </p:tgtEl>
                                      </p:cBhvr>
                                      <p:to x="100000" y="90000"/>
                                    </p:animScale>
                                    <p:animScale>
                                      <p:cBhvr>
                                        <p:cTn id="18" dur="62" decel="50000">
                                          <p:stCondLst>
                                            <p:cond delay="625"/>
                                          </p:stCondLst>
                                        </p:cTn>
                                        <p:tgtEl>
                                          <p:spTgt spid="11">
                                            <p:txEl>
                                              <p:pRg st="0" end="0"/>
                                            </p:txEl>
                                          </p:spTgt>
                                        </p:tgtEl>
                                      </p:cBhvr>
                                      <p:to x="100000" y="100000"/>
                                    </p:animScale>
                                    <p:animScale>
                                      <p:cBhvr>
                                        <p:cTn id="19" dur="10">
                                          <p:stCondLst>
                                            <p:cond delay="678"/>
                                          </p:stCondLst>
                                        </p:cTn>
                                        <p:tgtEl>
                                          <p:spTgt spid="11">
                                            <p:txEl>
                                              <p:pRg st="0" end="0"/>
                                            </p:txEl>
                                          </p:spTgt>
                                        </p:tgtEl>
                                      </p:cBhvr>
                                      <p:to x="100000" y="95000"/>
                                    </p:animScale>
                                    <p:animScale>
                                      <p:cBhvr>
                                        <p:cTn id="20" dur="62" decel="50000">
                                          <p:stCondLst>
                                            <p:cond delay="688"/>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3" dur="1250"/>
                                        <p:tgtEl>
                                          <p:spTgt spid="11">
                                            <p:txEl>
                                              <p:pRg st="4" end="4"/>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additive="base">
                                        <p:cTn id="36" dur="1000" fill="hold"/>
                                        <p:tgtEl>
                                          <p:spTgt spid="4098"/>
                                        </p:tgtEl>
                                        <p:attrNameLst>
                                          <p:attrName>ppt_x</p:attrName>
                                        </p:attrNameLst>
                                      </p:cBhvr>
                                      <p:tavLst>
                                        <p:tav tm="0">
                                          <p:val>
                                            <p:strVal val="#ppt_x"/>
                                          </p:val>
                                        </p:tav>
                                        <p:tav tm="100000">
                                          <p:val>
                                            <p:strVal val="#ppt_x"/>
                                          </p:val>
                                        </p:tav>
                                      </p:tavLst>
                                    </p:anim>
                                    <p:anim calcmode="lin" valueType="num">
                                      <p:cBhvr additive="base">
                                        <p:cTn id="37"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858300"/>
          </a:xfrm>
        </p:spPr>
        <p:txBody>
          <a:bodyPr>
            <a:normAutofit/>
          </a:bodyPr>
          <a:lstStyle/>
          <a:p>
            <a:pPr marL="0" indent="0" algn="just">
              <a:lnSpc>
                <a:spcPct val="100000"/>
              </a:lnSpc>
              <a:spcBef>
                <a:spcPts val="0"/>
              </a:spcBef>
              <a:buNone/>
            </a:pPr>
            <a:r>
              <a:rPr lang="es-MX" sz="2000" dirty="0">
                <a:solidFill>
                  <a:schemeClr val="bg1"/>
                </a:solidFill>
                <a:latin typeface="ArialMT"/>
              </a:rPr>
              <a:t>Los Lineamientos del Acuerdo establecen que el uso de la BESA es obligatorio para el registro y seguimiento de los contratos y operaciones de adquisiciones, arrendamientos y servicios del sector público, con cargo total o parcial a recursos federales, que realice cualquier ente público (federal, local o municipal).</a:t>
            </a:r>
            <a:r>
              <a:rPr lang="es-MX" sz="1600" dirty="0">
                <a:solidFill>
                  <a:srgbClr val="000000"/>
                </a:solidFill>
                <a:latin typeface="ArialMT"/>
              </a:rPr>
              <a:t> (1er. pfo. numeral 1 de los Lineamientos)</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La BESA está </a:t>
            </a:r>
            <a:r>
              <a:rPr lang="es-MX" sz="2000" dirty="0">
                <a:solidFill>
                  <a:schemeClr val="bg2">
                    <a:lumMod val="60000"/>
                    <a:lumOff val="40000"/>
                  </a:schemeClr>
                </a:solidFill>
                <a:latin typeface="ArialMT"/>
              </a:rPr>
              <a:t>integrada por tres etapas</a:t>
            </a:r>
            <a:r>
              <a:rPr lang="es-MX" sz="2000" dirty="0">
                <a:solidFill>
                  <a:schemeClr val="bg1"/>
                </a:solidFill>
                <a:latin typeface="ArialMT"/>
              </a:rPr>
              <a:t>: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primera</a:t>
            </a:r>
            <a:r>
              <a:rPr lang="es-MX" sz="2000" dirty="0">
                <a:solidFill>
                  <a:schemeClr val="bg1"/>
                </a:solidFill>
                <a:latin typeface="ArialMT"/>
              </a:rPr>
              <a:t> es para el </a:t>
            </a:r>
            <a:r>
              <a:rPr lang="es-MX" sz="2000" dirty="0">
                <a:solidFill>
                  <a:schemeClr val="accent3">
                    <a:lumMod val="75000"/>
                  </a:schemeClr>
                </a:solidFill>
                <a:latin typeface="ArialMT"/>
              </a:rPr>
              <a:t>registro de información </a:t>
            </a:r>
            <a:r>
              <a:rPr lang="es-MX" sz="2000" dirty="0">
                <a:solidFill>
                  <a:schemeClr val="bg1"/>
                </a:solidFill>
                <a:latin typeface="ArialMT"/>
              </a:rPr>
              <a:t>relativa a los contratos y operaciones, que incluye el programa de entregables;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segunda</a:t>
            </a:r>
            <a:r>
              <a:rPr lang="es-MX" sz="2000" dirty="0">
                <a:solidFill>
                  <a:schemeClr val="bg1"/>
                </a:solidFill>
                <a:latin typeface="ArialMT"/>
              </a:rPr>
              <a:t> etapa es para dará </a:t>
            </a:r>
            <a:r>
              <a:rPr lang="es-MX" sz="2000" dirty="0">
                <a:solidFill>
                  <a:srgbClr val="C00000"/>
                </a:solidFill>
                <a:latin typeface="ArialMT"/>
              </a:rPr>
              <a:t>seguimiento al avance físico y financiero </a:t>
            </a:r>
            <a:r>
              <a:rPr lang="es-MX" sz="2000" dirty="0">
                <a:solidFill>
                  <a:schemeClr val="bg1"/>
                </a:solidFill>
                <a:latin typeface="ArialMT"/>
              </a:rPr>
              <a:t>del programa de entregables, y </a:t>
            </a:r>
          </a:p>
          <a:p>
            <a:pPr marL="0" indent="0" algn="just">
              <a:lnSpc>
                <a:spcPct val="100000"/>
              </a:lnSpc>
              <a:spcBef>
                <a:spcPts val="0"/>
              </a:spcBef>
              <a:buNone/>
            </a:pPr>
            <a:r>
              <a:rPr lang="es-MX" sz="2000" dirty="0">
                <a:solidFill>
                  <a:schemeClr val="bg1"/>
                </a:solidFill>
                <a:latin typeface="ArialMT"/>
              </a:rPr>
              <a:t>la </a:t>
            </a:r>
            <a:r>
              <a:rPr lang="es-MX" sz="2000" b="1" dirty="0">
                <a:solidFill>
                  <a:schemeClr val="bg1"/>
                </a:solidFill>
                <a:latin typeface="ArialMT"/>
              </a:rPr>
              <a:t>tercera</a:t>
            </a:r>
            <a:r>
              <a:rPr lang="es-MX" sz="2000" dirty="0">
                <a:solidFill>
                  <a:schemeClr val="bg1"/>
                </a:solidFill>
                <a:latin typeface="ArialMT"/>
              </a:rPr>
              <a:t> etapa permite generar </a:t>
            </a:r>
            <a:r>
              <a:rPr lang="es-MX" sz="2000" dirty="0">
                <a:solidFill>
                  <a:schemeClr val="accent1">
                    <a:lumMod val="75000"/>
                  </a:schemeClr>
                </a:solidFill>
                <a:latin typeface="ArialMT"/>
              </a:rPr>
              <a:t>informes y reportes </a:t>
            </a:r>
            <a:r>
              <a:rPr lang="es-MX" sz="2000" dirty="0">
                <a:solidFill>
                  <a:schemeClr val="bg1"/>
                </a:solidFill>
                <a:latin typeface="ArialMT"/>
              </a:rPr>
              <a:t>para el control y seguimiento de los contratos de adquisiciones, arrendamientos y servicios del sector público. </a:t>
            </a:r>
            <a:r>
              <a:rPr lang="es-MX" sz="1600" dirty="0">
                <a:solidFill>
                  <a:srgbClr val="000000"/>
                </a:solidFill>
                <a:latin typeface="ArialMT"/>
              </a:rPr>
              <a:t>(2º pfo. numeral 1 de los Lineamientos)</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servidores públicos tendrán acceso al sistema BESA que se encuentra disponible en </a:t>
            </a:r>
            <a:r>
              <a:rPr lang="es-MX" sz="2000" dirty="0">
                <a:solidFill>
                  <a:srgbClr val="00B0F0"/>
                </a:solidFill>
                <a:latin typeface="ArialMT"/>
              </a:rPr>
              <a:t>https://besa.funcionpublica.gob.mx</a:t>
            </a:r>
            <a:r>
              <a:rPr lang="es-MX" sz="2000" dirty="0">
                <a:solidFill>
                  <a:schemeClr val="bg1"/>
                </a:solidFill>
                <a:latin typeface="ArialMT"/>
              </a:rPr>
              <a:t>, mediante el empleo de una clave de usuario y contraseña, previa solicitud del registro y acceso al sistema, al Administrador de la BESA (o sea, del Titular de la Unidad de Auditoría a Contrataciones Públicas de la SFP) </a:t>
            </a:r>
            <a:r>
              <a:rPr lang="es-MX" sz="1600" dirty="0">
                <a:solidFill>
                  <a:schemeClr val="bg1"/>
                </a:solidFill>
                <a:latin typeface="ArialMT"/>
              </a:rPr>
              <a:t>(numeral 3 de los Lineamientos)</a:t>
            </a:r>
            <a:r>
              <a:rPr lang="es-MX" sz="2000" dirty="0">
                <a:solidFill>
                  <a:schemeClr val="bg1"/>
                </a:solidFill>
                <a:latin typeface="ArialMT"/>
              </a:rPr>
              <a:t>. </a:t>
            </a: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23182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p:cTn id="19" dur="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p:cTn id="43"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10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56"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28869"/>
          </a:xfrm>
        </p:spPr>
        <p:txBody>
          <a:bodyPr>
            <a:normAutofit/>
          </a:bodyPr>
          <a:lstStyle/>
          <a:p>
            <a:pPr marL="0" indent="0" algn="just">
              <a:lnSpc>
                <a:spcPct val="100000"/>
              </a:lnSpc>
              <a:spcBef>
                <a:spcPts val="0"/>
              </a:spcBef>
              <a:buNone/>
            </a:pPr>
            <a:r>
              <a:rPr lang="es-MX" sz="2000" dirty="0">
                <a:solidFill>
                  <a:schemeClr val="bg1"/>
                </a:solidFill>
                <a:latin typeface="ArialMT"/>
              </a:rPr>
              <a:t>La clave de acceso y contraseña son intrasferibles </a:t>
            </a:r>
            <a:r>
              <a:rPr lang="es-MX" sz="1600" dirty="0">
                <a:solidFill>
                  <a:schemeClr val="bg1"/>
                </a:solidFill>
                <a:latin typeface="ArialMT"/>
              </a:rPr>
              <a:t>(numeral 4 1er. pfo.)</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En el sistema BESA se debe subir la información de los contratos suscritos a partir del 18 de octubre de 2021, cuyo monto sea igual o superior a $15'000,000.00, sin IVA, o su equivalente en moneda extranjera. Esto hasta en tanto se asegura la interoperabilidad de la información con el CompraNet </a:t>
            </a:r>
            <a:r>
              <a:rPr lang="es-MX" sz="1600" dirty="0">
                <a:solidFill>
                  <a:srgbClr val="000000"/>
                </a:solidFill>
                <a:latin typeface="ArialMT"/>
              </a:rPr>
              <a:t>(numeral 15 fracc. I de los Lineamientos)</a:t>
            </a:r>
            <a:r>
              <a:rPr lang="es-MX" sz="2000" dirty="0">
                <a:solidFill>
                  <a:srgbClr val="000000"/>
                </a:solidFill>
                <a:latin typeface="ArialMT"/>
              </a:rPr>
              <a:t>.</a:t>
            </a: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Los servidores públicos que sean responsables de operar y por ende registrar los datos en la BESA, están determinados en los Lineamientos del sistema  </a:t>
            </a:r>
            <a:r>
              <a:rPr lang="es-MX" sz="1600" dirty="0">
                <a:solidFill>
                  <a:schemeClr val="bg1"/>
                </a:solidFill>
                <a:latin typeface="ArialMT"/>
              </a:rPr>
              <a:t>(numerales 14 y 15 para el operador; 15 BIS y 15 TER para el administrador del contrato, y 15 QUATER para el capturista)</a:t>
            </a:r>
            <a:r>
              <a:rPr lang="es-MX" sz="2000" dirty="0">
                <a:solidFill>
                  <a:schemeClr val="bg1"/>
                </a:solidFill>
                <a:latin typeface="ArialMT"/>
              </a:rPr>
              <a:t>, y tiene acceso a los datos los fiscalizadores. </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El administrador del contrato es el principal responsable de registrar la información en el sistema BESA, a él le corresponde </a:t>
            </a:r>
            <a:r>
              <a:rPr lang="es-MX" sz="1600" dirty="0">
                <a:solidFill>
                  <a:schemeClr val="bg1"/>
                </a:solidFill>
                <a:latin typeface="ArialMT"/>
              </a:rPr>
              <a:t>(numeral 15 TER)</a:t>
            </a:r>
            <a:r>
              <a:rPr lang="es-MX" sz="2000" dirty="0">
                <a:solidFill>
                  <a:schemeClr val="bg1"/>
                </a:solidFill>
                <a:latin typeface="ArialMT"/>
              </a:rPr>
              <a:t>:</a:t>
            </a:r>
          </a:p>
          <a:p>
            <a:pPr marL="0" indent="0" algn="just">
              <a:lnSpc>
                <a:spcPct val="100000"/>
              </a:lnSpc>
              <a:spcBef>
                <a:spcPts val="0"/>
              </a:spcBef>
              <a:buNone/>
            </a:pPr>
            <a:endParaRPr lang="es-MX" sz="500" dirty="0">
              <a:solidFill>
                <a:schemeClr val="bg1"/>
              </a:solidFill>
              <a:latin typeface="ArialMT"/>
            </a:endParaRPr>
          </a:p>
          <a:p>
            <a:pPr marL="0" indent="0" algn="just">
              <a:lnSpc>
                <a:spcPct val="100000"/>
              </a:lnSpc>
              <a:spcBef>
                <a:spcPts val="0"/>
              </a:spcBef>
              <a:buNone/>
            </a:pPr>
            <a:r>
              <a:rPr lang="es-MX" sz="2000" b="1" dirty="0">
                <a:solidFill>
                  <a:schemeClr val="bg1"/>
                </a:solidFill>
                <a:latin typeface="ArialMT"/>
              </a:rPr>
              <a:t> I. </a:t>
            </a:r>
            <a:r>
              <a:rPr lang="es-MX" sz="2000" dirty="0">
                <a:solidFill>
                  <a:schemeClr val="bg1"/>
                </a:solidFill>
                <a:latin typeface="ArialMT"/>
              </a:rPr>
              <a:t>Realizar y registrar el seguimiento del contrato y, en su caso, de los convenios modificatorios que se suscriban, hasta su conclusión y finiquito;</a:t>
            </a:r>
          </a:p>
          <a:p>
            <a:pPr marL="0" indent="0" algn="just">
              <a:lnSpc>
                <a:spcPct val="100000"/>
              </a:lnSpc>
              <a:spcBef>
                <a:spcPts val="0"/>
              </a:spcBef>
              <a:buNone/>
            </a:pPr>
            <a:r>
              <a:rPr lang="es-MX" sz="2000" b="1" dirty="0">
                <a:solidFill>
                  <a:schemeClr val="bg1"/>
                </a:solidFill>
                <a:latin typeface="ArialMT"/>
              </a:rPr>
              <a:t>II. </a:t>
            </a:r>
            <a:r>
              <a:rPr lang="es-MX" sz="2000" dirty="0">
                <a:solidFill>
                  <a:schemeClr val="bg1"/>
                </a:solidFill>
                <a:latin typeface="ArialMT"/>
              </a:rPr>
              <a:t>Registrar las entregas de los bienes y/o servicios, motivo de la contratación, en un plazo no mayor a 10 días naturales posteriores a su recepción;</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29884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1">
                                            <p:txEl>
                                              <p:pRg st="0" end="0"/>
                                            </p:txEl>
                                          </p:spTgt>
                                        </p:tgtEl>
                                        <p:attrNameLst>
                                          <p:attrName>style.visibility</p:attrName>
                                        </p:attrNameLst>
                                      </p:cBhvr>
                                      <p:to>
                                        <p:strVal val="visible"/>
                                      </p:to>
                                    </p:set>
                                    <p:set>
                                      <p:cBhvr>
                                        <p:cTn id="7" dur="114" fill="hold">
                                          <p:stCondLst>
                                            <p:cond delay="0"/>
                                          </p:stCondLst>
                                        </p:cTn>
                                        <p:tgtEl>
                                          <p:spTgt spid="11">
                                            <p:txEl>
                                              <p:pRg st="0" end="0"/>
                                            </p:txEl>
                                          </p:spTgt>
                                        </p:tgtEl>
                                        <p:attrNameLst>
                                          <p:attrName>style.rotation</p:attrName>
                                        </p:attrNameLst>
                                      </p:cBhvr>
                                      <p:to>
                                        <p:strVal val="-45.0"/>
                                      </p:to>
                                    </p:set>
                                    <p:anim calcmode="lin" valueType="num">
                                      <p:cBhvr>
                                        <p:cTn id="8" dur="114" fill="hold">
                                          <p:stCondLst>
                                            <p:cond delay="114"/>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strips(downLeft)">
                                      <p:cBhvr>
                                        <p:cTn id="16" dur="125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edge">
                                      <p:cBhvr>
                                        <p:cTn id="21" dur="1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additive="base">
                                        <p:cTn id="26"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Scale>
                                      <p:cBhvr>
                                        <p:cTn id="3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8" end="8"/>
                                            </p:txEl>
                                          </p:spTgt>
                                        </p:tgtEl>
                                        <p:attrNameLst>
                                          <p:attrName>ppt_x</p:attrName>
                                          <p:attrName>ppt_y</p:attrName>
                                        </p:attrNameLst>
                                      </p:cBhvr>
                                    </p:animMotion>
                                    <p:animEffect transition="in" filter="fade">
                                      <p:cBhvr>
                                        <p:cTn id="34" dur="1000"/>
                                        <p:tgtEl>
                                          <p:spTgt spid="11">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Scale>
                                      <p:cBhvr>
                                        <p:cTn id="39" dur="1000" decel="50000" fill="hold">
                                          <p:stCondLst>
                                            <p:cond delay="0"/>
                                          </p:stCondLst>
                                        </p:cTn>
                                        <p:tgtEl>
                                          <p:spTgt spid="1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9" end="9"/>
                                            </p:txEl>
                                          </p:spTgt>
                                        </p:tgtEl>
                                        <p:attrNameLst>
                                          <p:attrName>ppt_x</p:attrName>
                                          <p:attrName>ppt_y</p:attrName>
                                        </p:attrNameLst>
                                      </p:cBhvr>
                                    </p:animMotion>
                                    <p:animEffect transition="in" filter="fade">
                                      <p:cBhvr>
                                        <p:cTn id="41"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2949186"/>
          </a:xfrm>
        </p:spPr>
        <p:txBody>
          <a:bodyPr>
            <a:normAutofit/>
          </a:bodyPr>
          <a:lstStyle/>
          <a:p>
            <a:pPr marL="0" indent="0" algn="just">
              <a:lnSpc>
                <a:spcPct val="100000"/>
              </a:lnSpc>
              <a:spcBef>
                <a:spcPts val="0"/>
              </a:spcBef>
              <a:buNone/>
            </a:pPr>
            <a:r>
              <a:rPr lang="es-MX" sz="2000" b="1" dirty="0">
                <a:solidFill>
                  <a:schemeClr val="bg1"/>
                </a:solidFill>
                <a:latin typeface="ArialMT"/>
              </a:rPr>
              <a:t>III. </a:t>
            </a:r>
            <a:r>
              <a:rPr lang="es-MX" sz="2000" dirty="0">
                <a:solidFill>
                  <a:schemeClr val="bg1"/>
                </a:solidFill>
                <a:latin typeface="ArialMT"/>
              </a:rPr>
              <a:t>Registrar a los capturistas </a:t>
            </a:r>
            <a:r>
              <a:rPr lang="es-MX" sz="1600" dirty="0">
                <a:solidFill>
                  <a:schemeClr val="bg1"/>
                </a:solidFill>
                <a:latin typeface="ArialMT"/>
              </a:rPr>
              <a:t>(numeral 15 quinquies) </a:t>
            </a:r>
            <a:r>
              <a:rPr lang="es-MX" sz="2000" dirty="0">
                <a:solidFill>
                  <a:schemeClr val="bg1"/>
                </a:solidFill>
                <a:latin typeface="ArialMT"/>
              </a:rPr>
              <a:t>que requiera como apoyo para el seguimiento del contrato y, en su caso, los convenios modificatorios que se suscriban, los cuales preferentemente deben ser servidores públicos adscritos a las áreas involucradas en el seguimiento del contrato, y</a:t>
            </a:r>
          </a:p>
          <a:p>
            <a:pPr marL="0" indent="0" algn="just">
              <a:lnSpc>
                <a:spcPct val="100000"/>
              </a:lnSpc>
              <a:spcBef>
                <a:spcPts val="0"/>
              </a:spcBef>
              <a:buNone/>
            </a:pPr>
            <a:r>
              <a:rPr lang="es-MX" sz="2000" b="1" dirty="0">
                <a:solidFill>
                  <a:schemeClr val="bg1"/>
                </a:solidFill>
                <a:latin typeface="ArialMT"/>
              </a:rPr>
              <a:t>IV. </a:t>
            </a:r>
            <a:r>
              <a:rPr lang="es-MX" sz="2000" dirty="0">
                <a:solidFill>
                  <a:schemeClr val="bg1"/>
                </a:solidFill>
                <a:latin typeface="ArialMT"/>
              </a:rPr>
              <a:t>Realizar consultas y descargar reportes de los contratos y convenios modificatorios que tiene asignados.</a:t>
            </a:r>
          </a:p>
          <a:p>
            <a:pPr marL="0" indent="0" algn="just">
              <a:lnSpc>
                <a:spcPct val="100000"/>
              </a:lnSpc>
              <a:spcBef>
                <a:spcPts val="0"/>
              </a:spcBef>
              <a:buNone/>
            </a:pPr>
            <a:endParaRPr lang="es-MX" sz="20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p:txBody>
      </p:sp>
      <p:pic>
        <p:nvPicPr>
          <p:cNvPr id="2050" name="Picture 2" descr="Besa">
            <a:extLst>
              <a:ext uri="{FF2B5EF4-FFF2-40B4-BE49-F238E27FC236}">
                <a16:creationId xmlns:a16="http://schemas.microsoft.com/office/drawing/2014/main" id="{CF516963-B33A-04C8-6B20-E49396EE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2986470"/>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Scale>
                                      <p:cBhvr>
                                        <p:cTn id="14"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xEl>
                                              <p:pRg st="1" end="1"/>
                                            </p:txEl>
                                          </p:spTgt>
                                        </p:tgtEl>
                                        <p:attrNameLst>
                                          <p:attrName>ppt_x</p:attrName>
                                          <p:attrName>ppt_y</p:attrName>
                                        </p:attrNameLst>
                                      </p:cBhvr>
                                    </p:animMotion>
                                    <p:animEffect transition="in" filter="fade">
                                      <p:cBhvr>
                                        <p:cTn id="16" dur="1000"/>
                                        <p:tgtEl>
                                          <p:spTgt spid="11">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strVal val="#ppt_w*0.70"/>
                                          </p:val>
                                        </p:tav>
                                        <p:tav tm="100000">
                                          <p:val>
                                            <p:strVal val="#ppt_w"/>
                                          </p:val>
                                        </p:tav>
                                      </p:tavLst>
                                    </p:anim>
                                    <p:anim calcmode="lin" valueType="num">
                                      <p:cBhvr>
                                        <p:cTn id="21" dur="1000" fill="hold"/>
                                        <p:tgtEl>
                                          <p:spTgt spid="2050"/>
                                        </p:tgtEl>
                                        <p:attrNameLst>
                                          <p:attrName>ppt_h</p:attrName>
                                        </p:attrNameLst>
                                      </p:cBhvr>
                                      <p:tavLst>
                                        <p:tav tm="0">
                                          <p:val>
                                            <p:strVal val="#ppt_h"/>
                                          </p:val>
                                        </p:tav>
                                        <p:tav tm="100000">
                                          <p:val>
                                            <p:strVal val="#ppt_h"/>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effectLst/>
                <a:latin typeface="ArialMT"/>
              </a:rPr>
              <a:t>Unidad 6.</a:t>
            </a:r>
            <a:r>
              <a:rPr lang="es-MX" sz="2800" dirty="0">
                <a:effectLst/>
                <a:latin typeface="ArialMT"/>
              </a:rPr>
              <a:t> </a:t>
            </a:r>
            <a:r>
              <a:rPr lang="es-MX" sz="2800" b="1" dirty="0">
                <a:effectLst/>
                <a:latin typeface="ArialMT"/>
              </a:rPr>
              <a:t>Terminación de los trabajos y de las obligaciones contractuales.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8"/>
            <a:ext cx="10709338" cy="4776621"/>
          </a:xfrm>
        </p:spPr>
        <p:txBody>
          <a:bodyPr>
            <a:normAutofit fontScale="85000" lnSpcReduction="10000"/>
          </a:bodyPr>
          <a:lstStyle/>
          <a:p>
            <a:pPr marL="0" indent="0" algn="just">
              <a:lnSpc>
                <a:spcPct val="120000"/>
              </a:lnSpc>
              <a:spcBef>
                <a:spcPts val="0"/>
              </a:spcBef>
              <a:buNone/>
            </a:pPr>
            <a:r>
              <a:rPr lang="es-MX" sz="2800" dirty="0">
                <a:solidFill>
                  <a:schemeClr val="bg1"/>
                </a:solidFill>
                <a:effectLst/>
                <a:latin typeface="ArialMT"/>
              </a:rPr>
              <a:t>El alumno será capaz de:</a:t>
            </a:r>
          </a:p>
          <a:p>
            <a:pPr marL="0" indent="0" algn="just">
              <a:lnSpc>
                <a:spcPct val="120000"/>
              </a:lnSpc>
              <a:spcBef>
                <a:spcPts val="0"/>
              </a:spcBef>
              <a:buNone/>
            </a:pPr>
            <a:r>
              <a:rPr lang="es-MX" sz="1200" dirty="0">
                <a:solidFill>
                  <a:schemeClr val="bg1"/>
                </a:solidFill>
                <a:latin typeface="ArialMT"/>
              </a:rPr>
              <a:t>.</a:t>
            </a:r>
            <a:br>
              <a:rPr lang="es-MX" dirty="0">
                <a:solidFill>
                  <a:schemeClr val="bg1"/>
                </a:solidFill>
                <a:effectLst/>
                <a:latin typeface="ArialMT"/>
              </a:rPr>
            </a:br>
            <a:r>
              <a:rPr lang="es-MX" sz="2800" dirty="0">
                <a:solidFill>
                  <a:schemeClr val="bg1"/>
                </a:solidFill>
                <a:effectLst/>
                <a:latin typeface="ArialMT"/>
              </a:rPr>
              <a:t>A) </a:t>
            </a:r>
            <a:r>
              <a:rPr lang="es-MX" sz="2800" dirty="0">
                <a:solidFill>
                  <a:schemeClr val="bg1"/>
                </a:solidFill>
                <a:latin typeface="ArialMT"/>
              </a:rPr>
              <a:t>I</a:t>
            </a:r>
            <a:r>
              <a:rPr lang="es-MX" sz="2800" dirty="0">
                <a:solidFill>
                  <a:schemeClr val="bg1"/>
                </a:solidFill>
                <a:effectLst/>
                <a:latin typeface="ArialMT"/>
              </a:rPr>
              <a:t>dentificar  cuales  son las  formas por  las cuales  se  puede 		     terminar un contrato en materia de adquisiciones, arrendamien-		</a:t>
            </a:r>
            <a:r>
              <a:rPr lang="es-MX" sz="2800" dirty="0">
                <a:solidFill>
                  <a:schemeClr val="bg1"/>
                </a:solidFill>
                <a:latin typeface="ArialMT"/>
              </a:rPr>
              <a:t> </a:t>
            </a:r>
            <a:r>
              <a:rPr lang="es-MX" sz="2800" dirty="0">
                <a:solidFill>
                  <a:schemeClr val="bg1"/>
                </a:solidFill>
                <a:effectLst/>
                <a:latin typeface="ArialMT"/>
              </a:rPr>
              <a:t>tos y servicios y de obras públicas y servicios relacionados con	     	              las mismas.</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800" dirty="0">
                <a:solidFill>
                  <a:schemeClr val="bg1"/>
                </a:solidFill>
                <a:effectLst/>
                <a:latin typeface="ArialMT"/>
              </a:rPr>
              <a:t>B) Analizar los aspectos fundamentales que deben cumplirse para dar por terminado un contrato, y</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2800" dirty="0">
                <a:solidFill>
                  <a:schemeClr val="bg1"/>
                </a:solidFill>
                <a:effectLst/>
                <a:latin typeface="ArialMT"/>
              </a:rPr>
              <a:t>C) Comprender y analizar cuales son los aspectos a verificar por parte del auditor en relación a la terminación de los contratos, y así poder verificar si las obligaciones de las partes están correctamente cumplidas. </a:t>
            </a: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EEB3AD87-95B8-C4AC-CCA8-46155392A03B}"/>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184</a:t>
            </a:fld>
            <a:endParaRPr lang="en-US" sz="2400" dirty="0">
              <a:latin typeface="Arial" panose="020B0604020202020204" pitchFamily="34" charset="0"/>
              <a:cs typeface="Arial" panose="020B0604020202020204" pitchFamily="34" charset="0"/>
            </a:endParaRPr>
          </a:p>
        </p:txBody>
      </p:sp>
      <p:pic>
        <p:nvPicPr>
          <p:cNvPr id="1026" name="Picture 2" descr="Autopista 'Siervo de la Nación' Estado de México: costo, entradas, salidas..">
            <a:extLst>
              <a:ext uri="{FF2B5EF4-FFF2-40B4-BE49-F238E27FC236}">
                <a16:creationId xmlns:a16="http://schemas.microsoft.com/office/drawing/2014/main" id="{6A43A5CC-A206-6DD2-36DD-5E80BC309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715" y="2399249"/>
            <a:ext cx="2483480" cy="166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11">
                                            <p:txEl>
                                              <p:pRg st="1" end="1"/>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1000" fill="hold"/>
                                        <p:tgtEl>
                                          <p:spTgt spid="1026"/>
                                        </p:tgtEl>
                                        <p:attrNameLst>
                                          <p:attrName>ppt_x</p:attrName>
                                        </p:attrNameLst>
                                      </p:cBhvr>
                                      <p:tavLst>
                                        <p:tav tm="0">
                                          <p:val>
                                            <p:strVal val="#ppt_x"/>
                                          </p:val>
                                        </p:tav>
                                        <p:tav tm="100000">
                                          <p:val>
                                            <p:strVal val="#ppt_x"/>
                                          </p:val>
                                        </p:tav>
                                      </p:tavLst>
                                    </p:anim>
                                    <p:anim calcmode="lin" valueType="num">
                                      <p:cBhvr additive="base">
                                        <p:cTn id="26"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blinds(horizontal)">
                                      <p:cBhvr>
                                        <p:cTn id="31" dur="10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 calcmode="lin" valueType="num">
                                      <p:cBhvr>
                                        <p:cTn id="36"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6171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Es de esperarse que un contrato </a:t>
            </a:r>
            <a:r>
              <a:rPr lang="es-MX" sz="2000" dirty="0">
                <a:solidFill>
                  <a:srgbClr val="00B050"/>
                </a:solidFill>
                <a:latin typeface="Arial" panose="020B0604020202020204" pitchFamily="34" charset="0"/>
                <a:ea typeface="Times New Roman" panose="02020603050405020304" pitchFamily="18" charset="0"/>
              </a:rPr>
              <a:t>termine porque </a:t>
            </a:r>
            <a:r>
              <a:rPr lang="es-MX" sz="2000" dirty="0">
                <a:solidFill>
                  <a:schemeClr val="bg1"/>
                </a:solidFill>
                <a:latin typeface="Arial" panose="020B0604020202020204" pitchFamily="34" charset="0"/>
                <a:ea typeface="Times New Roman" panose="02020603050405020304" pitchFamily="18" charset="0"/>
              </a:rPr>
              <a:t>el proveedor o contratista </a:t>
            </a:r>
            <a:r>
              <a:rPr lang="es-MX" sz="2000" dirty="0">
                <a:solidFill>
                  <a:srgbClr val="00B050"/>
                </a:solidFill>
                <a:latin typeface="Arial" panose="020B0604020202020204" pitchFamily="34" charset="0"/>
                <a:ea typeface="Times New Roman" panose="02020603050405020304" pitchFamily="18" charset="0"/>
              </a:rPr>
              <a:t>cumplio en tiempo y forma</a:t>
            </a:r>
            <a:r>
              <a:rPr lang="es-MX" sz="2000" dirty="0">
                <a:solidFill>
                  <a:schemeClr val="bg1"/>
                </a:solidFill>
                <a:latin typeface="Arial" panose="020B0604020202020204" pitchFamily="34" charset="0"/>
                <a:ea typeface="Times New Roman" panose="02020603050405020304" pitchFamily="18" charset="0"/>
              </a:rPr>
              <a:t>, o sea a satisfacción, con la o las obligaciones a su cargo.</a:t>
            </a:r>
          </a:p>
          <a:p>
            <a:pPr marL="0" indent="0" algn="just">
              <a:lnSpc>
                <a:spcPct val="100000"/>
              </a:lnSpc>
              <a:spcBef>
                <a:spcPts val="0"/>
              </a:spcBef>
              <a:buNone/>
            </a:pPr>
            <a:endParaRPr lang="es-MX" sz="1000" dirty="0">
              <a:solidFill>
                <a:schemeClr val="bg1"/>
              </a:solidFill>
              <a:latin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el administrador del contrato, es el responsable de dar seguimiento y verificar el cumplimiento de las obligaciones del proveedor, establecidas en el contrato </a:t>
            </a:r>
            <a:r>
              <a:rPr lang="es-MX" sz="1600" dirty="0">
                <a:solidFill>
                  <a:schemeClr val="bg1"/>
                </a:solidFill>
                <a:latin typeface="Arial" panose="020B0604020202020204" pitchFamily="34" charset="0"/>
                <a:cs typeface="Arial" panose="020B0604020202020204" pitchFamily="34" charset="0"/>
              </a:rPr>
              <a:t>(arts. 2 fracc. III BIS y 84 8º pfo. RLAASSP)</a:t>
            </a:r>
            <a:r>
              <a:rPr lang="es-MX" sz="2000" dirty="0">
                <a:solidFill>
                  <a:schemeClr val="bg1"/>
                </a:solidFill>
                <a:latin typeface="Arial" panose="020B0604020202020204" pitchFamily="34" charset="0"/>
                <a:cs typeface="Arial" panose="020B0604020202020204" pitchFamily="34" charset="0"/>
              </a:rPr>
              <a:t>, por lo tanto, si este cumple en tiempo y forma con lo convenido, aquel debe dejar constancia que se cumplió a satisfacción con lo contratado, y procederá que se efectue el pago correspondiente, ya sea el monto total, o la diferencia, si es que se entregó algún anticipo.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Aunado a lo anterior, el servidor público facultado (que bien puede ser el propio administrador del contrato si así está previsto en las respectivas PBL), procederá inmediatamente a extender la constancia de cumplimiento de las obligaciones contractuales para que se dé inicio a los trámites para la cancelación de las garantías de anticipo y cumplimiento del contrato </a:t>
            </a:r>
            <a:r>
              <a:rPr lang="es-MX" sz="1600" dirty="0">
                <a:solidFill>
                  <a:schemeClr val="bg1"/>
                </a:solidFill>
                <a:latin typeface="Arial" panose="020B0604020202020204" pitchFamily="34" charset="0"/>
                <a:cs typeface="Arial" panose="020B0604020202020204" pitchFamily="34" charset="0"/>
              </a:rPr>
              <a:t>(art. 81 fracc. VIII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Así es como concluye un contrato de adquisición o arrendamiento de bienes muebles o de prestación de servicio al amparo de la LAASSP. Es de señalar que en estos casos NO ES NECESARIO hacer finiquito alguno.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86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in)">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heel(1)">
                                      <p:cBhvr>
                                        <p:cTn id="20" dur="10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1000"/>
                                        <p:tgtEl>
                                          <p:spTgt spid="11">
                                            <p:txEl>
                                              <p:pRg st="6" end="6"/>
                                            </p:txEl>
                                          </p:spTgt>
                                        </p:tgtEl>
                                      </p:cBhvr>
                                    </p:animEffect>
                                    <p:anim calcmode="lin" valueType="num">
                                      <p:cBhvr>
                                        <p:cTn id="26"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lnSpcReduction="10000"/>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el contrato se concluye de </a:t>
            </a:r>
            <a:r>
              <a:rPr lang="es-MX" sz="2000" dirty="0">
                <a:solidFill>
                  <a:schemeClr val="accent6">
                    <a:lumMod val="75000"/>
                  </a:schemeClr>
                </a:solidFill>
                <a:latin typeface="Arial" panose="020B0604020202020204" pitchFamily="34" charset="0"/>
                <a:cs typeface="Arial" panose="020B0604020202020204" pitchFamily="34" charset="0"/>
              </a:rPr>
              <a:t>tres formas </a:t>
            </a:r>
            <a:r>
              <a:rPr lang="es-MX" sz="2000" dirty="0">
                <a:solidFill>
                  <a:schemeClr val="bg1"/>
                </a:solidFill>
                <a:latin typeface="Arial" panose="020B0604020202020204" pitchFamily="34" charset="0"/>
                <a:cs typeface="Arial" panose="020B0604020202020204" pitchFamily="34" charset="0"/>
              </a:rPr>
              <a:t> o en tres etapas distintas:</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una </a:t>
            </a:r>
            <a:r>
              <a:rPr lang="es-MX" sz="2000" b="1" dirty="0">
                <a:solidFill>
                  <a:schemeClr val="bg1"/>
                </a:solidFill>
                <a:latin typeface="Arial" panose="020B0604020202020204" pitchFamily="34" charset="0"/>
                <a:cs typeface="Arial" panose="020B0604020202020204" pitchFamily="34" charset="0"/>
              </a:rPr>
              <a:t>primera</a:t>
            </a:r>
            <a:r>
              <a:rPr lang="es-MX" sz="2000" dirty="0">
                <a:solidFill>
                  <a:schemeClr val="bg1"/>
                </a:solidFill>
                <a:latin typeface="Arial" panose="020B0604020202020204" pitchFamily="34" charset="0"/>
                <a:cs typeface="Arial" panose="020B0604020202020204" pitchFamily="34" charset="0"/>
              </a:rPr>
              <a:t> cuando </a:t>
            </a:r>
            <a:r>
              <a:rPr lang="es-MX" sz="2000" dirty="0">
                <a:solidFill>
                  <a:schemeClr val="accent3">
                    <a:lumMod val="75000"/>
                  </a:schemeClr>
                </a:solidFill>
                <a:latin typeface="Arial" panose="020B0604020202020204" pitchFamily="34" charset="0"/>
                <a:cs typeface="Arial" panose="020B0604020202020204" pitchFamily="34" charset="0"/>
              </a:rPr>
              <a:t>se recibe materialmente la obra </a:t>
            </a:r>
            <a:r>
              <a:rPr lang="es-MX" sz="2000" dirty="0">
                <a:solidFill>
                  <a:schemeClr val="bg1"/>
                </a:solidFill>
                <a:latin typeface="Arial" panose="020B0604020202020204" pitchFamily="34" charset="0"/>
                <a:cs typeface="Arial" panose="020B0604020202020204" pitchFamily="34" charset="0"/>
              </a:rPr>
              <a:t>o el servicio relacionado con la misma; una </a:t>
            </a:r>
            <a:r>
              <a:rPr lang="es-MX" sz="2000" b="1" dirty="0">
                <a:solidFill>
                  <a:schemeClr val="bg1"/>
                </a:solidFill>
                <a:latin typeface="Arial" panose="020B0604020202020204" pitchFamily="34" charset="0"/>
                <a:cs typeface="Arial" panose="020B0604020202020204" pitchFamily="34" charset="0"/>
              </a:rPr>
              <a:t>segunda</a:t>
            </a:r>
            <a:r>
              <a:rPr lang="es-MX" sz="2000" dirty="0">
                <a:solidFill>
                  <a:schemeClr val="bg1"/>
                </a:solidFill>
                <a:latin typeface="Arial" panose="020B0604020202020204" pitchFamily="34" charset="0"/>
                <a:cs typeface="Arial" panose="020B0604020202020204" pitchFamily="34" charset="0"/>
              </a:rPr>
              <a:t> de carácter económico, cuando se concluye o se cierran las cuentas de los pagos y adeudos entre las partes, es decir, cuando se </a:t>
            </a:r>
            <a:r>
              <a:rPr lang="es-MX" sz="2000" dirty="0">
                <a:solidFill>
                  <a:schemeClr val="accent1"/>
                </a:solidFill>
                <a:latin typeface="Arial" panose="020B0604020202020204" pitchFamily="34" charset="0"/>
                <a:cs typeface="Arial" panose="020B0604020202020204" pitchFamily="34" charset="0"/>
              </a:rPr>
              <a:t>concluye con el finiquito</a:t>
            </a:r>
            <a:r>
              <a:rPr lang="es-MX" sz="2000" dirty="0">
                <a:solidFill>
                  <a:schemeClr val="bg1"/>
                </a:solidFill>
                <a:latin typeface="Arial" panose="020B0604020202020204" pitchFamily="34" charset="0"/>
                <a:cs typeface="Arial" panose="020B0604020202020204" pitchFamily="34" charset="0"/>
              </a:rPr>
              <a:t>, y una </a:t>
            </a:r>
            <a:r>
              <a:rPr lang="es-MX" sz="2000" b="1" dirty="0">
                <a:solidFill>
                  <a:schemeClr val="bg1"/>
                </a:solidFill>
                <a:latin typeface="Arial" panose="020B0604020202020204" pitchFamily="34" charset="0"/>
                <a:cs typeface="Arial" panose="020B0604020202020204" pitchFamily="34" charset="0"/>
              </a:rPr>
              <a:t>tercera</a:t>
            </a:r>
            <a:r>
              <a:rPr lang="es-MX" sz="2000" dirty="0">
                <a:solidFill>
                  <a:schemeClr val="bg1"/>
                </a:solidFill>
                <a:latin typeface="Arial" panose="020B0604020202020204" pitchFamily="34" charset="0"/>
                <a:cs typeface="Arial" panose="020B0604020202020204" pitchFamily="34" charset="0"/>
              </a:rPr>
              <a:t> desde el punto de vista jurídico, cuando </a:t>
            </a:r>
            <a:r>
              <a:rPr lang="es-MX" sz="2000" dirty="0">
                <a:solidFill>
                  <a:schemeClr val="accent4">
                    <a:lumMod val="75000"/>
                  </a:schemeClr>
                </a:solidFill>
                <a:latin typeface="Arial" panose="020B0604020202020204" pitchFamily="34" charset="0"/>
                <a:cs typeface="Arial" panose="020B0604020202020204" pitchFamily="34" charset="0"/>
              </a:rPr>
              <a:t>se levanta el acta de extinción de derechos y obligaciones</a:t>
            </a:r>
            <a:r>
              <a:rPr lang="es-MX" sz="2000" dirty="0">
                <a:solidFill>
                  <a:schemeClr val="bg1"/>
                </a:solidFill>
                <a:latin typeface="Arial" panose="020B0604020202020204" pitchFamily="34" charset="0"/>
                <a:cs typeface="Arial" panose="020B0604020202020204" pitchFamily="34" charset="0"/>
              </a:rPr>
              <a:t> entre las partes.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Para que esto se cumpla, primero el contratista </a:t>
            </a:r>
            <a:r>
              <a:rPr lang="es-MX" sz="2000" dirty="0">
                <a:solidFill>
                  <a:srgbClr val="7030A0"/>
                </a:solidFill>
                <a:latin typeface="Arial" panose="020B0604020202020204" pitchFamily="34" charset="0"/>
                <a:cs typeface="Arial" panose="020B0604020202020204" pitchFamily="34" charset="0"/>
              </a:rPr>
              <a:t>comunica </a:t>
            </a:r>
            <a:r>
              <a:rPr lang="es-MX" sz="2000" dirty="0">
                <a:solidFill>
                  <a:schemeClr val="bg1"/>
                </a:solidFill>
                <a:latin typeface="Arial" panose="020B0604020202020204" pitchFamily="34" charset="0"/>
                <a:cs typeface="Arial" panose="020B0604020202020204" pitchFamily="34" charset="0"/>
              </a:rPr>
              <a:t>al ente público la </a:t>
            </a:r>
            <a:r>
              <a:rPr lang="es-MX" sz="2000" dirty="0">
                <a:solidFill>
                  <a:srgbClr val="7030A0"/>
                </a:solidFill>
                <a:latin typeface="Arial" panose="020B0604020202020204" pitchFamily="34" charset="0"/>
                <a:cs typeface="Arial" panose="020B0604020202020204" pitchFamily="34" charset="0"/>
              </a:rPr>
              <a:t>conclusión de los trabajos</a:t>
            </a:r>
            <a:r>
              <a:rPr lang="es-MX" sz="2000" dirty="0">
                <a:solidFill>
                  <a:schemeClr val="bg1"/>
                </a:solidFill>
                <a:latin typeface="Arial" panose="020B0604020202020204" pitchFamily="34" charset="0"/>
                <a:cs typeface="Arial" panose="020B0604020202020204" pitchFamily="34" charset="0"/>
              </a:rPr>
              <a:t>, a través de la bitácora o excepcionalmente por escrito, para que ésta, dentro del plazo no mayor a 15 días naturales, contados a partir del día siguiente de recibida la notificación, proceder a su </a:t>
            </a:r>
            <a:r>
              <a:rPr lang="es-MX" sz="2000" dirty="0">
                <a:solidFill>
                  <a:srgbClr val="9A7A4D"/>
                </a:solidFill>
                <a:latin typeface="Arial" panose="020B0604020202020204" pitchFamily="34" charset="0"/>
                <a:cs typeface="Arial" panose="020B0604020202020204" pitchFamily="34" charset="0"/>
              </a:rPr>
              <a:t>recepción física</a:t>
            </a:r>
            <a:r>
              <a:rPr lang="es-MX" sz="2000" dirty="0">
                <a:solidFill>
                  <a:schemeClr val="bg1"/>
                </a:solidFill>
                <a:latin typeface="Arial" panose="020B0604020202020204" pitchFamily="34" charset="0"/>
                <a:cs typeface="Arial" panose="020B0604020202020204" pitchFamily="34" charset="0"/>
              </a:rPr>
              <a:t>, levantando la correspondiente acta administrativa </a:t>
            </a:r>
            <a:r>
              <a:rPr lang="es-MX" sz="1600" dirty="0">
                <a:solidFill>
                  <a:schemeClr val="bg1"/>
                </a:solidFill>
                <a:latin typeface="Arial" panose="020B0604020202020204" pitchFamily="34" charset="0"/>
                <a:cs typeface="Arial" panose="020B0604020202020204" pitchFamily="34" charset="0"/>
              </a:rPr>
              <a:t>(art. 166 RLOPSRM)</a:t>
            </a:r>
            <a:r>
              <a:rPr lang="es-MX" sz="2000" dirty="0">
                <a:solidFill>
                  <a:schemeClr val="bg1"/>
                </a:solidFill>
                <a:latin typeface="Arial" panose="020B0604020202020204" pitchFamily="34" charset="0"/>
                <a:cs typeface="Arial" panose="020B0604020202020204" pitchFamily="34" charset="0"/>
              </a:rPr>
              <a:t>, quedando los trabajos bajo su responsabilidad </a:t>
            </a:r>
            <a:r>
              <a:rPr lang="es-MX" sz="1600" dirty="0">
                <a:solidFill>
                  <a:schemeClr val="bg1"/>
                </a:solidFill>
                <a:latin typeface="Arial" panose="020B0604020202020204" pitchFamily="34" charset="0"/>
                <a:cs typeface="Arial" panose="020B0604020202020204" pitchFamily="34" charset="0"/>
              </a:rPr>
              <a:t>(arts. 64 1er. pfo. LOPSRM y 164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Si durante la verificación </a:t>
            </a:r>
            <a:r>
              <a:rPr lang="es-MX" sz="2000" dirty="0">
                <a:solidFill>
                  <a:schemeClr val="bg2">
                    <a:lumMod val="75000"/>
                  </a:schemeClr>
                </a:solidFill>
                <a:latin typeface="Arial" panose="020B0604020202020204" pitchFamily="34" charset="0"/>
                <a:cs typeface="Arial" panose="020B0604020202020204" pitchFamily="34" charset="0"/>
              </a:rPr>
              <a:t>se detecten deficiencias</a:t>
            </a:r>
            <a:r>
              <a:rPr lang="es-MX" sz="2000" dirty="0">
                <a:solidFill>
                  <a:schemeClr val="bg1"/>
                </a:solidFill>
                <a:latin typeface="Arial" panose="020B0604020202020204" pitchFamily="34" charset="0"/>
                <a:cs typeface="Arial" panose="020B0604020202020204" pitchFamily="34" charset="0"/>
              </a:rPr>
              <a:t> en la 			   terminación de los trabajos, deberá solicitarse al contra-		                tista la reparación que corresponda conforme a lo estable-		                cido en el contrato. El plazo de verificación de los trabajos 			   pactado en el contrato se podrá prorrogar por el periodo 			   que acuerden las partes para hacer las reparaciones o 			   arreglos </a:t>
            </a:r>
            <a:r>
              <a:rPr lang="es-MX" sz="1600" dirty="0">
                <a:solidFill>
                  <a:schemeClr val="bg1"/>
                </a:solidFill>
                <a:latin typeface="Arial" panose="020B0604020202020204" pitchFamily="34" charset="0"/>
                <a:cs typeface="Arial" panose="020B0604020202020204" pitchFamily="34" charset="0"/>
              </a:rPr>
              <a:t>(art. 165 1er. y 2º pfos.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Supervisan avance de la obra pública 2021">
            <a:extLst>
              <a:ext uri="{FF2B5EF4-FFF2-40B4-BE49-F238E27FC236}">
                <a16:creationId xmlns:a16="http://schemas.microsoft.com/office/drawing/2014/main" id="{F0BB2E70-E038-2015-0677-908DD7311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2" y="4559051"/>
            <a:ext cx="3012558" cy="201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1">
                                            <p:txEl>
                                              <p:pRg st="2" end="2"/>
                                            </p:txEl>
                                          </p:spTgt>
                                        </p:tgtEl>
                                        <p:attrNameLst>
                                          <p:attrName>style.visibility</p:attrName>
                                        </p:attrNameLst>
                                      </p:cBhvr>
                                      <p:to>
                                        <p:strVal val="visible"/>
                                      </p:to>
                                    </p:set>
                                    <p:anim by="(-#ppt_w*2)" calcmode="lin" valueType="num">
                                      <p:cBhvr rctx="PPT">
                                        <p:cTn id="25" dur="250" autoRev="1" fill="hold">
                                          <p:stCondLst>
                                            <p:cond delay="0"/>
                                          </p:stCondLst>
                                        </p:cTn>
                                        <p:tgtEl>
                                          <p:spTgt spid="11">
                                            <p:txEl>
                                              <p:pRg st="2" end="2"/>
                                            </p:txEl>
                                          </p:spTgt>
                                        </p:tgtEl>
                                        <p:attrNameLst>
                                          <p:attrName>ppt_w</p:attrName>
                                        </p:attrNameLst>
                                      </p:cBhvr>
                                    </p:anim>
                                    <p:anim by="(#ppt_w*0.50)" calcmode="lin" valueType="num">
                                      <p:cBhvr>
                                        <p:cTn id="26" dur="250" decel="50000" autoRev="1" fill="hold">
                                          <p:stCondLst>
                                            <p:cond delay="0"/>
                                          </p:stCondLst>
                                        </p:cTn>
                                        <p:tgtEl>
                                          <p:spTgt spid="11">
                                            <p:txEl>
                                              <p:pRg st="2" end="2"/>
                                            </p:txEl>
                                          </p:spTgt>
                                        </p:tgtEl>
                                        <p:attrNameLst>
                                          <p:attrName>ppt_x</p:attrName>
                                        </p:attrNameLst>
                                      </p:cBhvr>
                                    </p:anim>
                                    <p:anim from="(-#ppt_h/2)" to="(#ppt_y)" calcmode="lin" valueType="num">
                                      <p:cBhvr>
                                        <p:cTn id="27" dur="500" fill="hold">
                                          <p:stCondLst>
                                            <p:cond delay="0"/>
                                          </p:stCondLst>
                                        </p:cTn>
                                        <p:tgtEl>
                                          <p:spTgt spid="11">
                                            <p:txEl>
                                              <p:pRg st="2" end="2"/>
                                            </p:txEl>
                                          </p:spTgt>
                                        </p:tgtEl>
                                        <p:attrNameLst>
                                          <p:attrName>ppt_y</p:attrName>
                                        </p:attrNameLst>
                                      </p:cBhvr>
                                    </p:anim>
                                    <p:animRot by="21600000">
                                      <p:cBhvr>
                                        <p:cTn id="28" dur="500" fill="hold">
                                          <p:stCondLst>
                                            <p:cond delay="0"/>
                                          </p:stCondLst>
                                        </p:cTn>
                                        <p:tgtEl>
                                          <p:spTgt spid="11">
                                            <p:txEl>
                                              <p:pRg st="2" end="2"/>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1250"/>
                                        <p:tgtEl>
                                          <p:spTgt spid="3"/>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barn(inVertical)">
                                      <p:cBhvr>
                                        <p:cTn id="43"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618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Durante este tiempo, </a:t>
            </a:r>
            <a:r>
              <a:rPr lang="es-MX" sz="2000" dirty="0">
                <a:solidFill>
                  <a:schemeClr val="accent3">
                    <a:lumMod val="60000"/>
                    <a:lumOff val="40000"/>
                  </a:schemeClr>
                </a:solidFill>
                <a:latin typeface="Arial" panose="020B0604020202020204" pitchFamily="34" charset="0"/>
                <a:cs typeface="Arial" panose="020B0604020202020204" pitchFamily="34" charset="0"/>
              </a:rPr>
              <a:t>no procede aplicarán penas convencionales</a:t>
            </a:r>
            <a:r>
              <a:rPr lang="es-MX" sz="2000" dirty="0">
                <a:solidFill>
                  <a:schemeClr val="bg1"/>
                </a:solidFill>
                <a:latin typeface="Arial" panose="020B0604020202020204" pitchFamily="34" charset="0"/>
                <a:cs typeface="Arial" panose="020B0604020202020204" pitchFamily="34" charset="0"/>
              </a:rPr>
              <a:t>. Pero si no se hacen estas reparaciones, el ente público puede optar por </a:t>
            </a:r>
            <a:r>
              <a:rPr lang="es-MX" sz="2000" dirty="0">
                <a:solidFill>
                  <a:schemeClr val="accent6">
                    <a:lumMod val="50000"/>
                  </a:schemeClr>
                </a:solidFill>
                <a:latin typeface="Arial" panose="020B0604020202020204" pitchFamily="34" charset="0"/>
                <a:cs typeface="Arial" panose="020B0604020202020204" pitchFamily="34" charset="0"/>
              </a:rPr>
              <a:t>rescindir</a:t>
            </a:r>
            <a:r>
              <a:rPr lang="es-MX" sz="2000" dirty="0">
                <a:solidFill>
                  <a:schemeClr val="bg1"/>
                </a:solidFill>
                <a:latin typeface="Arial" panose="020B0604020202020204" pitchFamily="34" charset="0"/>
                <a:cs typeface="Arial" panose="020B0604020202020204" pitchFamily="34" charset="0"/>
              </a:rPr>
              <a:t> el contrato.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165 2º pfo. RLOPSRM)</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000" dirty="0">
                <a:solidFill>
                  <a:schemeClr val="bg2">
                    <a:lumMod val="60000"/>
                    <a:lumOff val="40000"/>
                  </a:schemeClr>
                </a:solidFill>
                <a:latin typeface="Arial" panose="020B0604020202020204" pitchFamily="34" charset="0"/>
                <a:cs typeface="Arial" panose="020B0604020202020204" pitchFamily="34" charset="0"/>
              </a:rPr>
              <a:t>Las reparaciones </a:t>
            </a:r>
            <a:r>
              <a:rPr lang="es-MX" sz="2000" dirty="0">
                <a:solidFill>
                  <a:srgbClr val="000000"/>
                </a:solidFill>
                <a:latin typeface="Arial" panose="020B0604020202020204" pitchFamily="34" charset="0"/>
                <a:cs typeface="Arial" panose="020B0604020202020204" pitchFamily="34" charset="0"/>
              </a:rPr>
              <a:t>de las deficiencias </a:t>
            </a:r>
            <a:r>
              <a:rPr lang="es-MX" sz="2000" dirty="0">
                <a:solidFill>
                  <a:schemeClr val="bg2">
                    <a:lumMod val="60000"/>
                    <a:lumOff val="40000"/>
                  </a:schemeClr>
                </a:solidFill>
                <a:latin typeface="Arial" panose="020B0604020202020204" pitchFamily="34" charset="0"/>
                <a:cs typeface="Arial" panose="020B0604020202020204" pitchFamily="34" charset="0"/>
              </a:rPr>
              <a:t>no podrán consistir </a:t>
            </a:r>
            <a:r>
              <a:rPr lang="es-MX" sz="2000" dirty="0">
                <a:solidFill>
                  <a:srgbClr val="000000"/>
                </a:solidFill>
                <a:latin typeface="Arial" panose="020B0604020202020204" pitchFamily="34" charset="0"/>
                <a:cs typeface="Arial" panose="020B0604020202020204" pitchFamily="34" charset="0"/>
              </a:rPr>
              <a:t>en la ejecución total de conceptos de trabajo pendiente de realizar. En este caso, no se procederá a la recepción y se considerará que los trabajos no fueron concluidos en el plazo convenido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165 3er. pfo.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rgbClr val="000000"/>
                </a:solidFill>
                <a:latin typeface="Arial" panose="020B0604020202020204" pitchFamily="34" charset="0"/>
                <a:cs typeface="Arial" panose="020B0604020202020204" pitchFamily="34" charset="0"/>
              </a:rPr>
              <a:t>Se pueden hacer </a:t>
            </a:r>
            <a:r>
              <a:rPr lang="es-MX" sz="2000" dirty="0">
                <a:solidFill>
                  <a:schemeClr val="accent3">
                    <a:lumMod val="75000"/>
                  </a:schemeClr>
                </a:solidFill>
                <a:latin typeface="Arial" panose="020B0604020202020204" pitchFamily="34" charset="0"/>
                <a:cs typeface="Arial" panose="020B0604020202020204" pitchFamily="34" charset="0"/>
              </a:rPr>
              <a:t>recepciones parciales </a:t>
            </a:r>
            <a:r>
              <a:rPr lang="es-MX" sz="2000" dirty="0">
                <a:solidFill>
                  <a:srgbClr val="000000"/>
                </a:solidFill>
                <a:latin typeface="Arial" panose="020B0604020202020204" pitchFamily="34" charset="0"/>
                <a:cs typeface="Arial" panose="020B0604020202020204" pitchFamily="34" charset="0"/>
              </a:rPr>
              <a:t>sin estar éstos totalmente concluidos, si son susceptibles de utilizarse y conservarse </a:t>
            </a:r>
            <a:r>
              <a:rPr lang="es-MX" sz="1600" dirty="0">
                <a:solidFill>
                  <a:srgbClr val="000000"/>
                </a:solidFill>
                <a:latin typeface="Arial" panose="020B0604020202020204" pitchFamily="34" charset="0"/>
                <a:cs typeface="Arial" panose="020B0604020202020204" pitchFamily="34" charset="0"/>
              </a:rPr>
              <a:t>(art. 166 RLOPSRM)</a:t>
            </a:r>
            <a:r>
              <a:rPr lang="es-MX" sz="2000" dirty="0">
                <a:solidFill>
                  <a:srgbClr val="000000"/>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Recibidos físicamente los trabajos, las partes, dentro del término estipulado en el contrato, el cual no podrá exceder de 60 días naturales a partir de la recepción de los trabajos, deberán elaborar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de los mismos, en el que se hará constar los créditos a favor y en contra que resulten para cada uno de ellos, describiendo el concepto general que les dio origen y el saldo resultante </a:t>
            </a:r>
            <a:r>
              <a:rPr lang="es-MX" sz="1600" dirty="0">
                <a:solidFill>
                  <a:schemeClr val="bg1"/>
                </a:solidFill>
                <a:latin typeface="Arial" panose="020B0604020202020204" pitchFamily="34" charset="0"/>
                <a:cs typeface="Arial" panose="020B0604020202020204" pitchFamily="34" charset="0"/>
              </a:rPr>
              <a:t>(art. 64 2º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000000"/>
                </a:solidFill>
                <a:latin typeface="Arial" panose="020B0604020202020204" pitchFamily="34" charset="0"/>
                <a:cs typeface="Arial" panose="020B0604020202020204" pitchFamily="34" charset="0"/>
              </a:rPr>
              <a:t>El ente público deberá notificar al contratista, a través de su representante legal o del superintendente, la fecha, lugar y hora en que se llevará a cabo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rgbClr val="000000"/>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cs typeface="Arial" panose="020B0604020202020204" pitchFamily="34" charset="0"/>
              </a:rPr>
              <a:t>(art. 169 RLOPSRM)</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Scale>
                                      <p:cBhvr>
                                        <p:cTn id="22"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xEl>
                                              <p:pRg st="4" end="4"/>
                                            </p:txEl>
                                          </p:spTgt>
                                        </p:tgtEl>
                                        <p:attrNameLst>
                                          <p:attrName>ppt_x</p:attrName>
                                          <p:attrName>ppt_y</p:attrName>
                                        </p:attrNameLst>
                                      </p:cBhvr>
                                    </p:animMotion>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25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25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
                                        <p:tgtEl>
                                          <p:spTgt spid="11">
                                            <p:txEl>
                                              <p:pRg st="8" end="8"/>
                                            </p:txEl>
                                          </p:spTgt>
                                        </p:tgtEl>
                                      </p:cBhvr>
                                    </p:animEffect>
                                    <p:anim calcmode="lin" valueType="num">
                                      <p:cBhvr>
                                        <p:cTn id="36" dur="4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7" dur="400" fill="hold"/>
                                        <p:tgtEl>
                                          <p:spTgt spid="11">
                                            <p:txEl>
                                              <p:pRg st="8" end="8"/>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1">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1">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03948"/>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Las partes, en principio deben elaborar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de los trabajos </a:t>
            </a:r>
            <a:r>
              <a:rPr lang="es-MX" sz="1600" dirty="0">
                <a:solidFill>
                  <a:schemeClr val="bg1"/>
                </a:solidFill>
                <a:latin typeface="Arial" panose="020B0604020202020204" pitchFamily="34" charset="0"/>
                <a:cs typeface="Arial" panose="020B0604020202020204" pitchFamily="34" charset="0"/>
              </a:rPr>
              <a:t>(arts. 168 1er. pfo. y 170 RLOPSRM)</a:t>
            </a:r>
            <a:r>
              <a:rPr lang="es-MX" sz="2000" dirty="0">
                <a:solidFill>
                  <a:schemeClr val="bg1"/>
                </a:solidFill>
                <a:latin typeface="Arial" panose="020B0604020202020204" pitchFamily="34" charset="0"/>
                <a:cs typeface="Arial" panose="020B0604020202020204" pitchFamily="34" charset="0"/>
              </a:rPr>
              <a:t>, y una vez elaborado, únicamente quedarán subsistentes las acciones que deriven del mismo, así como la garantía de vicios ocultos, por lo que no procederá reclamación alguna de pago formulada por el contratista con posterioridad a la formalización del mismo o, en su caso, vencido el plazo legal si no comparecio a realizar este cierre económico de los trabajos </a:t>
            </a:r>
            <a:r>
              <a:rPr lang="es-MX" sz="1600" dirty="0">
                <a:solidFill>
                  <a:schemeClr val="bg1"/>
                </a:solidFill>
                <a:latin typeface="Arial" panose="020B0604020202020204" pitchFamily="34" charset="0"/>
                <a:cs typeface="Arial" panose="020B0604020202020204" pitchFamily="34" charset="0"/>
              </a:rPr>
              <a:t>(168 2º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Si se liquida la obra o servicio dentro de los 15 días naturales siguientes a la firma 			del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este documento podrá utilizarse como el acta 			administrativa que extingue los derechos y obligaciones de 			las partes, debiendo agregar únicamente una manifestación 			de ambas de que no existen otros adeudos, por lo que se 			dan por terminados los derechos y obligaciones que genera 			el contrato, y ya no existe derecho alguno para una ulterior 			reclamación.  De lo contrario, se deberá hacer en su mo-			mento  el  acta  administrativa  de  extinción  de  derechos   	  		y obligaciones </a:t>
            </a:r>
            <a:r>
              <a:rPr lang="es-MX" sz="1600" dirty="0">
                <a:solidFill>
                  <a:schemeClr val="bg1"/>
                </a:solidFill>
                <a:latin typeface="Arial" panose="020B0604020202020204" pitchFamily="34" charset="0"/>
                <a:cs typeface="Arial" panose="020B0604020202020204" pitchFamily="34" charset="0"/>
              </a:rPr>
              <a:t>(art. 170 últ. pfo. RLOPSRM)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Si del finiquito resulta </a:t>
            </a:r>
            <a:r>
              <a:rPr lang="es-MX" sz="2000" dirty="0">
                <a:solidFill>
                  <a:schemeClr val="accent3">
                    <a:lumMod val="75000"/>
                  </a:schemeClr>
                </a:solidFill>
                <a:latin typeface="Arial" panose="020B0604020202020204" pitchFamily="34" charset="0"/>
                <a:cs typeface="Arial" panose="020B0604020202020204" pitchFamily="34" charset="0"/>
              </a:rPr>
              <a:t>saldo a favor del contratista</a:t>
            </a:r>
            <a:r>
              <a:rPr lang="es-MX" sz="2000" dirty="0">
                <a:solidFill>
                  <a:schemeClr val="bg1"/>
                </a:solidFill>
                <a:latin typeface="Arial" panose="020B0604020202020204" pitchFamily="34" charset="0"/>
                <a:cs typeface="Arial" panose="020B0604020202020204" pitchFamily="34" charset="0"/>
              </a:rPr>
              <a:t>, el ente 		</a:t>
            </a: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4098" name="Picture 2" descr="Untitled">
            <a:extLst>
              <a:ext uri="{FF2B5EF4-FFF2-40B4-BE49-F238E27FC236}">
                <a16:creationId xmlns:a16="http://schemas.microsoft.com/office/drawing/2014/main" id="{AB8F665F-1A08-8D47-5996-3AD98FB3E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57" y="3072382"/>
            <a:ext cx="2698508" cy="349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2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1250"/>
                                        <p:tgtEl>
                                          <p:spTgt spid="4098"/>
                                        </p:tgtEl>
                                      </p:cBhvr>
                                    </p:animEffect>
                                  </p:childTnLst>
                                </p:cTn>
                              </p:par>
                              <p:par>
                                <p:cTn id="13" presetID="55"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25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6" dur="125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2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2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4" dur="125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464"/>
          </a:xfrm>
        </p:spPr>
        <p:txBody>
          <a:bodyPr>
            <a:normAutofit/>
          </a:bodyPr>
          <a:lstStyle/>
          <a:p>
            <a:pPr algn="just">
              <a:lnSpc>
                <a:spcPct val="100000"/>
              </a:lnSpc>
              <a:spcBef>
                <a:spcPts val="0"/>
              </a:spcBef>
              <a:buFont typeface="Courier New" panose="02070309020205020404" pitchFamily="49" charset="0"/>
              <a:buChar char="o"/>
              <a:defRPr/>
            </a:pPr>
            <a:r>
              <a:rPr lang="es-MX" altLang="es-MX" sz="2000" dirty="0">
                <a:solidFill>
                  <a:schemeClr val="bg1"/>
                </a:solidFill>
                <a:latin typeface="Arial" panose="020B0604020202020204" pitchFamily="34" charset="0"/>
                <a:cs typeface="Arial" panose="020B0604020202020204" pitchFamily="34" charset="0"/>
              </a:rPr>
              <a:t>Acuerdo por el que se establecen las disposiciones administrativas de carácter general para el uso del Sistema de Bitácora Electrónica y Seguimiento a Obra Pública </a:t>
            </a:r>
            <a:r>
              <a:rPr lang="es-MX" altLang="es-MX" sz="1600" dirty="0">
                <a:solidFill>
                  <a:schemeClr val="bg1"/>
                </a:solidFill>
                <a:latin typeface="Arial" panose="020B0604020202020204" pitchFamily="34" charset="0"/>
                <a:cs typeface="Arial" panose="020B0604020202020204" pitchFamily="34" charset="0"/>
              </a:rPr>
              <a:t>(DOF 11de junio de 2018)</a:t>
            </a:r>
            <a:r>
              <a:rPr lang="es-MX"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Federal sobre Monumentos y Zonas Arqueológicos, Artísticos e Históricos.</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Adquisiciones, Arrendamientos y Servicios del Sector Público.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de Caminos, Puentes y Autotransporte Federal.</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Asentamientos Humanos, Ordenamiento Territorial y 		   Desarrollo Urbano</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 Deuda Pública.</a:t>
            </a:r>
          </a:p>
          <a:p>
            <a:pPr algn="just">
              <a:lnSpc>
                <a:spcPct val="100000"/>
              </a:lnSpc>
              <a:spcBef>
                <a:spcPts val="0"/>
              </a:spcBef>
              <a:buFont typeface="Courier New" panose="02070309020205020404" pitchFamily="49" charset="0"/>
              <a:buChar char="o"/>
              <a:defRPr/>
            </a:pPr>
            <a:r>
              <a:rPr lang="es-ES" altLang="es-MX" sz="2000" dirty="0">
                <a:solidFill>
                  <a:schemeClr val="bg1"/>
                </a:solidFill>
                <a:latin typeface="Arial" panose="020B0604020202020204" pitchFamily="34" charset="0"/>
                <a:cs typeface="Arial" panose="020B0604020202020204" pitchFamily="34" charset="0"/>
              </a:rPr>
              <a:t>Ley General del Equilibrio Ecológico y la Protección al Ambiente</a:t>
            </a:r>
          </a:p>
          <a:p>
            <a:pPr marL="0" indent="0" algn="just">
              <a:lnSpc>
                <a:spcPct val="100000"/>
              </a:lnSpc>
              <a:spcBef>
                <a:spcPts val="0"/>
              </a:spcBef>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Tanto para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como para la </a:t>
            </a:r>
            <a:r>
              <a:rPr lang="es-ES_tradnl" altLang="es-MX" sz="2000" b="1" dirty="0">
                <a:solidFill>
                  <a:schemeClr val="bg1"/>
                </a:solidFill>
                <a:latin typeface="Arial" panose="020B0604020202020204" pitchFamily="34" charset="0"/>
                <a:cs typeface="Arial" panose="020B0604020202020204" pitchFamily="34" charset="0"/>
              </a:rPr>
              <a:t>LOPSRM </a:t>
            </a:r>
            <a:r>
              <a:rPr lang="es-ES_tradnl" altLang="es-MX" sz="2000" dirty="0">
                <a:solidFill>
                  <a:schemeClr val="bg1"/>
                </a:solidFill>
                <a:latin typeface="Arial" panose="020B0604020202020204" pitchFamily="34" charset="0"/>
                <a:cs typeface="Arial" panose="020B0604020202020204" pitchFamily="34" charset="0"/>
              </a:rPr>
              <a:t>tenemos las siguientes:</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Código de Comercio.</a:t>
            </a:r>
          </a:p>
          <a:p>
            <a:pPr algn="just">
              <a:lnSpc>
                <a:spcPct val="100000"/>
              </a:lnSpc>
              <a:spcBef>
                <a:spcPts val="0"/>
              </a:spcBef>
              <a:buFont typeface="Courier New" panose="02070309020205020404" pitchFamily="49" charset="0"/>
              <a:buChar char="o"/>
            </a:pPr>
            <a:r>
              <a:rPr lang="es-ES_tradnl" altLang="es-MX" sz="2000" dirty="0">
                <a:solidFill>
                  <a:schemeClr val="bg1"/>
                </a:solidFill>
                <a:latin typeface="Arial" panose="020B0604020202020204" pitchFamily="34" charset="0"/>
                <a:cs typeface="Arial" panose="020B0604020202020204" pitchFamily="34" charset="0"/>
              </a:rPr>
              <a:t>Acuerdo por el que se emiten diversos lineamientos en materia de adquisiciones, arrendamientos y servicios y de obras públicas y servicios relacionados con las mismas </a:t>
            </a:r>
            <a:r>
              <a:rPr lang="es-ES_tradnl" altLang="es-MX" sz="1600" dirty="0">
                <a:solidFill>
                  <a:schemeClr val="bg1"/>
                </a:solidFill>
                <a:latin typeface="Arial" panose="020B0604020202020204" pitchFamily="34" charset="0"/>
                <a:cs typeface="Arial" panose="020B0604020202020204" pitchFamily="34" charset="0"/>
              </a:rPr>
              <a:t>(DOF 9 de sept. de 2010. Inicio de vigencia al día siguiente, con excepción del Quinto lineamiento que fue el 9 de oct. del 2010)</a:t>
            </a:r>
            <a:r>
              <a:rPr lang="es-ES_tradnl" altLang="es-MX" sz="2000" dirty="0">
                <a:solidFill>
                  <a:schemeClr val="bg1"/>
                </a:solidFill>
                <a:latin typeface="Arial" panose="020B0604020202020204" pitchFamily="34" charset="0"/>
                <a:cs typeface="Arial" panose="020B0604020202020204" pitchFamily="34" charset="0"/>
              </a:rPr>
              <a:t>,</a:t>
            </a:r>
            <a:r>
              <a:rPr lang="es-ES_tradnl" altLang="es-MX" sz="1600" dirty="0">
                <a:solidFill>
                  <a:schemeClr val="bg1"/>
                </a:solidFill>
                <a:latin typeface="Arial" panose="020B0604020202020204" pitchFamily="34"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para:</a:t>
            </a: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El riesgo ambiental en las operaciones financieras y bancarias - Derecho  del Medio Ambiente">
            <a:extLst>
              <a:ext uri="{FF2B5EF4-FFF2-40B4-BE49-F238E27FC236}">
                <a16:creationId xmlns:a16="http://schemas.microsoft.com/office/drawing/2014/main" id="{32FECF95-B104-F366-D612-DFFF2B7AF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473" y="2275699"/>
            <a:ext cx="2240138" cy="179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750"/>
                                        <p:tgtEl>
                                          <p:spTgt spid="11">
                                            <p:txEl>
                                              <p:pRg st="2" end="2"/>
                                            </p:txEl>
                                          </p:spTgt>
                                        </p:tgtEl>
                                      </p:cBhvr>
                                    </p:animEffect>
                                    <p:anim calcmode="lin" valueType="num">
                                      <p:cBhvr>
                                        <p:cTn id="34" dur="750" fill="hold"/>
                                        <p:tgtEl>
                                          <p:spTgt spid="11">
                                            <p:txEl>
                                              <p:pRg st="2" end="2"/>
                                            </p:txEl>
                                          </p:spTgt>
                                        </p:tgtEl>
                                        <p:attrNameLst>
                                          <p:attrName>ppt_w</p:attrName>
                                        </p:attrNameLst>
                                      </p:cBhvr>
                                      <p:tavLst>
                                        <p:tav tm="0" fmla="#ppt_w*sin(2.5*pi*$)">
                                          <p:val>
                                            <p:fltVal val="0"/>
                                          </p:val>
                                        </p:tav>
                                        <p:tav tm="100000">
                                          <p:val>
                                            <p:fltVal val="1"/>
                                          </p:val>
                                        </p:tav>
                                      </p:tavLst>
                                    </p:anim>
                                    <p:anim calcmode="lin" valueType="num">
                                      <p:cBhvr>
                                        <p:cTn id="35" dur="75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 calcmode="lin" valueType="num">
                                      <p:cBhvr additive="base">
                                        <p:cTn id="40"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11">
                                            <p:txEl>
                                              <p:pRg st="4" end="4"/>
                                            </p:txEl>
                                          </p:spTgt>
                                        </p:tgtEl>
                                        <p:attrNameLst>
                                          <p:attrName>style.visibility</p:attrName>
                                        </p:attrNameLst>
                                      </p:cBhvr>
                                      <p:to>
                                        <p:strVal val="visible"/>
                                      </p:to>
                                    </p:set>
                                    <p:anim by="(-#ppt_w*2)" calcmode="lin" valueType="num">
                                      <p:cBhvr rctx="PPT">
                                        <p:cTn id="46" dur="250" autoRev="1" fill="hold">
                                          <p:stCondLst>
                                            <p:cond delay="0"/>
                                          </p:stCondLst>
                                        </p:cTn>
                                        <p:tgtEl>
                                          <p:spTgt spid="11">
                                            <p:txEl>
                                              <p:pRg st="4" end="4"/>
                                            </p:txEl>
                                          </p:spTgt>
                                        </p:tgtEl>
                                        <p:attrNameLst>
                                          <p:attrName>ppt_w</p:attrName>
                                        </p:attrNameLst>
                                      </p:cBhvr>
                                    </p:anim>
                                    <p:anim by="(#ppt_w*0.50)" calcmode="lin" valueType="num">
                                      <p:cBhvr>
                                        <p:cTn id="47" dur="250" decel="50000" autoRev="1" fill="hold">
                                          <p:stCondLst>
                                            <p:cond delay="0"/>
                                          </p:stCondLst>
                                        </p:cTn>
                                        <p:tgtEl>
                                          <p:spTgt spid="11">
                                            <p:txEl>
                                              <p:pRg st="4" end="4"/>
                                            </p:txEl>
                                          </p:spTgt>
                                        </p:tgtEl>
                                        <p:attrNameLst>
                                          <p:attrName>ppt_x</p:attrName>
                                        </p:attrNameLst>
                                      </p:cBhvr>
                                    </p:anim>
                                    <p:anim from="(-#ppt_h/2)" to="(#ppt_y)" calcmode="lin" valueType="num">
                                      <p:cBhvr>
                                        <p:cTn id="48" dur="500" fill="hold">
                                          <p:stCondLst>
                                            <p:cond delay="0"/>
                                          </p:stCondLst>
                                        </p:cTn>
                                        <p:tgtEl>
                                          <p:spTgt spid="11">
                                            <p:txEl>
                                              <p:pRg st="4" end="4"/>
                                            </p:txEl>
                                          </p:spTgt>
                                        </p:tgtEl>
                                        <p:attrNameLst>
                                          <p:attrName>ppt_y</p:attrName>
                                        </p:attrNameLst>
                                      </p:cBhvr>
                                    </p:anim>
                                    <p:animRot by="21600000">
                                      <p:cBhvr>
                                        <p:cTn id="49" dur="500" fill="hold">
                                          <p:stCondLst>
                                            <p:cond delay="0"/>
                                          </p:stCondLst>
                                        </p:cTn>
                                        <p:tgtEl>
                                          <p:spTgt spid="11">
                                            <p:txEl>
                                              <p:pRg st="4" end="4"/>
                                            </p:txEl>
                                          </p:spTgt>
                                        </p:tgtEl>
                                        <p:attrNameLst>
                                          <p:attrName>r</p:attrName>
                                        </p:attrNameLst>
                                      </p:cBhvr>
                                    </p:animRot>
                                  </p:childTnLst>
                                </p:cTn>
                              </p:par>
                            </p:childTnLst>
                          </p:cTn>
                        </p:par>
                        <p:par>
                          <p:cTn id="50" fill="hold">
                            <p:stCondLst>
                              <p:cond delay="4100"/>
                            </p:stCondLst>
                            <p:childTnLst>
                              <p:par>
                                <p:cTn id="51" presetID="5" presetClass="entr" presetSubtype="10"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checkerboard(across)">
                                      <p:cBhvr>
                                        <p:cTn id="53" dur="1000"/>
                                        <p:tgtEl>
                                          <p:spTgt spid="1026"/>
                                        </p:tgtEl>
                                      </p:cBhvr>
                                    </p:animEffect>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nodeType="clickEffect">
                                  <p:stCondLst>
                                    <p:cond delay="0"/>
                                  </p:stCondLst>
                                  <p:iterate type="lt">
                                    <p:tmPct val="50000"/>
                                  </p:iterate>
                                  <p:childTnLst>
                                    <p:set>
                                      <p:cBhvr>
                                        <p:cTn id="57" dur="1" fill="hold">
                                          <p:stCondLst>
                                            <p:cond delay="0"/>
                                          </p:stCondLst>
                                        </p:cTn>
                                        <p:tgtEl>
                                          <p:spTgt spid="11">
                                            <p:txEl>
                                              <p:pRg st="5" end="5"/>
                                            </p:txEl>
                                          </p:spTgt>
                                        </p:tgtEl>
                                        <p:attrNameLst>
                                          <p:attrName>style.visibility</p:attrName>
                                        </p:attrNameLst>
                                      </p:cBhvr>
                                      <p:to>
                                        <p:strVal val="visible"/>
                                      </p:to>
                                    </p:set>
                                    <p:set>
                                      <p:cBhvr>
                                        <p:cTn id="58" dur="114" fill="hold">
                                          <p:stCondLst>
                                            <p:cond delay="0"/>
                                          </p:stCondLst>
                                        </p:cTn>
                                        <p:tgtEl>
                                          <p:spTgt spid="11">
                                            <p:txEl>
                                              <p:pRg st="5" end="5"/>
                                            </p:txEl>
                                          </p:spTgt>
                                        </p:tgtEl>
                                        <p:attrNameLst>
                                          <p:attrName>style.rotation</p:attrName>
                                        </p:attrNameLst>
                                      </p:cBhvr>
                                      <p:to>
                                        <p:strVal val="-45.0"/>
                                      </p:to>
                                    </p:set>
                                    <p:anim calcmode="lin" valueType="num">
                                      <p:cBhvr>
                                        <p:cTn id="59" dur="114" fill="hold">
                                          <p:stCondLst>
                                            <p:cond delay="114"/>
                                          </p:stCondLst>
                                        </p:cTn>
                                        <p:tgtEl>
                                          <p:spTgt spid="11">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60" dur="114" fill="hold">
                                          <p:stCondLst>
                                            <p:cond delay="0"/>
                                          </p:stCondLst>
                                        </p:cTn>
                                        <p:tgtEl>
                                          <p:spTgt spid="11">
                                            <p:txEl>
                                              <p:pRg st="5" end="5"/>
                                            </p:txEl>
                                          </p:spTgt>
                                        </p:tgtEl>
                                        <p:attrNameLst>
                                          <p:attrName>ppt_y</p:attrName>
                                        </p:attrNameLst>
                                      </p:cBhvr>
                                      <p:tavLst>
                                        <p:tav tm="0">
                                          <p:val>
                                            <p:strVal val="#ppt_y-1"/>
                                          </p:val>
                                        </p:tav>
                                        <p:tav tm="100000">
                                          <p:val>
                                            <p:strVal val="#ppt_y-(0.354*#ppt_w-0.172*#ppt_h)"/>
                                          </p:val>
                                        </p:tav>
                                      </p:tavLst>
                                    </p:anim>
                                    <p:anim calcmode="lin" valueType="num">
                                      <p:cBhvr>
                                        <p:cTn id="61" dur="39" decel="50000" autoRev="1" fill="hold">
                                          <p:stCondLst>
                                            <p:cond delay="114"/>
                                          </p:stCondLst>
                                        </p:cTn>
                                        <p:tgtEl>
                                          <p:spTgt spid="11">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2" dur="34" fill="hold">
                                          <p:stCondLst>
                                            <p:cond delay="216"/>
                                          </p:stCondLst>
                                        </p:cTn>
                                        <p:tgtEl>
                                          <p:spTgt spid="11">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11">
                                            <p:txEl>
                                              <p:pRg st="6" end="6"/>
                                            </p:txEl>
                                          </p:spTgt>
                                        </p:tgtEl>
                                        <p:attrNameLst>
                                          <p:attrName>style.visibility</p:attrName>
                                        </p:attrNameLst>
                                      </p:cBhvr>
                                      <p:to>
                                        <p:strVal val="visible"/>
                                      </p:to>
                                    </p:set>
                                    <p:anim calcmode="lin" valueType="num">
                                      <p:cBhvr>
                                        <p:cTn id="6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nodeType="clickEffect">
                                  <p:stCondLst>
                                    <p:cond delay="0"/>
                                  </p:stCondLst>
                                  <p:childTnLst>
                                    <p:set>
                                      <p:cBhvr>
                                        <p:cTn id="74" dur="1" fill="hold">
                                          <p:stCondLst>
                                            <p:cond delay="0"/>
                                          </p:stCondLst>
                                        </p:cTn>
                                        <p:tgtEl>
                                          <p:spTgt spid="11">
                                            <p:txEl>
                                              <p:pRg st="8" end="8"/>
                                            </p:txEl>
                                          </p:spTgt>
                                        </p:tgtEl>
                                        <p:attrNameLst>
                                          <p:attrName>style.visibility</p:attrName>
                                        </p:attrNameLst>
                                      </p:cBhvr>
                                      <p:to>
                                        <p:strVal val="visible"/>
                                      </p:to>
                                    </p:set>
                                    <p:animEffect transition="in" filter="fade">
                                      <p:cBhvr>
                                        <p:cTn id="75" dur="800" decel="100000"/>
                                        <p:tgtEl>
                                          <p:spTgt spid="11">
                                            <p:txEl>
                                              <p:pRg st="8" end="8"/>
                                            </p:txEl>
                                          </p:spTgt>
                                        </p:tgtEl>
                                      </p:cBhvr>
                                    </p:animEffect>
                                    <p:anim calcmode="lin" valueType="num">
                                      <p:cBhvr>
                                        <p:cTn id="76"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nodeType="clickEffect">
                                  <p:stCondLst>
                                    <p:cond delay="0"/>
                                  </p:stCondLst>
                                  <p:iterate type="lt">
                                    <p:tmPct val="10000"/>
                                  </p:iterate>
                                  <p:childTnLst>
                                    <p:set>
                                      <p:cBhvr>
                                        <p:cTn id="84" dur="1" fill="hold">
                                          <p:stCondLst>
                                            <p:cond delay="0"/>
                                          </p:stCondLst>
                                        </p:cTn>
                                        <p:tgtEl>
                                          <p:spTgt spid="11">
                                            <p:txEl>
                                              <p:pRg st="10" end="10"/>
                                            </p:txEl>
                                          </p:spTgt>
                                        </p:tgtEl>
                                        <p:attrNameLst>
                                          <p:attrName>style.visibility</p:attrName>
                                        </p:attrNameLst>
                                      </p:cBhvr>
                                      <p:to>
                                        <p:strVal val="visible"/>
                                      </p:to>
                                    </p:set>
                                    <p:anim calcmode="lin" valueType="num">
                                      <p:cBhvr>
                                        <p:cTn id="85" dur="50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87" dur="50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nodeType="clickEffect">
                                  <p:stCondLst>
                                    <p:cond delay="0"/>
                                  </p:stCondLst>
                                  <p:childTnLst>
                                    <p:set>
                                      <p:cBhvr>
                                        <p:cTn id="93" dur="1" fill="hold">
                                          <p:stCondLst>
                                            <p:cond delay="0"/>
                                          </p:stCondLst>
                                        </p:cTn>
                                        <p:tgtEl>
                                          <p:spTgt spid="11">
                                            <p:txEl>
                                              <p:pRg st="11" end="11"/>
                                            </p:txEl>
                                          </p:spTgt>
                                        </p:tgtEl>
                                        <p:attrNameLst>
                                          <p:attrName>style.visibility</p:attrName>
                                        </p:attrNameLst>
                                      </p:cBhvr>
                                      <p:to>
                                        <p:strVal val="visible"/>
                                      </p:to>
                                    </p:set>
                                    <p:animEffect transition="in" filter="wedge">
                                      <p:cBhvr>
                                        <p:cTn id="94"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189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68160"/>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público deberá liquidarlos en plazo no mayor a 20 días naturales;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 el </a:t>
            </a:r>
            <a:r>
              <a:rPr kumimoji="0" lang="es-MX"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rPr>
              <a:t>saldo es a favor del ente público</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monto se deducirá de las cantidades pendientes por pagar y si ello no fuera suficiente, se deberá exigir su reintegro </a:t>
            </a:r>
            <a:r>
              <a:rPr lang="es-MX" sz="2000" dirty="0">
                <a:solidFill>
                  <a:srgbClr val="000000"/>
                </a:solidFill>
                <a:latin typeface="Arial" panose="020B0604020202020204" pitchFamily="34" charset="0"/>
                <a:cs typeface="Arial" panose="020B0604020202020204" pitchFamily="34" charset="0"/>
              </a:rPr>
              <a:t>a</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demás de los gastos financieros de acuerdo a lo dispuesto en LIF, los cuales se empezarán a generarse por días naturales desde que se determine la cantidad a reintegrar y hasta que se efectue el pago al ente público.</a:t>
            </a:r>
            <a:r>
              <a:rPr lang="es-MX" sz="1600" dirty="0">
                <a:solidFill>
                  <a:srgbClr val="000000"/>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Si no se obtiene el reintegro, se harán efectivas las garantías que se encuentren vigentes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171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accent3">
                    <a:lumMod val="75000"/>
                  </a:schemeClr>
                </a:solidFill>
                <a:latin typeface="Arial" panose="020B0604020202020204" pitchFamily="34" charset="0"/>
                <a:cs typeface="Arial" panose="020B0604020202020204" pitchFamily="34" charset="0"/>
              </a:rPr>
              <a:t>Concluidos los trabajos</a:t>
            </a:r>
            <a:r>
              <a:rPr lang="es-MX" sz="2000" dirty="0">
                <a:solidFill>
                  <a:schemeClr val="bg1"/>
                </a:solidFill>
                <a:latin typeface="Arial" panose="020B0604020202020204" pitchFamily="34" charset="0"/>
                <a:cs typeface="Arial" panose="020B0604020202020204" pitchFamily="34" charset="0"/>
              </a:rPr>
              <a:t>, el contratista quedará obligado, durante un plazo de 12 meses, a garantizar y por ende a responder de los defectos que resultaren en los mismos, de los vicios ocultos y de cualquier otra responsabilidad en que hubiere incurrido, en los términos señalados en el contrato y en la legislación aplicable. </a:t>
            </a:r>
            <a:r>
              <a:rPr lang="es-MX" sz="1600" dirty="0">
                <a:solidFill>
                  <a:schemeClr val="bg1"/>
                </a:solidFill>
                <a:latin typeface="Arial" panose="020B0604020202020204" pitchFamily="34" charset="0"/>
                <a:cs typeface="Arial" panose="020B0604020202020204" pitchFamily="34" charset="0"/>
              </a:rPr>
              <a:t>(art. 66 1er. y 2º pfos.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5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Para garantizar los trabajos ejecutados, el contratista, a su elección, deberán constituir </a:t>
            </a:r>
            <a:r>
              <a:rPr lang="es-MX" sz="2000" dirty="0">
                <a:solidFill>
                  <a:schemeClr val="bg2">
                    <a:lumMod val="75000"/>
                  </a:schemeClr>
                </a:solidFill>
                <a:latin typeface="Arial" panose="020B0604020202020204" pitchFamily="34" charset="0"/>
                <a:cs typeface="Arial" panose="020B0604020202020204" pitchFamily="34" charset="0"/>
              </a:rPr>
              <a:t>fianza</a:t>
            </a:r>
            <a:r>
              <a:rPr lang="es-MX" sz="2000" dirty="0">
                <a:solidFill>
                  <a:schemeClr val="bg1"/>
                </a:solidFill>
                <a:latin typeface="Arial" panose="020B0604020202020204" pitchFamily="34" charset="0"/>
                <a:cs typeface="Arial" panose="020B0604020202020204" pitchFamily="34" charset="0"/>
              </a:rPr>
              <a:t> por el equivalente al 10% del monto total ejercido de los trabajos; presentar una </a:t>
            </a:r>
            <a:r>
              <a:rPr lang="es-MX" sz="2000" dirty="0">
                <a:solidFill>
                  <a:schemeClr val="accent3">
                    <a:lumMod val="50000"/>
                  </a:schemeClr>
                </a:solidFill>
                <a:latin typeface="Arial" panose="020B0604020202020204" pitchFamily="34" charset="0"/>
                <a:cs typeface="Arial" panose="020B0604020202020204" pitchFamily="34" charset="0"/>
              </a:rPr>
              <a:t>carta de crédito irrevocable </a:t>
            </a:r>
            <a:r>
              <a:rPr lang="es-MX" sz="2000" dirty="0">
                <a:solidFill>
                  <a:schemeClr val="bg1"/>
                </a:solidFill>
                <a:latin typeface="Arial" panose="020B0604020202020204" pitchFamily="34" charset="0"/>
                <a:cs typeface="Arial" panose="020B0604020202020204" pitchFamily="34" charset="0"/>
              </a:rPr>
              <a:t>por el equivalente al 5% del monto total ejercido de los trabajos, o bien, aportar </a:t>
            </a:r>
            <a:r>
              <a:rPr lang="es-MX" sz="2000" dirty="0">
                <a:solidFill>
                  <a:schemeClr val="accent4">
                    <a:lumMod val="75000"/>
                  </a:schemeClr>
                </a:solidFill>
                <a:latin typeface="Arial" panose="020B0604020202020204" pitchFamily="34" charset="0"/>
                <a:cs typeface="Arial" panose="020B0604020202020204" pitchFamily="34" charset="0"/>
              </a:rPr>
              <a:t>recursos líquidos </a:t>
            </a:r>
            <a:r>
              <a:rPr lang="es-MX" sz="2000" dirty="0">
                <a:solidFill>
                  <a:schemeClr val="bg1"/>
                </a:solidFill>
                <a:latin typeface="Arial" panose="020B0604020202020204" pitchFamily="34" charset="0"/>
                <a:cs typeface="Arial" panose="020B0604020202020204" pitchFamily="34" charset="0"/>
              </a:rPr>
              <a:t>por una cantidad equivalente al 5% del mismo monto en un fideicomiso constituido especialmente para ello.</a:t>
            </a:r>
          </a:p>
        </p:txBody>
      </p:sp>
    </p:spTree>
    <p:extLst>
      <p:ext uri="{BB962C8B-B14F-4D97-AF65-F5344CB8AC3E}">
        <p14:creationId xmlns:p14="http://schemas.microsoft.com/office/powerpoint/2010/main" val="18162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arn(inVertical)">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1000"/>
                                        <p:tgtEl>
                                          <p:spTgt spid="11">
                                            <p:txEl>
                                              <p:pRg st="4" end="4"/>
                                            </p:txEl>
                                          </p:spTgt>
                                        </p:tgtEl>
                                      </p:cBhvr>
                                    </p:animEffect>
                                    <p:anim calcmode="lin" valueType="num">
                                      <p:cBhvr>
                                        <p:cTn id="2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2290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Los recursos aportados en fideicomiso deberán invertirse en instrumentos de renta fija </a:t>
            </a:r>
            <a:r>
              <a:rPr lang="es-MX" sz="1600" dirty="0">
                <a:solidFill>
                  <a:schemeClr val="bg1"/>
                </a:solidFill>
                <a:latin typeface="Arial" panose="020B0604020202020204" pitchFamily="34" charset="0"/>
                <a:cs typeface="Arial" panose="020B0604020202020204" pitchFamily="34" charset="0"/>
              </a:rPr>
              <a:t>(art. 66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2">
                    <a:lumMod val="60000"/>
                    <a:lumOff val="40000"/>
                  </a:schemeClr>
                </a:solidFill>
                <a:latin typeface="Arial" panose="020B0604020202020204" pitchFamily="34" charset="0"/>
                <a:cs typeface="Arial" panose="020B0604020202020204" pitchFamily="34" charset="0"/>
              </a:rPr>
              <a:t>Transcurridos los doce meses</a:t>
            </a:r>
            <a:r>
              <a:rPr lang="es-MX" sz="2000" dirty="0">
                <a:solidFill>
                  <a:schemeClr val="bg1"/>
                </a:solidFill>
                <a:latin typeface="Arial" panose="020B0604020202020204" pitchFamily="34" charset="0"/>
                <a:cs typeface="Arial" panose="020B0604020202020204" pitchFamily="34" charset="0"/>
              </a:rPr>
              <a:t>, quedará automáticamente cancelada la fianza o carta de crédito irrevocable, o bien el contratista podrán retirar los recursos del fideicomiso con sus respectivos rendimientos </a:t>
            </a:r>
            <a:r>
              <a:rPr lang="es-MX" sz="1600" dirty="0">
                <a:solidFill>
                  <a:schemeClr val="bg1"/>
                </a:solidFill>
                <a:latin typeface="Arial" panose="020B0604020202020204" pitchFamily="34" charset="0"/>
                <a:cs typeface="Arial" panose="020B0604020202020204" pitchFamily="34" charset="0"/>
              </a:rPr>
              <a:t>(art. 66 5º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accent1">
                    <a:lumMod val="50000"/>
                  </a:schemeClr>
                </a:solidFill>
                <a:latin typeface="Arial" panose="020B0604020202020204" pitchFamily="34" charset="0"/>
                <a:cs typeface="Arial" panose="020B0604020202020204" pitchFamily="34" charset="0"/>
              </a:rPr>
              <a:t>Si se hiciera efectiva la garantía </a:t>
            </a:r>
            <a:r>
              <a:rPr lang="es-MX" sz="2000" dirty="0">
                <a:solidFill>
                  <a:schemeClr val="bg1"/>
                </a:solidFill>
                <a:latin typeface="Arial" panose="020B0604020202020204" pitchFamily="34" charset="0"/>
                <a:cs typeface="Arial" panose="020B0604020202020204" pitchFamily="34" charset="0"/>
              </a:rPr>
              <a:t>de vicios ocultos y quedarán cantidades por exigir, el ente público tiene a salvo sus derechos para reclamar el pago no cubierto. </a:t>
            </a:r>
            <a:r>
              <a:rPr lang="es-MX" sz="1600" dirty="0">
                <a:solidFill>
                  <a:schemeClr val="bg1"/>
                </a:solidFill>
                <a:latin typeface="Arial" panose="020B0604020202020204" pitchFamily="34" charset="0"/>
                <a:cs typeface="Arial" panose="020B0604020202020204" pitchFamily="34" charset="0"/>
              </a:rPr>
              <a:t>(art. 66 últ. pfo. LOPSRM)</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De </a:t>
            </a:r>
            <a:r>
              <a:rPr lang="es-MX" sz="2000" dirty="0">
                <a:solidFill>
                  <a:srgbClr val="7030A0"/>
                </a:solidFill>
                <a:latin typeface="Arial" panose="020B0604020202020204" pitchFamily="34" charset="0"/>
                <a:cs typeface="Arial" panose="020B0604020202020204" pitchFamily="34" charset="0"/>
              </a:rPr>
              <a:t>existir desacuerdo </a:t>
            </a:r>
            <a:r>
              <a:rPr lang="es-MX" sz="2000" dirty="0">
                <a:solidFill>
                  <a:schemeClr val="bg1"/>
                </a:solidFill>
                <a:latin typeface="Arial" panose="020B0604020202020204" pitchFamily="34" charset="0"/>
                <a:cs typeface="Arial" panose="020B0604020202020204" pitchFamily="34" charset="0"/>
              </a:rPr>
              <a:t>entre las partes </a:t>
            </a:r>
            <a:r>
              <a:rPr lang="es-MX" sz="2000" dirty="0">
                <a:solidFill>
                  <a:srgbClr val="7030A0"/>
                </a:solidFill>
                <a:latin typeface="Arial" panose="020B0604020202020204" pitchFamily="34" charset="0"/>
                <a:cs typeface="Arial" panose="020B0604020202020204" pitchFamily="34" charset="0"/>
              </a:rPr>
              <a:t>respecto al</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o bien, el contratista no acude para su elaboración, dentro del plazo señalado en el contrato, el ente público procederá a elaborarlo, debiendo comunicar su resultado al contratista dentro de un plazo de 10 días naturales, contado a partir de su emisión; una vez notificado el resultado de dicho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al contratista, éste tendrá un plazo de 15 días naturales para alegar lo que a su derecho corresponda, si transcurrido este plazo no realiza alguna gestión, se dará por aceptado </a:t>
            </a:r>
            <a:r>
              <a:rPr lang="es-MX" sz="1600" dirty="0">
                <a:solidFill>
                  <a:schemeClr val="bg1"/>
                </a:solidFill>
                <a:latin typeface="Arial" panose="020B0604020202020204" pitchFamily="34" charset="0"/>
                <a:cs typeface="Arial" panose="020B0604020202020204" pitchFamily="34" charset="0"/>
              </a:rPr>
              <a:t>(art. 64 3er. pfo.)</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008000"/>
                </a:solidFill>
                <a:latin typeface="Arial" panose="020B0604020202020204" pitchFamily="34" charset="0"/>
                <a:cs typeface="Arial" panose="020B0604020202020204" pitchFamily="34" charset="0"/>
              </a:rPr>
              <a:t>Determinado el saldo total</a:t>
            </a:r>
            <a:r>
              <a:rPr lang="es-MX" sz="2000" dirty="0">
                <a:solidFill>
                  <a:schemeClr val="bg1"/>
                </a:solidFill>
                <a:latin typeface="Arial" panose="020B0604020202020204" pitchFamily="34" charset="0"/>
                <a:cs typeface="Arial" panose="020B0604020202020204" pitchFamily="34" charset="0"/>
              </a:rPr>
              <a:t>, el ente público pondrá a disposición del contratista el pago correspondiente,  mediante  su  ofrecimiento  o  la  consignación  respectiva, o</a:t>
            </a: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5123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1">
                                            <p:txEl>
                                              <p:pRg st="0" end="0"/>
                                            </p:txEl>
                                          </p:spTgt>
                                        </p:tgtEl>
                                        <p:attrNameLst>
                                          <p:attrName>style.visibility</p:attrName>
                                        </p:attrNameLst>
                                      </p:cBhvr>
                                      <p:to>
                                        <p:strVal val="visible"/>
                                      </p:to>
                                    </p:set>
                                    <p:set>
                                      <p:cBhvr>
                                        <p:cTn id="7" dur="114" fill="hold">
                                          <p:stCondLst>
                                            <p:cond delay="0"/>
                                          </p:stCondLst>
                                        </p:cTn>
                                        <p:tgtEl>
                                          <p:spTgt spid="11">
                                            <p:txEl>
                                              <p:pRg st="0" end="0"/>
                                            </p:txEl>
                                          </p:spTgt>
                                        </p:tgtEl>
                                        <p:attrNameLst>
                                          <p:attrName>style.rotation</p:attrName>
                                        </p:attrNameLst>
                                      </p:cBhvr>
                                      <p:to>
                                        <p:strVal val="-45.0"/>
                                      </p:to>
                                    </p:set>
                                    <p:anim calcmode="lin" valueType="num">
                                      <p:cBhvr>
                                        <p:cTn id="8" dur="114" fill="hold">
                                          <p:stCondLst>
                                            <p:cond delay="114"/>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27"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wedge">
                                      <p:cBhvr>
                                        <p:cTn id="36" dur="200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 calcmode="lin" valueType="num">
                                      <p:cBhvr>
                                        <p:cTn id="41"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7445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bien, solicitará el reintegro de los importes resultantes; debiendo, en forma simultánea, levantar el acta administrativa que dé por extinguidos los derechos y obligaciones asumidos por ambas partes en el contrato </a:t>
            </a:r>
            <a:r>
              <a:rPr lang="es-MX" sz="1600" dirty="0">
                <a:solidFill>
                  <a:schemeClr val="bg1"/>
                </a:solidFill>
                <a:latin typeface="Arial" panose="020B0604020202020204" pitchFamily="34" charset="0"/>
                <a:cs typeface="Arial" panose="020B0604020202020204" pitchFamily="34" charset="0"/>
              </a:rPr>
              <a:t>(art. 64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kumimoji="0" lang="es-MX"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a:t>
            </a:r>
            <a:r>
              <a:rPr kumimoji="0" lang="es-MX"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acta administrativa para la extinción de los derechos y obligaciones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formará parte del contrato y deberá contener como mínimo lo establecido en el artículo 172 del RLOPSRM.</a:t>
            </a:r>
          </a:p>
          <a:p>
            <a:pPr marL="0" indent="0" algn="just">
              <a:lnSpc>
                <a:spcPct val="100000"/>
              </a:lnSpc>
              <a:spcBef>
                <a:spcPts val="0"/>
              </a:spcBef>
              <a:buNone/>
            </a:pPr>
            <a:endParaRPr lang="es-MX" sz="1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Ahora bien, hay ocasiones en que </a:t>
            </a:r>
            <a:r>
              <a:rPr lang="es-MX" sz="2000" b="1" dirty="0">
                <a:solidFill>
                  <a:srgbClr val="C59B61"/>
                </a:solidFill>
                <a:latin typeface="Arial" panose="020B0604020202020204" pitchFamily="34" charset="0"/>
                <a:ea typeface="Times New Roman" panose="02020603050405020304" pitchFamily="18" charset="0"/>
              </a:rPr>
              <a:t>el proveedor o el contratista</a:t>
            </a:r>
            <a:r>
              <a:rPr lang="es-MX" sz="2000" b="1" dirty="0">
                <a:solidFill>
                  <a:schemeClr val="bg1"/>
                </a:solidFill>
                <a:latin typeface="Arial" panose="020B0604020202020204" pitchFamily="34" charset="0"/>
                <a:ea typeface="Times New Roman" panose="02020603050405020304" pitchFamily="18" charset="0"/>
              </a:rPr>
              <a:t>,</a:t>
            </a:r>
            <a:r>
              <a:rPr lang="es-MX" sz="2000" b="1" dirty="0">
                <a:solidFill>
                  <a:schemeClr val="accent6">
                    <a:lumMod val="50000"/>
                  </a:schemeClr>
                </a:solidFill>
                <a:latin typeface="Arial" panose="020B0604020202020204" pitchFamily="34" charset="0"/>
                <a:ea typeface="Times New Roman" panose="02020603050405020304" pitchFamily="18" charset="0"/>
              </a:rPr>
              <a:t> </a:t>
            </a:r>
            <a:r>
              <a:rPr lang="es-MX" sz="2000" b="1" dirty="0">
                <a:solidFill>
                  <a:srgbClr val="C59B61"/>
                </a:solidFill>
                <a:latin typeface="Arial" panose="020B0604020202020204" pitchFamily="34" charset="0"/>
                <a:ea typeface="Times New Roman" panose="02020603050405020304" pitchFamily="18" charset="0"/>
              </a:rPr>
              <a:t>no cumplen </a:t>
            </a:r>
            <a:r>
              <a:rPr lang="es-MX" sz="2000" dirty="0">
                <a:solidFill>
                  <a:schemeClr val="bg1"/>
                </a:solidFill>
                <a:latin typeface="Arial" panose="020B0604020202020204" pitchFamily="34" charset="0"/>
                <a:ea typeface="Times New Roman" panose="02020603050405020304" pitchFamily="18" charset="0"/>
              </a:rPr>
              <a:t>con dichas obligaciones en la forma o tiempo requeridos, o bien incurren en algún acto u omisión que, estando previsto en el contrato, ocasiona que se tenga que concluir el contrato antes de lo previsto, mediante el </a:t>
            </a:r>
            <a:r>
              <a:rPr lang="es-MX" sz="2000" dirty="0">
                <a:solidFill>
                  <a:schemeClr val="accent6">
                    <a:lumMod val="50000"/>
                  </a:schemeClr>
                </a:solidFill>
                <a:latin typeface="Arial" panose="020B0604020202020204" pitchFamily="34" charset="0"/>
                <a:ea typeface="Times New Roman" panose="02020603050405020304" pitchFamily="18" charset="0"/>
              </a:rPr>
              <a:t>procedimiento de rescisión</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otras ocasiones se pueden presentar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situaciones no previstas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originalmente por las partes que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hacen imposible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se puedan </a:t>
            </a:r>
            <a:r>
              <a:rPr lang="es-MX"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seguir cumpliendo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las obligaciones contractuales. En ese caso, no existe responsabilidad para ninguno de los involucrados, y se tiene que dar por </a:t>
            </a:r>
            <a:r>
              <a:rPr lang="es-MX"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terminado anticipadamente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contrato.</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procedimiento de </a:t>
            </a:r>
            <a:r>
              <a:rPr lang="es-MX" sz="20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r</a:t>
            </a:r>
            <a:r>
              <a:rPr lang="es-MX" sz="2000" b="1" dirty="0">
                <a:solidFill>
                  <a:schemeClr val="accent6">
                    <a:lumMod val="50000"/>
                  </a:schemeClr>
                </a:solidFill>
                <a:latin typeface="Arial" panose="020B0604020202020204" pitchFamily="34" charset="0"/>
                <a:ea typeface="Times New Roman" panose="02020603050405020304" pitchFamily="18" charset="0"/>
              </a:rPr>
              <a:t>escisión</a:t>
            </a:r>
            <a:r>
              <a:rPr lang="es-MX" sz="2000" dirty="0">
                <a:solidFill>
                  <a:schemeClr val="bg1"/>
                </a:solidFill>
                <a:latin typeface="Arial" panose="020B0604020202020204" pitchFamily="34" charset="0"/>
                <a:ea typeface="Times New Roman" panose="02020603050405020304" pitchFamily="18" charset="0"/>
              </a:rPr>
              <a:t>, se debe iniciar cuando </a:t>
            </a:r>
            <a:r>
              <a:rPr lang="es-MX" sz="2000" dirty="0">
                <a:solidFill>
                  <a:schemeClr val="bg1"/>
                </a:solidFill>
                <a:latin typeface="Arial" panose="020B0604020202020204" pitchFamily="34" charset="0"/>
                <a:cs typeface="Arial" panose="020B0604020202020204" pitchFamily="34" charset="0"/>
              </a:rPr>
              <a:t>el proveedor o contratista, incumplen alguna de  las obligaciones  contractuales a su cargo que están previstas</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4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Scale>
                                      <p:cBhvr>
                                        <p:cTn id="22"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xEl>
                                              <p:pRg st="4" end="4"/>
                                            </p:txEl>
                                          </p:spTgt>
                                        </p:tgtEl>
                                        <p:attrNameLst>
                                          <p:attrName>ppt_x</p:attrName>
                                          <p:attrName>ppt_y</p:attrName>
                                        </p:attrNameLst>
                                      </p:cBhvr>
                                    </p:animMotion>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p:cTn id="3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40"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9"/>
            <a:ext cx="9690132" cy="5859702"/>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como causales para terminar de esa forma el contrato  </a:t>
            </a:r>
            <a:r>
              <a:rPr lang="es-MX" sz="1600" dirty="0">
                <a:solidFill>
                  <a:schemeClr val="bg1"/>
                </a:solidFill>
                <a:latin typeface="Arial" panose="020B0604020202020204" pitchFamily="34" charset="0"/>
                <a:cs typeface="Arial" panose="020B0604020202020204" pitchFamily="34" charset="0"/>
              </a:rPr>
              <a:t>(arts. 54 1er. pfo. LAASSP y, 61 1er. pfo. LOPSRM)</a:t>
            </a: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La rescisión administrativa, en </a:t>
            </a:r>
            <a:r>
              <a:rPr lang="es-ES_tradnl" sz="2000" b="1" dirty="0">
                <a:solidFill>
                  <a:schemeClr val="bg1"/>
                </a:solidFill>
                <a:latin typeface="Arial" panose="020B0604020202020204" pitchFamily="34" charset="0"/>
                <a:cs typeface="Arial" panose="020B0604020202020204" pitchFamily="34" charset="0"/>
              </a:rPr>
              <a:t>materia de obras públicas</a:t>
            </a:r>
            <a:r>
              <a:rPr lang="es-ES_tradnl" sz="2000" dirty="0">
                <a:solidFill>
                  <a:schemeClr val="bg1"/>
                </a:solidFill>
                <a:latin typeface="Arial" panose="020B0604020202020204" pitchFamily="34" charset="0"/>
                <a:cs typeface="Arial" panose="020B0604020202020204" pitchFamily="34" charset="0"/>
              </a:rPr>
              <a:t>, </a:t>
            </a:r>
            <a:r>
              <a:rPr lang="es-ES_tradnl" sz="2000" dirty="0">
                <a:solidFill>
                  <a:srgbClr val="C00000"/>
                </a:solidFill>
                <a:latin typeface="Arial" panose="020B0604020202020204" pitchFamily="34" charset="0"/>
                <a:cs typeface="Arial" panose="020B0604020202020204" pitchFamily="34" charset="0"/>
              </a:rPr>
              <a:t>debe ser el último medio que se utilicen</a:t>
            </a:r>
            <a:r>
              <a:rPr lang="es-ES_tradnl" sz="2000" dirty="0">
                <a:solidFill>
                  <a:schemeClr val="bg1"/>
                </a:solidFill>
                <a:latin typeface="Arial" panose="020B0604020202020204" pitchFamily="34" charset="0"/>
                <a:cs typeface="Arial" panose="020B0604020202020204" pitchFamily="34" charset="0"/>
              </a:rPr>
              <a:t>, ya que de manera previa, deberán promoverse la ejecución total de los trabajos y el menor retraso posible </a:t>
            </a:r>
            <a:r>
              <a:rPr lang="es-ES_tradnl" sz="1600" dirty="0">
                <a:solidFill>
                  <a:schemeClr val="bg1"/>
                </a:solidFill>
                <a:latin typeface="Arial" panose="020B0604020202020204" pitchFamily="34" charset="0"/>
                <a:cs typeface="Arial" panose="020B0604020202020204" pitchFamily="34" charset="0"/>
              </a:rPr>
              <a:t>(art. 154 1er. pfo. RLOPSRM)</a:t>
            </a:r>
            <a:r>
              <a:rPr lang="es-ES_tradnl"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Por lo tanto, el ente público debe </a:t>
            </a:r>
            <a:r>
              <a:rPr lang="es-ES_tradnl" sz="2000" dirty="0">
                <a:solidFill>
                  <a:schemeClr val="bg2">
                    <a:lumMod val="75000"/>
                  </a:schemeClr>
                </a:solidFill>
                <a:latin typeface="Arial" panose="020B0604020202020204" pitchFamily="34" charset="0"/>
                <a:cs typeface="Arial" panose="020B0604020202020204" pitchFamily="34" charset="0"/>
              </a:rPr>
              <a:t>optar por aplicar retenciones o penas convencionales</a:t>
            </a:r>
            <a:r>
              <a:rPr lang="es-ES_tradnl" sz="2000" dirty="0">
                <a:solidFill>
                  <a:schemeClr val="bg1"/>
                </a:solidFill>
                <a:latin typeface="Arial" panose="020B0604020202020204" pitchFamily="34" charset="0"/>
                <a:cs typeface="Arial" panose="020B0604020202020204" pitchFamily="34" charset="0"/>
              </a:rPr>
              <a:t> antes de iniciar el procedimiento de rescisión, cuando el incumplimiento del contrato sea por el atraso en la ejecución de los trabajos</a:t>
            </a: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154 2º pfo. RLOPSRM)</a:t>
            </a:r>
            <a:r>
              <a:rPr kumimoji="0" lang="es-MX"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o </a:t>
            </a:r>
            <a:r>
              <a:rPr lang="es-ES" sz="2000" dirty="0">
                <a:solidFill>
                  <a:schemeClr val="bg1"/>
                </a:solidFill>
                <a:latin typeface="Arial" panose="020B0604020202020204" pitchFamily="34" charset="0"/>
                <a:cs typeface="Arial" panose="020B0604020202020204" pitchFamily="34" charset="0"/>
              </a:rPr>
              <a:t>podrá efectuar modificaciones al contrato a fin de reprogramar la ejecución de los trabajos, siempre y cuando no impliquen variaciones	 sustanciales al proyecto original, ni se celebren para eludir el </a:t>
            </a:r>
            <a:r>
              <a:rPr lang="es-ES" sz="2000" dirty="0" err="1">
                <a:solidFill>
                  <a:schemeClr val="bg1"/>
                </a:solidFill>
                <a:latin typeface="Arial" panose="020B0604020202020204" pitchFamily="34" charset="0"/>
                <a:cs typeface="Arial" panose="020B0604020202020204" pitchFamily="34" charset="0"/>
              </a:rPr>
              <a:t>cumpli</a:t>
            </a:r>
            <a:r>
              <a:rPr lang="es-ES" sz="2000" dirty="0">
                <a:solidFill>
                  <a:schemeClr val="bg1"/>
                </a:solidFill>
                <a:latin typeface="Arial" panose="020B0604020202020204" pitchFamily="34" charset="0"/>
                <a:cs typeface="Arial" panose="020B0604020202020204" pitchFamily="34" charset="0"/>
              </a:rPr>
              <a:t>-		          miento de  algún  norma jurídica, o resultar más conveniente para  el 	       Estado  que se  concluya la obra o servicio contratado, lo cual se de-	              berá  acreditar  mediante  las constancias correspondientes, mismas	             que  se  integrarán  al expediente de contratación. Esto, sin  perjuicio 		    de  la  aplicación de  las penas convencionales por atraso que, en su 	          caso, resulten procedentes </a:t>
            </a: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154 3er. pfo. RLOPSRM)</a:t>
            </a:r>
            <a:r>
              <a:rPr lang="es-ES" sz="2000" dirty="0">
                <a:solidFill>
                  <a:schemeClr val="bg1"/>
                </a:solidFill>
                <a:latin typeface="Arial" panose="020B0604020202020204" pitchFamily="34" charset="0"/>
                <a:cs typeface="Arial" panose="020B0604020202020204" pitchFamily="34" charset="0"/>
              </a:rPr>
              <a:t>.</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122" name="Picture 2" descr="Detectan anomalías de EPN por 600 millones en construcción del Tren Toluca -México">
            <a:extLst>
              <a:ext uri="{FF2B5EF4-FFF2-40B4-BE49-F238E27FC236}">
                <a16:creationId xmlns:a16="http://schemas.microsoft.com/office/drawing/2014/main" id="{855175BB-2BAE-9EAA-8B85-1EC01043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099" y="3805080"/>
            <a:ext cx="3253653" cy="216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heel(1)">
                                      <p:cBhvr>
                                        <p:cTn id="23" dur="1250"/>
                                        <p:tgtEl>
                                          <p:spTgt spid="11">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randombar(horizontal)">
                                      <p:cBhvr>
                                        <p:cTn id="26" dur="12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1042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Es el procedimiento de rescisión es aquel </a:t>
            </a:r>
            <a:r>
              <a:rPr lang="es-ES" sz="2000" dirty="0">
                <a:solidFill>
                  <a:schemeClr val="bg1"/>
                </a:solidFill>
                <a:latin typeface="Arial" panose="020B0604020202020204" pitchFamily="34" charset="0"/>
                <a:cs typeface="Arial" panose="020B0604020202020204" pitchFamily="34" charset="0"/>
              </a:rPr>
              <a:t>mediante el cuál la contratante da por terminado unilateralmente el contrato, cuando el proveedor o el contratista incurre en alguna de las causales previstas en el contrato; procedimiento de que debe cumplir lo dispuesto en los </a:t>
            </a:r>
            <a:r>
              <a:rPr lang="es-ES_tradnl" sz="2000" dirty="0">
                <a:solidFill>
                  <a:schemeClr val="bg1"/>
                </a:solidFill>
                <a:latin typeface="Arial" panose="020B0604020202020204" pitchFamily="34" charset="0"/>
                <a:cs typeface="Arial" panose="020B0604020202020204" pitchFamily="34" charset="0"/>
              </a:rPr>
              <a:t>artículos 54 de la LAASSP, o 61 de la LOPSRM</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dirty="0">
                <a:solidFill>
                  <a:schemeClr val="bg1"/>
                </a:solidFill>
                <a:latin typeface="Arial" panose="020B0604020202020204" pitchFamily="34" charset="0"/>
                <a:cs typeface="Arial" panose="020B0604020202020204" pitchFamily="34" charset="0"/>
              </a:rPr>
              <a:t>El procedimiento de </a:t>
            </a:r>
            <a:r>
              <a:rPr lang="es-ES" sz="2000" dirty="0">
                <a:solidFill>
                  <a:schemeClr val="accent6">
                    <a:lumMod val="50000"/>
                  </a:schemeClr>
                </a:solidFill>
                <a:latin typeface="Arial" panose="020B0604020202020204" pitchFamily="34" charset="0"/>
                <a:cs typeface="Arial" panose="020B0604020202020204" pitchFamily="34" charset="0"/>
              </a:rPr>
              <a:t>rescisión</a:t>
            </a:r>
            <a:r>
              <a:rPr lang="es-ES" sz="2000" dirty="0">
                <a:solidFill>
                  <a:schemeClr val="bg1"/>
                </a:solidFill>
                <a:latin typeface="Arial" panose="020B0604020202020204" pitchFamily="34" charset="0"/>
                <a:cs typeface="Arial" panose="020B0604020202020204" pitchFamily="34" charset="0"/>
              </a:rPr>
              <a:t> se debe llevar de la siguiente manera:</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I. </a:t>
            </a:r>
            <a:r>
              <a:rPr lang="es-ES" sz="2000" dirty="0">
                <a:solidFill>
                  <a:schemeClr val="bg1"/>
                </a:solidFill>
                <a:latin typeface="Arial" panose="020B0604020202020204" pitchFamily="34" charset="0"/>
                <a:cs typeface="Arial" panose="020B0604020202020204" pitchFamily="34" charset="0"/>
              </a:rPr>
              <a:t>Se iniciará a partir de que al proveedor o contratista le sea comunicado por escrito, el incumplimiento en que haya incurrido, para que en un término de 5 o de 15 días hábiles, sea para la materia de adquisiciones o de obras públicas, respectivamente, lo que a su derecho convenga y aporte, en su caso, las pruebas que estime pertinentes </a:t>
            </a:r>
            <a:r>
              <a:rPr lang="es-ES" sz="1600" dirty="0">
                <a:solidFill>
                  <a:schemeClr val="bg1"/>
                </a:solidFill>
                <a:latin typeface="Arial" panose="020B0604020202020204" pitchFamily="34" charset="0"/>
                <a:cs typeface="Arial" panose="020B0604020202020204" pitchFamily="34" charset="0"/>
              </a:rPr>
              <a:t>(art. 158 RLOPSRM)</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cs typeface="Arial" panose="020B0604020202020204" pitchFamily="34" charset="0"/>
              </a:rPr>
              <a:t>II. </a:t>
            </a:r>
            <a:r>
              <a:rPr lang="es-ES" sz="2000" dirty="0">
                <a:solidFill>
                  <a:schemeClr val="bg1"/>
                </a:solidFill>
                <a:latin typeface="Arial" panose="020B0604020202020204" pitchFamily="34" charset="0"/>
                <a:cs typeface="Arial" panose="020B0604020202020204" pitchFamily="34" charset="0"/>
              </a:rPr>
              <a:t>Transcurrido el término antes mencionado, el ente público contará con un plazo de quince días para resolver, considerando los argumentos y pruebas que hubiere hecho valer el proveedor o el contratista, según sea el caso. La determinación de dar o no por rescindido el contrato deberá ser debidamente fundada, motivada y comunicada al proveedor o contratista dentro de dicho plazo, y</a:t>
            </a:r>
          </a:p>
          <a:p>
            <a:pPr marL="0" indent="0" algn="just">
              <a:lnSpc>
                <a:spcPct val="100000"/>
              </a:lnSpc>
              <a:spcBef>
                <a:spcPts val="0"/>
              </a:spcBef>
              <a:buNone/>
            </a:pPr>
            <a:endParaRPr lang="es-ES" sz="5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dirty="0">
                <a:solidFill>
                  <a:schemeClr val="bg1"/>
                </a:solidFill>
                <a:latin typeface="Arial" panose="020B0604020202020204" pitchFamily="34" charset="0"/>
                <a:cs typeface="Arial" panose="020B0604020202020204" pitchFamily="34" charset="0"/>
              </a:rPr>
              <a:t>III. </a:t>
            </a:r>
            <a:r>
              <a:rPr lang="es-ES" sz="2000" dirty="0">
                <a:solidFill>
                  <a:schemeClr val="bg1"/>
                </a:solidFill>
                <a:latin typeface="Arial" panose="020B0604020202020204" pitchFamily="34" charset="0"/>
                <a:cs typeface="Arial" panose="020B0604020202020204" pitchFamily="34" charset="0"/>
              </a:rPr>
              <a:t>Cuando se rescinda el contrato se formulará el finiquito correspondiente, a la fe</a:t>
            </a:r>
            <a:r>
              <a:rPr lang="es-ES" sz="2000" dirty="0">
                <a:solidFill>
                  <a:srgbClr val="000000"/>
                </a:solidFill>
                <a:latin typeface="Arial" panose="020B0604020202020204" pitchFamily="34" charset="0"/>
                <a:cs typeface="Arial" panose="020B0604020202020204" pitchFamily="34" charset="0"/>
              </a:rPr>
              <a:t>cha</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la rescisión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99 RLAASSP y, 62 2º pfo. LOPSRM</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809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25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25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p:cTn id="3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51433"/>
          </a:xfrm>
        </p:spPr>
        <p:txBody>
          <a:bodyPr>
            <a:normAutofit/>
          </a:bodyPr>
          <a:lstStyle/>
          <a:p>
            <a:pPr marL="0" indent="0" algn="just">
              <a:lnSpc>
                <a:spcPct val="100000"/>
              </a:lnSpc>
              <a:spcBef>
                <a:spcPts val="0"/>
              </a:spcBef>
              <a:buNone/>
            </a:pPr>
            <a:r>
              <a:rPr lang="es-ES" sz="2000" dirty="0">
                <a:solidFill>
                  <a:schemeClr val="bg1"/>
                </a:solidFill>
                <a:latin typeface="Arial" panose="020B0604020202020204" pitchFamily="34" charset="0"/>
                <a:cs typeface="Arial" panose="020B0604020202020204" pitchFamily="34" charset="0"/>
              </a:rPr>
              <a:t>En el caso </a:t>
            </a:r>
            <a:r>
              <a:rPr lang="es-ES" sz="2000" b="1" dirty="0">
                <a:solidFill>
                  <a:schemeClr val="bg1"/>
                </a:solidFill>
                <a:latin typeface="Arial" panose="020B0604020202020204" pitchFamily="34" charset="0"/>
                <a:cs typeface="Arial" panose="020B0604020202020204" pitchFamily="34" charset="0"/>
              </a:rPr>
              <a:t>de la obra pública</a:t>
            </a:r>
            <a:r>
              <a:rPr lang="es-ES" sz="2000" dirty="0">
                <a:solidFill>
                  <a:schemeClr val="bg1"/>
                </a:solidFill>
                <a:latin typeface="Arial" panose="020B0604020202020204" pitchFamily="34" charset="0"/>
                <a:cs typeface="Arial" panose="020B0604020202020204" pitchFamily="34" charset="0"/>
              </a:rPr>
              <a:t>, en el </a:t>
            </a:r>
            <a:r>
              <a:rPr lang="es-ES" sz="2000" dirty="0">
                <a:solidFill>
                  <a:schemeClr val="accent1"/>
                </a:solidFill>
                <a:latin typeface="Arial" panose="020B0604020202020204" pitchFamily="34" charset="0"/>
                <a:cs typeface="Arial" panose="020B0604020202020204" pitchFamily="34" charset="0"/>
              </a:rPr>
              <a:t>finiquito</a:t>
            </a:r>
            <a:r>
              <a:rPr lang="es-ES" sz="2000" dirty="0">
                <a:solidFill>
                  <a:schemeClr val="bg1"/>
                </a:solidFill>
                <a:latin typeface="Arial" panose="020B0604020202020204" pitchFamily="34" charset="0"/>
                <a:cs typeface="Arial" panose="020B0604020202020204" pitchFamily="34" charset="0"/>
              </a:rPr>
              <a:t> se debe considerar en el mismo</a:t>
            </a:r>
            <a:r>
              <a:rPr lang="es-MX" sz="2000" dirty="0">
                <a:solidFill>
                  <a:schemeClr val="bg1"/>
                </a:solidFill>
                <a:latin typeface="Arial" panose="020B0604020202020204" pitchFamily="34" charset="0"/>
                <a:cs typeface="Arial" panose="020B0604020202020204" pitchFamily="34" charset="0"/>
              </a:rPr>
              <a:t> el sobre costo de los trabajos aún no ejecutados que se encuentren atrasados conforme al programa vigente, así como lo relativo a la recuperación de los materiales y equipos que, en su caso, le fueron entregados al contratista, o bien, la aplicación de las penas convencionales, fundando y motivando la aplicación de una u otra de esta dos opciones </a:t>
            </a:r>
            <a:r>
              <a:rPr lang="es-MX" sz="1600" dirty="0">
                <a:solidFill>
                  <a:schemeClr val="bg1"/>
                </a:solidFill>
                <a:latin typeface="Arial" panose="020B0604020202020204" pitchFamily="34" charset="0"/>
                <a:cs typeface="Arial" panose="020B0604020202020204" pitchFamily="34" charset="0"/>
              </a:rPr>
              <a:t>(arts. 62 fracc. II LOPSRM y 161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rgbClr val="B36A99"/>
                </a:solidFill>
                <a:latin typeface="Arial" panose="020B0604020202020204" pitchFamily="34" charset="0"/>
                <a:cs typeface="Arial" panose="020B0604020202020204" pitchFamily="34" charset="0"/>
              </a:rPr>
              <a:t>El sobre costo es </a:t>
            </a:r>
            <a:r>
              <a:rPr lang="es-MX" sz="2000" dirty="0">
                <a:solidFill>
                  <a:schemeClr val="bg1"/>
                </a:solidFill>
                <a:latin typeface="Arial" panose="020B0604020202020204" pitchFamily="34" charset="0"/>
                <a:cs typeface="Arial" panose="020B0604020202020204" pitchFamily="34" charset="0"/>
              </a:rPr>
              <a:t>la diferencia entre el importe que le representaría a la dependencia o entidad concluir con otro contratista los trabajos pendientes y el costo de los trabajos no ejecutados al momento de rescindir el contrato</a:t>
            </a:r>
            <a:r>
              <a:rPr lang="es-MX" sz="1600" dirty="0">
                <a:solidFill>
                  <a:schemeClr val="bg1"/>
                </a:solidFill>
                <a:latin typeface="Arial" panose="020B0604020202020204" pitchFamily="34" charset="0"/>
                <a:cs typeface="Arial" panose="020B0604020202020204" pitchFamily="34" charset="0"/>
              </a:rPr>
              <a:t> (art. 162 RLOPSRM)</a:t>
            </a:r>
            <a:r>
              <a:rPr lang="es-MX" sz="2000" dirty="0">
                <a:solidFill>
                  <a:schemeClr val="bg1"/>
                </a:solidFill>
                <a:latin typeface="Arial" panose="020B0604020202020204" pitchFamily="34" charset="0"/>
                <a:cs typeface="Arial" panose="020B0604020202020204" pitchFamily="34" charset="0"/>
              </a:rPr>
              <a:t>, y se debe calcular de conformidad con el artículo 163 del RLOPSRM.</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Además, precautoriamente, y desde el inicio del procedimiento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el ente público, </a:t>
            </a:r>
            <a:r>
              <a:rPr lang="es-MX" sz="2000" dirty="0">
                <a:solidFill>
                  <a:schemeClr val="accent6">
                    <a:lumMod val="75000"/>
                  </a:schemeClr>
                </a:solidFill>
                <a:latin typeface="Arial" panose="020B0604020202020204" pitchFamily="34" charset="0"/>
                <a:cs typeface="Arial" panose="020B0604020202020204" pitchFamily="34" charset="0"/>
              </a:rPr>
              <a:t>se abstendrá de </a:t>
            </a:r>
            <a:r>
              <a:rPr lang="es-MX" sz="2000" dirty="0">
                <a:solidFill>
                  <a:schemeClr val="bg1"/>
                </a:solidFill>
                <a:latin typeface="Arial" panose="020B0604020202020204" pitchFamily="34" charset="0"/>
                <a:cs typeface="Arial" panose="020B0604020202020204" pitchFamily="34" charset="0"/>
              </a:rPr>
              <a:t>cubrir los importes resultantes de trabajos ejecutados aún no liquidados, hasta que se otorgue el </a:t>
            </a:r>
            <a:r>
              <a:rPr lang="es-MX" sz="2000" dirty="0">
                <a:solidFill>
                  <a:schemeClr val="accent1"/>
                </a:solidFill>
                <a:latin typeface="Arial" panose="020B0604020202020204" pitchFamily="34" charset="0"/>
                <a:cs typeface="Arial" panose="020B0604020202020204" pitchFamily="34" charset="0"/>
              </a:rPr>
              <a:t>finiquito</a:t>
            </a:r>
            <a:r>
              <a:rPr lang="es-MX" sz="2000" dirty="0">
                <a:solidFill>
                  <a:schemeClr val="bg1"/>
                </a:solidFill>
                <a:latin typeface="Arial" panose="020B0604020202020204" pitchFamily="34" charset="0"/>
                <a:cs typeface="Arial" panose="020B0604020202020204" pitchFamily="34" charset="0"/>
              </a:rPr>
              <a:t> que proceda, lo que deberá efectuarse dentro de los 30 días naturales siguientes a la fecha de comunicar dicha rescisión, a fin de proceder a hacer efectivas las garantías </a:t>
            </a:r>
            <a:r>
              <a:rPr lang="es-MX" sz="1600" dirty="0">
                <a:solidFill>
                  <a:schemeClr val="bg1"/>
                </a:solidFill>
                <a:latin typeface="Arial" panose="020B0604020202020204" pitchFamily="34" charset="0"/>
                <a:cs typeface="Arial" panose="020B0604020202020204" pitchFamily="34" charset="0"/>
              </a:rPr>
              <a:t>(art. 62 fracc. II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se debe proceder a </a:t>
            </a:r>
            <a:r>
              <a:rPr lang="es-MX" sz="2000" dirty="0">
                <a:solidFill>
                  <a:schemeClr val="accent5">
                    <a:lumMod val="75000"/>
                  </a:schemeClr>
                </a:solidFill>
                <a:latin typeface="Arial" panose="020B0604020202020204" pitchFamily="34" charset="0"/>
                <a:cs typeface="Arial" panose="020B0604020202020204" pitchFamily="34" charset="0"/>
              </a:rPr>
              <a:t>tomar inmediata posesión </a:t>
            </a:r>
            <a:r>
              <a:rPr lang="es-MX" sz="2000" dirty="0">
                <a:solidFill>
                  <a:schemeClr val="bg1"/>
                </a:solidFill>
                <a:latin typeface="Arial" panose="020B0604020202020204" pitchFamily="34" charset="0"/>
                <a:cs typeface="Arial" panose="020B0604020202020204" pitchFamily="34" charset="0"/>
              </a:rPr>
              <a:t>de los trabajos ejecutados para  hacerse cargo del  inmueble y  de las instalaciones respectivas, y en  su caso,</a:t>
            </a:r>
          </a:p>
        </p:txBody>
      </p:sp>
    </p:spTree>
    <p:extLst>
      <p:ext uri="{BB962C8B-B14F-4D97-AF65-F5344CB8AC3E}">
        <p14:creationId xmlns:p14="http://schemas.microsoft.com/office/powerpoint/2010/main" val="17838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125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800" decel="100000"/>
                                        <p:tgtEl>
                                          <p:spTgt spid="11">
                                            <p:txEl>
                                              <p:pRg st="6" end="6"/>
                                            </p:txEl>
                                          </p:spTgt>
                                        </p:tgtEl>
                                      </p:cBhvr>
                                    </p:animEffect>
                                    <p:anim calcmode="lin" valueType="num">
                                      <p:cBhvr>
                                        <p:cTn id="25"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95679"/>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proceder a suspender los trabajos, levantando, con o sin la comparecencia del contratista, acta circunstanciada del estado en que se encuentre la obra. En el caso de entidades, el acta circunstanciada se levantará ante la presencia de fedatario público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62 2º pfo. LOPSRM y 159 RLOPSRM)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El contratista estará obligado a </a:t>
            </a:r>
            <a:r>
              <a:rPr lang="es-MX" sz="2000" dirty="0">
                <a:solidFill>
                  <a:srgbClr val="674446"/>
                </a:solidFill>
                <a:latin typeface="Arial" panose="020B0604020202020204" pitchFamily="34" charset="0"/>
                <a:cs typeface="Arial" panose="020B0604020202020204" pitchFamily="34" charset="0"/>
              </a:rPr>
              <a:t>devolver al ente público</a:t>
            </a:r>
            <a:r>
              <a:rPr lang="es-MX" sz="2000" dirty="0">
                <a:solidFill>
                  <a:schemeClr val="bg1"/>
                </a:solidFill>
                <a:latin typeface="Arial" panose="020B0604020202020204" pitchFamily="34" charset="0"/>
                <a:cs typeface="Arial" panose="020B0604020202020204" pitchFamily="34" charset="0"/>
              </a:rPr>
              <a:t>, en un plazo de 10 días naturales, contados a partir del inicio del procedimiento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toda la documentación que se le hubiere entregado para ejecutar los trabajos.</a:t>
            </a: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(art. 62 últ.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en </a:t>
            </a:r>
            <a:r>
              <a:rPr lang="es-MX" sz="2000" b="1" dirty="0">
                <a:solidFill>
                  <a:schemeClr val="bg1"/>
                </a:solidFill>
                <a:latin typeface="Arial" panose="020B0604020202020204" pitchFamily="34" charset="0"/>
                <a:cs typeface="Arial" panose="020B0604020202020204" pitchFamily="34" charset="0"/>
              </a:rPr>
              <a:t>materia de obras públicas </a:t>
            </a:r>
            <a:r>
              <a:rPr lang="es-MX" sz="2000" dirty="0">
                <a:solidFill>
                  <a:schemeClr val="bg1"/>
                </a:solidFill>
                <a:latin typeface="Arial" panose="020B0604020202020204" pitchFamily="34" charset="0"/>
                <a:cs typeface="Arial" panose="020B0604020202020204" pitchFamily="34" charset="0"/>
              </a:rPr>
              <a:t>existe la obligación para el ente público de hacer del conocimiento de su OIC, a más tardar el último día hábil de cada	 mes, mediante un informe, las rescisiones efectuadas en el mes inmediato	    anterior </a:t>
            </a:r>
            <a:r>
              <a:rPr lang="es-MX" sz="1600" dirty="0">
                <a:solidFill>
                  <a:schemeClr val="bg1"/>
                </a:solidFill>
                <a:latin typeface="Arial" panose="020B0604020202020204" pitchFamily="34" charset="0"/>
                <a:cs typeface="Arial" panose="020B0604020202020204" pitchFamily="34" charset="0"/>
              </a:rPr>
              <a:t>(art. 63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se  puede  iniciarse en cualquier momento, a partir de que el  	 proveedor  haya  incurrido  en  alguna de  las  causas  consideradas  en el	      contrato </a:t>
            </a:r>
            <a:r>
              <a:rPr lang="es-MX" sz="1600" dirty="0">
                <a:solidFill>
                  <a:schemeClr val="bg1"/>
                </a:solidFill>
                <a:latin typeface="Arial" panose="020B0604020202020204" pitchFamily="34" charset="0"/>
                <a:cs typeface="Arial" panose="020B0604020202020204" pitchFamily="34" charset="0"/>
              </a:rPr>
              <a:t>(arts. 54 1er. pfo. LAASSP, y 98 1er. y 2º pfos. RLAASSP, y 155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También está contemplada la posibilidad </a:t>
            </a:r>
            <a:r>
              <a:rPr lang="es-MX" sz="1600" dirty="0">
                <a:solidFill>
                  <a:schemeClr val="bg1"/>
                </a:solidFill>
                <a:latin typeface="Arial" panose="020B0604020202020204" pitchFamily="34" charset="0"/>
                <a:cs typeface="Arial" panose="020B0604020202020204" pitchFamily="34" charset="0"/>
              </a:rPr>
              <a:t>(art. 54 2º, 3º y 4º pfos. LAASSP,</a:t>
            </a:r>
            <a:r>
              <a:rPr lang="es-ES" sz="1600" dirty="0">
                <a:solidFill>
                  <a:srgbClr val="000000"/>
                </a:solidFill>
                <a:effectLst/>
                <a:latin typeface="Arial" panose="020B0604020202020204" pitchFamily="34" charset="0"/>
                <a:ea typeface="Times New Roman" panose="02020603050405020304" pitchFamily="18" charset="0"/>
              </a:rPr>
              <a:t> y 61 </a:t>
            </a:r>
            <a:r>
              <a:rPr lang="es-ES" sz="1600" dirty="0" err="1">
                <a:solidFill>
                  <a:srgbClr val="000000"/>
                </a:solidFill>
                <a:latin typeface="Arial" panose="020B0604020202020204" pitchFamily="34" charset="0"/>
                <a:ea typeface="Times New Roman" panose="02020603050405020304" pitchFamily="18" charset="0"/>
              </a:rPr>
              <a:t>ú</a:t>
            </a:r>
            <a:r>
              <a:rPr lang="es-ES" sz="1600" dirty="0" err="1">
                <a:solidFill>
                  <a:srgbClr val="000000"/>
                </a:solidFill>
                <a:effectLst/>
                <a:latin typeface="Arial" panose="020B0604020202020204" pitchFamily="34" charset="0"/>
                <a:ea typeface="Times New Roman" panose="02020603050405020304" pitchFamily="18" charset="0"/>
              </a:rPr>
              <a:t>lt</a:t>
            </a:r>
            <a:r>
              <a:rPr lang="es-ES" sz="1600" dirty="0">
                <a:solidFill>
                  <a:srgbClr val="000000"/>
                </a:solidFill>
                <a:effectLst/>
                <a:latin typeface="Arial" panose="020B0604020202020204" pitchFamily="34" charset="0"/>
                <a:ea typeface="Times New Roman" panose="02020603050405020304" pitchFamily="18" charset="0"/>
              </a:rPr>
              <a:t>. pfo. LOPSRM y </a:t>
            </a:r>
            <a:r>
              <a:rPr lang="es-MX" sz="1600" dirty="0">
                <a:solidFill>
                  <a:schemeClr val="bg1"/>
                </a:solidFill>
                <a:latin typeface="Arial" panose="020B0604020202020204" pitchFamily="34" charset="0"/>
                <a:cs typeface="Arial" panose="020B0604020202020204" pitchFamily="34" charset="0"/>
              </a:rPr>
              <a:t>159 últ. pfo. </a:t>
            </a:r>
            <a:r>
              <a:rPr lang="es-MX" sz="1600" dirty="0">
                <a:solidFill>
                  <a:schemeClr val="accent1">
                    <a:lumMod val="75000"/>
                  </a:schemeClr>
                </a:solidFill>
                <a:latin typeface="Arial" panose="020B0604020202020204" pitchFamily="34" charset="0"/>
                <a:cs typeface="Arial" panose="020B0604020202020204" pitchFamily="34" charset="0"/>
              </a:rPr>
              <a:t>RLOPSRM</a:t>
            </a:r>
            <a:r>
              <a:rPr lang="es-MX" sz="1600" dirty="0">
                <a:solidFill>
                  <a:schemeClr val="bg1"/>
                </a:solidFill>
                <a:latin typeface="Arial" panose="020B0604020202020204" pitchFamily="34" charset="0"/>
                <a:cs typeface="Arial" panose="020B0604020202020204" pitchFamily="34" charset="0"/>
              </a:rPr>
              <a:t>)</a:t>
            </a:r>
            <a:r>
              <a:rPr lang="es-MX" sz="2000" dirty="0">
                <a:solidFill>
                  <a:schemeClr val="bg1"/>
                </a:solidFill>
                <a:latin typeface="Arial" panose="020B0604020202020204" pitchFamily="34" charset="0"/>
                <a:cs typeface="Arial" panose="020B0604020202020204" pitchFamily="34" charset="0"/>
              </a:rPr>
              <a:t> de suspenderla, o sea, </a:t>
            </a:r>
            <a:r>
              <a:rPr lang="es-MX" sz="2000" dirty="0">
                <a:solidFill>
                  <a:schemeClr val="accent6">
                    <a:lumMod val="75000"/>
                  </a:schemeClr>
                </a:solidFill>
                <a:latin typeface="Arial" panose="020B0604020202020204" pitchFamily="34" charset="0"/>
                <a:cs typeface="Arial" panose="020B0604020202020204" pitchFamily="34" charset="0"/>
              </a:rPr>
              <a:t>no rescindir el contrato </a:t>
            </a:r>
            <a:r>
              <a:rPr lang="es-MX" sz="2000" dirty="0">
                <a:solidFill>
                  <a:schemeClr val="bg1"/>
                </a:solidFill>
                <a:latin typeface="Arial" panose="020B0604020202020204" pitchFamily="34" charset="0"/>
                <a:cs typeface="Arial" panose="020B0604020202020204" pitchFamily="34" charset="0"/>
              </a:rPr>
              <a:t>aunque</a:t>
            </a:r>
          </a:p>
        </p:txBody>
      </p:sp>
      <p:pic>
        <p:nvPicPr>
          <p:cNvPr id="6146" name="Picture 2" descr="Cualquier momento | Desmotivaciones">
            <a:extLst>
              <a:ext uri="{FF2B5EF4-FFF2-40B4-BE49-F238E27FC236}">
                <a16:creationId xmlns:a16="http://schemas.microsoft.com/office/drawing/2014/main" id="{261BB397-495E-7396-89FB-303834B06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499" y="3694600"/>
            <a:ext cx="1830442" cy="200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25"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146"/>
                                        </p:tgtEl>
                                        <p:attrNameLst>
                                          <p:attrName>style.visibility</p:attrName>
                                        </p:attrNameLst>
                                      </p:cBhvr>
                                      <p:to>
                                        <p:strVal val="visible"/>
                                      </p:to>
                                    </p:set>
                                    <p:anim calcmode="lin" valueType="num">
                                      <p:cBhvr>
                                        <p:cTn id="34" dur="1250" fill="hold"/>
                                        <p:tgtEl>
                                          <p:spTgt spid="6146"/>
                                        </p:tgtEl>
                                        <p:attrNameLst>
                                          <p:attrName>ppt_w</p:attrName>
                                        </p:attrNameLst>
                                      </p:cBhvr>
                                      <p:tavLst>
                                        <p:tav tm="0">
                                          <p:val>
                                            <p:fltVal val="0"/>
                                          </p:val>
                                        </p:tav>
                                        <p:tav tm="100000">
                                          <p:val>
                                            <p:strVal val="#ppt_w"/>
                                          </p:val>
                                        </p:tav>
                                      </p:tavLst>
                                    </p:anim>
                                    <p:anim calcmode="lin" valueType="num">
                                      <p:cBhvr>
                                        <p:cTn id="35" dur="1250" fill="hold"/>
                                        <p:tgtEl>
                                          <p:spTgt spid="6146"/>
                                        </p:tgtEl>
                                        <p:attrNameLst>
                                          <p:attrName>ppt_h</p:attrName>
                                        </p:attrNameLst>
                                      </p:cBhvr>
                                      <p:tavLst>
                                        <p:tav tm="0">
                                          <p:val>
                                            <p:fltVal val="0"/>
                                          </p:val>
                                        </p:tav>
                                        <p:tav tm="100000">
                                          <p:val>
                                            <p:strVal val="#ppt_h"/>
                                          </p:val>
                                        </p:tav>
                                      </p:tavLst>
                                    </p:anim>
                                    <p:animEffect transition="in" filter="fade">
                                      <p:cBhvr>
                                        <p:cTn id="36" dur="1250"/>
                                        <p:tgtEl>
                                          <p:spTgt spid="6146"/>
                                        </p:tgtEl>
                                      </p:cBhvr>
                                    </p:animEffect>
                                  </p:childTnLst>
                                </p:cTn>
                              </p:par>
                              <p:par>
                                <p:cTn id="37" presetID="12" presetClass="entr" presetSubtype="4" fill="hold" nodeType="with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 calcmode="lin" valueType="num">
                                      <p:cBhvr additive="base">
                                        <p:cTn id="39" dur="125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down)">
                                      <p:cBhvr>
                                        <p:cTn id="45" dur="290">
                                          <p:stCondLst>
                                            <p:cond delay="0"/>
                                          </p:stCondLst>
                                        </p:cTn>
                                        <p:tgtEl>
                                          <p:spTgt spid="11">
                                            <p:txEl>
                                              <p:pRg st="8" end="8"/>
                                            </p:txEl>
                                          </p:spTgt>
                                        </p:tgtEl>
                                      </p:cBhvr>
                                    </p:animEffect>
                                    <p:anim calcmode="lin" valueType="num">
                                      <p:cBhvr>
                                        <p:cTn id="46" dur="911" tmFilter="0,0; 0.14,0.36; 0.43,0.73; 0.71,0.91; 1.0,1.0">
                                          <p:stCondLst>
                                            <p:cond delay="0"/>
                                          </p:stCondLst>
                                        </p:cTn>
                                        <p:tgtEl>
                                          <p:spTgt spid="11">
                                            <p:txEl>
                                              <p:pRg st="8" end="8"/>
                                            </p:txEl>
                                          </p:spTgt>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11">
                                            <p:txEl>
                                              <p:pRg st="8" end="8"/>
                                            </p:txEl>
                                          </p:spTgt>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11">
                                            <p:txEl>
                                              <p:pRg st="8" end="8"/>
                                            </p:txEl>
                                          </p:spTgt>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11">
                                            <p:txEl>
                                              <p:pRg st="8" end="8"/>
                                            </p:txEl>
                                          </p:spTgt>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11">
                                            <p:txEl>
                                              <p:pRg st="8" end="8"/>
                                            </p:txEl>
                                          </p:spTgt>
                                        </p:tgtEl>
                                        <p:attrNameLst>
                                          <p:attrName>ppt_y</p:attrName>
                                        </p:attrNameLst>
                                      </p:cBhvr>
                                      <p:tavLst>
                                        <p:tav tm="0" fmla="#ppt_y-sin(pi*$)/81">
                                          <p:val>
                                            <p:fltVal val="0"/>
                                          </p:val>
                                        </p:tav>
                                        <p:tav tm="100000">
                                          <p:val>
                                            <p:fltVal val="1"/>
                                          </p:val>
                                        </p:tav>
                                      </p:tavLst>
                                    </p:anim>
                                    <p:animScale>
                                      <p:cBhvr>
                                        <p:cTn id="51" dur="13">
                                          <p:stCondLst>
                                            <p:cond delay="325"/>
                                          </p:stCondLst>
                                        </p:cTn>
                                        <p:tgtEl>
                                          <p:spTgt spid="11">
                                            <p:txEl>
                                              <p:pRg st="8" end="8"/>
                                            </p:txEl>
                                          </p:spTgt>
                                        </p:tgtEl>
                                      </p:cBhvr>
                                      <p:to x="100000" y="60000"/>
                                    </p:animScale>
                                    <p:animScale>
                                      <p:cBhvr>
                                        <p:cTn id="52" dur="83" decel="50000">
                                          <p:stCondLst>
                                            <p:cond delay="338"/>
                                          </p:stCondLst>
                                        </p:cTn>
                                        <p:tgtEl>
                                          <p:spTgt spid="11">
                                            <p:txEl>
                                              <p:pRg st="8" end="8"/>
                                            </p:txEl>
                                          </p:spTgt>
                                        </p:tgtEl>
                                      </p:cBhvr>
                                      <p:to x="100000" y="100000"/>
                                    </p:animScale>
                                    <p:animScale>
                                      <p:cBhvr>
                                        <p:cTn id="53" dur="13">
                                          <p:stCondLst>
                                            <p:cond delay="656"/>
                                          </p:stCondLst>
                                        </p:cTn>
                                        <p:tgtEl>
                                          <p:spTgt spid="11">
                                            <p:txEl>
                                              <p:pRg st="8" end="8"/>
                                            </p:txEl>
                                          </p:spTgt>
                                        </p:tgtEl>
                                      </p:cBhvr>
                                      <p:to x="100000" y="80000"/>
                                    </p:animScale>
                                    <p:animScale>
                                      <p:cBhvr>
                                        <p:cTn id="54" dur="83" decel="50000">
                                          <p:stCondLst>
                                            <p:cond delay="669"/>
                                          </p:stCondLst>
                                        </p:cTn>
                                        <p:tgtEl>
                                          <p:spTgt spid="11">
                                            <p:txEl>
                                              <p:pRg st="8" end="8"/>
                                            </p:txEl>
                                          </p:spTgt>
                                        </p:tgtEl>
                                      </p:cBhvr>
                                      <p:to x="100000" y="100000"/>
                                    </p:animScale>
                                    <p:animScale>
                                      <p:cBhvr>
                                        <p:cTn id="55" dur="13">
                                          <p:stCondLst>
                                            <p:cond delay="821"/>
                                          </p:stCondLst>
                                        </p:cTn>
                                        <p:tgtEl>
                                          <p:spTgt spid="11">
                                            <p:txEl>
                                              <p:pRg st="8" end="8"/>
                                            </p:txEl>
                                          </p:spTgt>
                                        </p:tgtEl>
                                      </p:cBhvr>
                                      <p:to x="100000" y="90000"/>
                                    </p:animScale>
                                    <p:animScale>
                                      <p:cBhvr>
                                        <p:cTn id="56" dur="83" decel="50000">
                                          <p:stCondLst>
                                            <p:cond delay="834"/>
                                          </p:stCondLst>
                                        </p:cTn>
                                        <p:tgtEl>
                                          <p:spTgt spid="11">
                                            <p:txEl>
                                              <p:pRg st="8" end="8"/>
                                            </p:txEl>
                                          </p:spTgt>
                                        </p:tgtEl>
                                      </p:cBhvr>
                                      <p:to x="100000" y="100000"/>
                                    </p:animScale>
                                    <p:animScale>
                                      <p:cBhvr>
                                        <p:cTn id="57" dur="13">
                                          <p:stCondLst>
                                            <p:cond delay="904"/>
                                          </p:stCondLst>
                                        </p:cTn>
                                        <p:tgtEl>
                                          <p:spTgt spid="11">
                                            <p:txEl>
                                              <p:pRg st="8" end="8"/>
                                            </p:txEl>
                                          </p:spTgt>
                                        </p:tgtEl>
                                      </p:cBhvr>
                                      <p:to x="100000" y="95000"/>
                                    </p:animScale>
                                    <p:animScale>
                                      <p:cBhvr>
                                        <p:cTn id="58" dur="83" decel="50000">
                                          <p:stCondLst>
                                            <p:cond delay="917"/>
                                          </p:stCondLst>
                                        </p:cTn>
                                        <p:tgtEl>
                                          <p:spTgt spid="11">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33446"/>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se haya iniciado el correspondiente procedimiento.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el área requirente </a:t>
            </a:r>
            <a:r>
              <a:rPr lang="es-MX" sz="1600" dirty="0">
                <a:solidFill>
                  <a:schemeClr val="bg1"/>
                </a:solidFill>
                <a:latin typeface="Arial" panose="020B0604020202020204" pitchFamily="34" charset="0"/>
                <a:cs typeface="Arial" panose="020B0604020202020204" pitchFamily="34" charset="0"/>
              </a:rPr>
              <a:t>(art. 98 últ. pfo. RLAASSP) </a:t>
            </a:r>
            <a:r>
              <a:rPr lang="es-MX" sz="2000" dirty="0">
                <a:solidFill>
                  <a:schemeClr val="bg1"/>
                </a:solidFill>
                <a:latin typeface="Arial" panose="020B0604020202020204" pitchFamily="34" charset="0"/>
                <a:cs typeface="Arial" panose="020B0604020202020204" pitchFamily="34" charset="0"/>
              </a:rPr>
              <a:t>puede decidir, de continuar vigente la necesidad, si desea recibir los bienes o se preste el servicio; o bien no rescindir el contrato pues pudiera ocasionarse algún daño o afectación al ente público, o a sus actividades; en este supuesto, deber elaborarse un dictamen en el cual se justifique el impacto económico o a la operación, que se daría. Ahora bien, de todos modos se deben aplicar las correspondientes penas convencionales.</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Si no se rescinde, </a:t>
            </a:r>
            <a:r>
              <a:rPr lang="es-MX" sz="2000" dirty="0">
                <a:solidFill>
                  <a:srgbClr val="008000"/>
                </a:solidFill>
                <a:latin typeface="Arial" panose="020B0604020202020204" pitchFamily="34" charset="0"/>
                <a:cs typeface="Arial" panose="020B0604020202020204" pitchFamily="34" charset="0"/>
              </a:rPr>
              <a:t>es procedente realizar el correspondiente convenio </a:t>
            </a:r>
            <a:r>
              <a:rPr lang="es-MX" sz="2000" dirty="0">
                <a:solidFill>
                  <a:schemeClr val="bg1"/>
                </a:solidFill>
                <a:latin typeface="Arial" panose="020B0604020202020204" pitchFamily="34" charset="0"/>
                <a:cs typeface="Arial" panose="020B0604020202020204" pitchFamily="34" charset="0"/>
              </a:rPr>
              <a:t>modificatorio </a:t>
            </a:r>
            <a:r>
              <a:rPr lang="es-MX" sz="2000" dirty="0">
                <a:solidFill>
                  <a:srgbClr val="000000"/>
                </a:solidFill>
                <a:effectLst/>
                <a:latin typeface="Helv" pitchFamily="2" charset="0"/>
                <a:ea typeface="Times New Roman" panose="02020603050405020304" pitchFamily="18" charset="0"/>
                <a:cs typeface="Times New Roman" panose="02020603050405020304" pitchFamily="18" charset="0"/>
              </a:rPr>
              <a:t>que permita al proveedor subsanar el incumplimiento que hubiere motivado el inicio del procedimiento</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 54 5º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si se decide no rescindir, se </a:t>
            </a:r>
            <a:r>
              <a:rPr lang="es-MX" sz="2000" dirty="0">
                <a:solidFill>
                  <a:schemeClr val="accent1">
                    <a:lumMod val="75000"/>
                  </a:schemeClr>
                </a:solidFill>
                <a:latin typeface="Arial" panose="020B0604020202020204" pitchFamily="34" charset="0"/>
                <a:cs typeface="Arial" panose="020B0604020202020204" pitchFamily="34" charset="0"/>
              </a:rPr>
              <a:t>reprogramarán los trabajos </a:t>
            </a:r>
            <a:r>
              <a:rPr lang="es-MX" sz="2000" dirty="0">
                <a:solidFill>
                  <a:schemeClr val="bg1"/>
                </a:solidFill>
                <a:latin typeface="Arial" panose="020B0604020202020204" pitchFamily="34" charset="0"/>
                <a:cs typeface="Arial" panose="020B0604020202020204" pitchFamily="34" charset="0"/>
              </a:rPr>
              <a:t>una vez notificada la resolución correspondiente </a:t>
            </a:r>
            <a:r>
              <a:rPr lang="es-MX" sz="1600" dirty="0">
                <a:solidFill>
                  <a:schemeClr val="bg1"/>
                </a:solidFill>
                <a:latin typeface="Arial" panose="020B0604020202020204" pitchFamily="34" charset="0"/>
                <a:cs typeface="Arial" panose="020B0604020202020204" pitchFamily="34" charset="0"/>
              </a:rPr>
              <a:t>(art. 159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dirty="0">
                <a:solidFill>
                  <a:schemeClr val="bg1"/>
                </a:solidFill>
                <a:latin typeface="Arial" panose="020B0604020202020204" pitchFamily="34" charset="0"/>
                <a:cs typeface="Arial" panose="020B0604020202020204" pitchFamily="34" charset="0"/>
              </a:rPr>
              <a:t>Aunque en obras públicas, en efecto la rescisión es el último medio o recurso ante el atraso de la obra, </a:t>
            </a:r>
            <a:r>
              <a:rPr lang="es-MX" sz="2000" dirty="0">
                <a:solidFill>
                  <a:schemeClr val="bg1"/>
                </a:solidFill>
                <a:latin typeface="Arial" panose="020B0604020202020204" pitchFamily="34" charset="0"/>
                <a:cs typeface="Arial" panose="020B0604020202020204" pitchFamily="34" charset="0"/>
              </a:rPr>
              <a:t>los entes públicos pueden rescindir el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contrato cuando: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157 RLOPSRM)</a:t>
            </a: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53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edge">
                                      <p:cBhvr>
                                        <p:cTn id="25" dur="2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fmla="#ppt_w*sin(2.5*pi*$)">
                                          <p:val>
                                            <p:fltVal val="0"/>
                                          </p:val>
                                        </p:tav>
                                        <p:tav tm="100000">
                                          <p:val>
                                            <p:fltVal val="1"/>
                                          </p:val>
                                        </p:tav>
                                      </p:tavLst>
                                    </p:anim>
                                    <p:anim calcmode="lin" valueType="num">
                                      <p:cBhvr>
                                        <p:cTn id="39" dur="10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 calcmode="lin" valueType="num">
                                      <p:cBhvr additive="base">
                                        <p:cTn id="44"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5"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5999814"/>
          </a:xfrm>
        </p:spPr>
        <p:txBody>
          <a:bodyPr>
            <a:normAutofit/>
          </a:bodyPr>
          <a:lstStyle/>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El contratista, por causa imputable a él, no inicie los trabajos objeto del contrato dentro de los 15 días siguientes a la fecha convenida;</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Interrumpa injustificadamente la ejecución de los trabajos o se niegue a reparar o reponer alguna parte de ellos que se haya detectado como defectuosa;</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No ejecute los trabajos de conformidad con lo estipulado en el contrato o sin motivo justificado no acate las órdenes dadas por el residente;</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No dé cumplimiento a los programas de ejecución convenidos por falta de materiales, trabajadores o equipo de construcción y, a juicio del ente público el atraso  pueda  dificultar  la  terminación  satisfactoria  de  los  trabajos  en  el  plazo 			    estipulado.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No  se  considera  como  retraso  </a:t>
            </a:r>
            <a:r>
              <a:rPr lang="es-MX" sz="2000" dirty="0">
                <a:solidFill>
                  <a:schemeClr val="bg1"/>
                </a:solidFill>
                <a:latin typeface="Arial" panose="020B0604020202020204" pitchFamily="34" charset="0"/>
                <a:cs typeface="Arial" panose="020B0604020202020204" pitchFamily="34" charset="0"/>
              </a:rPr>
              <a:t>y  por  tanto,  no  será 			    un incumplimiento al contrato y causa de rescisión, cuan- 		 	    do el mismo sea por la falta de pago de estimaciones o 			    de la información referente a planos, especificaciones o 			    normas de calidad, la entrega física de las áreas de tra-			     bajo, o no se entrege oportunamente el material o equipo de instalación permanente, de licencias o permisos que deba proporcionar o		</a:t>
            </a:r>
          </a:p>
        </p:txBody>
      </p:sp>
      <p:pic>
        <p:nvPicPr>
          <p:cNvPr id="7170" name="Picture 2" descr="INPROUS archivos -">
            <a:extLst>
              <a:ext uri="{FF2B5EF4-FFF2-40B4-BE49-F238E27FC236}">
                <a16:creationId xmlns:a16="http://schemas.microsoft.com/office/drawing/2014/main" id="{4242078E-35C4-0339-6178-AD3580AD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14" y="3752930"/>
            <a:ext cx="2745044" cy="193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7170"/>
                                        </p:tgtEl>
                                        <p:attrNameLst>
                                          <p:attrName>style.visibility</p:attrName>
                                        </p:attrNameLst>
                                      </p:cBhvr>
                                      <p:to>
                                        <p:strVal val="visible"/>
                                      </p:to>
                                    </p:set>
                                    <p:animEffect transition="in" filter="checkerboard(across)">
                                      <p:cBhvr>
                                        <p:cTn id="55" dur="1000"/>
                                        <p:tgtEl>
                                          <p:spTgt spid="7170"/>
                                        </p:tgtEl>
                                      </p:cBhvr>
                                    </p:animEffect>
                                  </p:childTnLst>
                                </p:cTn>
                              </p:par>
                              <p:par>
                                <p:cTn id="56" presetID="5" presetClass="entr" presetSubtype="10" fill="hold" nodeType="withEffect">
                                  <p:stCondLst>
                                    <p:cond delay="0"/>
                                  </p:stCondLst>
                                  <p:childTnLst>
                                    <p:set>
                                      <p:cBhvr>
                                        <p:cTn id="57" dur="1" fill="hold">
                                          <p:stCondLst>
                                            <p:cond delay="0"/>
                                          </p:stCondLst>
                                        </p:cTn>
                                        <p:tgtEl>
                                          <p:spTgt spid="11">
                                            <p:txEl>
                                              <p:pRg st="8" end="8"/>
                                            </p:txEl>
                                          </p:spTgt>
                                        </p:tgtEl>
                                        <p:attrNameLst>
                                          <p:attrName>style.visibility</p:attrName>
                                        </p:attrNameLst>
                                      </p:cBhvr>
                                      <p:to>
                                        <p:strVal val="visible"/>
                                      </p:to>
                                    </p:set>
                                    <p:animEffect transition="in" filter="checkerboard(across)">
                                      <p:cBhvr>
                                        <p:cTn id="58"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3668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suministrar el ente público, o cuando este ordeno la suspensión de los trabajos;</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Sea declarado en concurso mercantil o alguna figura análoga;</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 </a:t>
            </a:r>
            <a:r>
              <a:rPr lang="es-MX" sz="2000" dirty="0">
                <a:solidFill>
                  <a:schemeClr val="bg1"/>
                </a:solidFill>
                <a:latin typeface="Arial" panose="020B0604020202020204" pitchFamily="34" charset="0"/>
                <a:cs typeface="Arial" panose="020B0604020202020204" pitchFamily="34" charset="0"/>
              </a:rPr>
              <a:t>Subcontrate partes de los trabajos sin contar por escrito del ente público;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spcBef>
                <a:spcPts val="0"/>
              </a:spcBef>
              <a:buNone/>
            </a:pPr>
            <a:r>
              <a:rPr lang="es-ES" altLang="es-MX" sz="2000" dirty="0">
                <a:solidFill>
                  <a:schemeClr val="bg1"/>
                </a:solidFill>
                <a:latin typeface="Arial" panose="020B0604020202020204" pitchFamily="34" charset="0"/>
              </a:rPr>
              <a:t>Si la subcontratación de un trabajo no está autorizado previamente, y este resulta necesario, el contratista debe solicitar la autorización al residente. Esta en ningún  caso  significará una ampliación al monto o al plazo del contrato de que se trate </a:t>
            </a:r>
            <a:r>
              <a:rPr lang="es-ES" altLang="es-MX" sz="1600" dirty="0">
                <a:solidFill>
                  <a:schemeClr val="bg1"/>
                </a:solidFill>
                <a:latin typeface="Arial" panose="020B0604020202020204" pitchFamily="34" charset="0"/>
              </a:rPr>
              <a:t>(art. 83 1er. pfo. RLOPSRM)</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VII. </a:t>
            </a:r>
            <a:r>
              <a:rPr lang="es-MX" sz="2000" dirty="0">
                <a:solidFill>
                  <a:schemeClr val="bg1"/>
                </a:solidFill>
                <a:latin typeface="Arial" panose="020B0604020202020204" pitchFamily="34" charset="0"/>
                <a:cs typeface="Arial" panose="020B0604020202020204" pitchFamily="34" charset="0"/>
              </a:rPr>
              <a:t>Transfiera los derechos de cobro derivados del contrato sin contar con la autorización por escrito del ente público;</a:t>
            </a:r>
          </a:p>
          <a:p>
            <a:pPr marL="0" indent="0" algn="just">
              <a:lnSpc>
                <a:spcPct val="10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VIII. </a:t>
            </a:r>
            <a:r>
              <a:rPr lang="es-MX" sz="2000" dirty="0">
                <a:solidFill>
                  <a:schemeClr val="bg1"/>
                </a:solidFill>
                <a:latin typeface="Arial" panose="020B0604020202020204" pitchFamily="34" charset="0"/>
                <a:cs typeface="Arial" panose="020B0604020202020204" pitchFamily="34" charset="0"/>
              </a:rPr>
              <a:t>Cuando no se dén a las autoridades que tengan facultad de intervenir, las facilidades y datos necesarios para  la inspección, vigilancia y supervisión	            de los materiales y trabajos;</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IX. </a:t>
            </a:r>
            <a:r>
              <a:rPr lang="es-MX" sz="2000" dirty="0">
                <a:solidFill>
                  <a:schemeClr val="bg1"/>
                </a:solidFill>
                <a:latin typeface="Arial" panose="020B0604020202020204" pitchFamily="34" charset="0"/>
                <a:cs typeface="Arial" panose="020B0604020202020204" pitchFamily="34" charset="0"/>
              </a:rPr>
              <a:t>Si cambia su nacionalidad, si esto fue un requisito para ser contratado;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  </a:t>
            </a:r>
            <a:r>
              <a:rPr lang="es-MX" sz="2000" dirty="0">
                <a:solidFill>
                  <a:schemeClr val="bg1"/>
                </a:solidFill>
                <a:latin typeface="Arial" panose="020B0604020202020204" pitchFamily="34" charset="0"/>
                <a:cs typeface="Arial" panose="020B0604020202020204" pitchFamily="34" charset="0"/>
              </a:rPr>
              <a:t>Si siendo extranjero, invoca la protección de su gobierno  con  relación           	   al contrato;</a:t>
            </a:r>
          </a:p>
          <a:p>
            <a:pPr marL="0" indent="0" algn="just">
              <a:lnSpc>
                <a:spcPct val="10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XI. </a:t>
            </a:r>
            <a:r>
              <a:rPr lang="es-MX" sz="2000" dirty="0">
                <a:solidFill>
                  <a:schemeClr val="bg1"/>
                </a:solidFill>
                <a:latin typeface="Arial" panose="020B0604020202020204" pitchFamily="34" charset="0"/>
                <a:cs typeface="Arial" panose="020B0604020202020204" pitchFamily="34" charset="0"/>
              </a:rPr>
              <a:t>Incumpla con la obligación contractual, relativa a la reserva y confidencialidad de la información o documentación proporcionada para ejecutar los trabajos, y</a:t>
            </a:r>
          </a:p>
        </p:txBody>
      </p:sp>
      <p:pic>
        <p:nvPicPr>
          <p:cNvPr id="8194" name="Picture 2" descr="Cuántas nacionalidades se pueden tener? -canalJUBILACIÓN">
            <a:extLst>
              <a:ext uri="{FF2B5EF4-FFF2-40B4-BE49-F238E27FC236}">
                <a16:creationId xmlns:a16="http://schemas.microsoft.com/office/drawing/2014/main" id="{4364843C-CCB5-FCAF-6307-A558598D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660" y="3939551"/>
            <a:ext cx="2354826" cy="16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0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27"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 calcmode="lin" valueType="num">
                                      <p:cBhvr>
                                        <p:cTn id="44"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7"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1">
                                            <p:txEl>
                                              <p:pRg st="10" end="10"/>
                                            </p:txEl>
                                          </p:spTgt>
                                        </p:tgtEl>
                                        <p:attrNameLst>
                                          <p:attrName>style.visibility</p:attrName>
                                        </p:attrNameLst>
                                      </p:cBhvr>
                                      <p:to>
                                        <p:strVal val="visible"/>
                                      </p:to>
                                    </p:set>
                                    <p:anim calcmode="lin" valueType="num">
                                      <p:cBhvr>
                                        <p:cTn id="56"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8194"/>
                                        </p:tgtEl>
                                        <p:attrNameLst>
                                          <p:attrName>style.visibility</p:attrName>
                                        </p:attrNameLst>
                                      </p:cBhvr>
                                      <p:to>
                                        <p:strVal val="visible"/>
                                      </p:to>
                                    </p:set>
                                    <p:animEffect transition="in" filter="randombar(horizontal)">
                                      <p:cBhvr>
                                        <p:cTn id="68" dur="1250"/>
                                        <p:tgtEl>
                                          <p:spTgt spid="8194"/>
                                        </p:tgtEl>
                                      </p:cBhvr>
                                    </p:animEffect>
                                  </p:childTnLst>
                                </p:cTn>
                              </p:par>
                              <p:par>
                                <p:cTn id="69" presetID="25" presetClass="entr" presetSubtype="0" fill="hold" nodeType="withEffect">
                                  <p:stCondLst>
                                    <p:cond delay="0"/>
                                  </p:stCondLst>
                                  <p:childTnLst>
                                    <p:set>
                                      <p:cBhvr>
                                        <p:cTn id="70" dur="1" fill="hold">
                                          <p:stCondLst>
                                            <p:cond delay="0"/>
                                          </p:stCondLst>
                                        </p:cTn>
                                        <p:tgtEl>
                                          <p:spTgt spid="11">
                                            <p:txEl>
                                              <p:pRg st="12" end="12"/>
                                            </p:txEl>
                                          </p:spTgt>
                                        </p:tgtEl>
                                        <p:attrNameLst>
                                          <p:attrName>style.visibility</p:attrName>
                                        </p:attrNameLst>
                                      </p:cBhvr>
                                      <p:to>
                                        <p:strVal val="visible"/>
                                      </p:to>
                                    </p:set>
                                    <p:anim calcmode="lin" valueType="num">
                                      <p:cBhvr>
                                        <p:cTn id="71"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74"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1">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nodeType="clickEffect">
                                  <p:stCondLst>
                                    <p:cond delay="0"/>
                                  </p:stCondLst>
                                  <p:childTnLst>
                                    <p:set>
                                      <p:cBhvr>
                                        <p:cTn id="82" dur="1" fill="hold">
                                          <p:stCondLst>
                                            <p:cond delay="0"/>
                                          </p:stCondLst>
                                        </p:cTn>
                                        <p:tgtEl>
                                          <p:spTgt spid="11">
                                            <p:txEl>
                                              <p:pRg st="14" end="14"/>
                                            </p:txEl>
                                          </p:spTgt>
                                        </p:tgtEl>
                                        <p:attrNameLst>
                                          <p:attrName>style.visibility</p:attrName>
                                        </p:attrNameLst>
                                      </p:cBhvr>
                                      <p:to>
                                        <p:strVal val="visible"/>
                                      </p:to>
                                    </p:set>
                                    <p:anim calcmode="lin" valueType="num">
                                      <p:cBhvr>
                                        <p:cTn id="83" dur="500" decel="50000" fill="hold">
                                          <p:stCondLst>
                                            <p:cond delay="0"/>
                                          </p:stCondLst>
                                        </p:cTn>
                                        <p:tgtEl>
                                          <p:spTgt spid="11">
                                            <p:txEl>
                                              <p:pRg st="14" end="14"/>
                                            </p:txEl>
                                          </p:spTgt>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1">
                                            <p:txEl>
                                              <p:pRg st="14" end="14"/>
                                            </p:txEl>
                                          </p:spTgt>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1">
                                            <p:txEl>
                                              <p:pRg st="14" end="14"/>
                                            </p:txEl>
                                          </p:spTgt>
                                        </p:tgtEl>
                                        <p:attrNameLst>
                                          <p:attrName>ppt_w</p:attrName>
                                        </p:attrNameLst>
                                      </p:cBhvr>
                                      <p:tavLst>
                                        <p:tav tm="0">
                                          <p:val>
                                            <p:strVal val="#ppt_w*.05"/>
                                          </p:val>
                                        </p:tav>
                                        <p:tav tm="100000">
                                          <p:val>
                                            <p:strVal val="#ppt_w"/>
                                          </p:val>
                                        </p:tav>
                                      </p:tavLst>
                                    </p:anim>
                                    <p:anim calcmode="lin" valueType="num">
                                      <p:cBhvr>
                                        <p:cTn id="86" dur="1000" fill="hold"/>
                                        <p:tgtEl>
                                          <p:spTgt spid="11">
                                            <p:txEl>
                                              <p:pRg st="14" end="14"/>
                                            </p:txEl>
                                          </p:spTgt>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1">
                                            <p:txEl>
                                              <p:pRg st="14" end="14"/>
                                            </p:txEl>
                                          </p:spTgt>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1">
                                            <p:txEl>
                                              <p:pRg st="14" end="14"/>
                                            </p:txEl>
                                          </p:spTgt>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1">
                                            <p:txEl>
                                              <p:pRg st="14" end="14"/>
                                            </p:txEl>
                                          </p:spTgt>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1">
                                            <p:txEl>
                                              <p:pRg st="14" end="1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nodeType="clickEffect">
                                  <p:stCondLst>
                                    <p:cond delay="0"/>
                                  </p:stCondLst>
                                  <p:childTnLst>
                                    <p:set>
                                      <p:cBhvr>
                                        <p:cTn id="94" dur="1" fill="hold">
                                          <p:stCondLst>
                                            <p:cond delay="0"/>
                                          </p:stCondLst>
                                        </p:cTn>
                                        <p:tgtEl>
                                          <p:spTgt spid="11">
                                            <p:txEl>
                                              <p:pRg st="16" end="16"/>
                                            </p:txEl>
                                          </p:spTgt>
                                        </p:tgtEl>
                                        <p:attrNameLst>
                                          <p:attrName>style.visibility</p:attrName>
                                        </p:attrNameLst>
                                      </p:cBhvr>
                                      <p:to>
                                        <p:strVal val="visible"/>
                                      </p:to>
                                    </p:set>
                                    <p:anim calcmode="lin" valueType="num">
                                      <p:cBhvr>
                                        <p:cTn id="95" dur="500" decel="50000" fill="hold">
                                          <p:stCondLst>
                                            <p:cond delay="0"/>
                                          </p:stCondLst>
                                        </p:cTn>
                                        <p:tgtEl>
                                          <p:spTgt spid="11">
                                            <p:txEl>
                                              <p:pRg st="16" end="16"/>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1">
                                            <p:txEl>
                                              <p:pRg st="16" end="16"/>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1">
                                            <p:txEl>
                                              <p:pRg st="16" end="16"/>
                                            </p:txEl>
                                          </p:spTgt>
                                        </p:tgtEl>
                                        <p:attrNameLst>
                                          <p:attrName>ppt_w</p:attrName>
                                        </p:attrNameLst>
                                      </p:cBhvr>
                                      <p:tavLst>
                                        <p:tav tm="0">
                                          <p:val>
                                            <p:strVal val="#ppt_w*.05"/>
                                          </p:val>
                                        </p:tav>
                                        <p:tav tm="100000">
                                          <p:val>
                                            <p:strVal val="#ppt_w"/>
                                          </p:val>
                                        </p:tav>
                                      </p:tavLst>
                                    </p:anim>
                                    <p:anim calcmode="lin" valueType="num">
                                      <p:cBhvr>
                                        <p:cTn id="98" dur="1000" fill="hold"/>
                                        <p:tgtEl>
                                          <p:spTgt spid="11">
                                            <p:txEl>
                                              <p:pRg st="16" end="16"/>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1">
                                            <p:txEl>
                                              <p:pRg st="16" end="16"/>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1">
                                            <p:txEl>
                                              <p:pRg st="16" end="16"/>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1">
                                            <p:txEl>
                                              <p:pRg st="16" end="16"/>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E4D3793-DDEE-553C-BB40-EAA7DA58DD66}"/>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3" name="Picture 2" descr="Plantilla de bienvenidos | PosterMyWall">
            <a:extLst>
              <a:ext uri="{FF2B5EF4-FFF2-40B4-BE49-F238E27FC236}">
                <a16:creationId xmlns:a16="http://schemas.microsoft.com/office/drawing/2014/main" id="{96BB7048-5B6D-0D6B-2D65-88A2C7C22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631171"/>
            <a:ext cx="105092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acultad de Contaduría y Administración :: Universidad Nacional Autónoma de  México">
            <a:extLst>
              <a:ext uri="{FF2B5EF4-FFF2-40B4-BE49-F238E27FC236}">
                <a16:creationId xmlns:a16="http://schemas.microsoft.com/office/drawing/2014/main" id="{ACECAE54-C3C9-8734-3D47-2900B829E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31" y="4710106"/>
            <a:ext cx="5642139" cy="172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36104"/>
          </a:xfrm>
        </p:spPr>
        <p:txBody>
          <a:bodyPr>
            <a:normAutofit/>
          </a:bodyPr>
          <a:lstStyle/>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determinación, acreditación y verificación del contenido nacional de los bienes que se ofertan y entregan en los procedimientos de contratación, </a:t>
            </a:r>
            <a:r>
              <a:rPr lang="es-ES_tradnl" altLang="es-MX" sz="2000" dirty="0" err="1">
                <a:solidFill>
                  <a:schemeClr val="bg1"/>
                </a:solidFill>
                <a:latin typeface="Arial" panose="020B0604020202020204" pitchFamily="34" charset="0"/>
                <a:cs typeface="Arial" panose="020B0604020202020204" pitchFamily="34" charset="0"/>
              </a:rPr>
              <a:t>asi</a:t>
            </a:r>
            <a:r>
              <a:rPr lang="es-ES_tradnl" altLang="es-MX" sz="2000" dirty="0">
                <a:solidFill>
                  <a:schemeClr val="bg1"/>
                </a:solidFill>
                <a:latin typeface="Arial" panose="020B0604020202020204" pitchFamily="34" charset="0"/>
                <a:cs typeface="Arial" panose="020B0604020202020204" pitchFamily="34" charset="0"/>
              </a:rPr>
              <a:t>́ como para la aplicación del requisito de </a:t>
            </a:r>
            <a:r>
              <a:rPr lang="es-ES_tradnl" altLang="es-MX" sz="2000" dirty="0">
                <a:solidFill>
                  <a:schemeClr val="accent3">
                    <a:lumMod val="75000"/>
                  </a:schemeClr>
                </a:solidFill>
                <a:latin typeface="Arial" panose="020B0604020202020204" pitchFamily="34" charset="0"/>
                <a:cs typeface="Arial" panose="020B0604020202020204" pitchFamily="34" charset="0"/>
              </a:rPr>
              <a:t>contenido nacional</a:t>
            </a:r>
            <a:r>
              <a:rPr lang="es-ES_tradnl" altLang="es-MX" sz="2000" dirty="0">
                <a:solidFill>
                  <a:schemeClr val="bg1"/>
                </a:solidFill>
                <a:latin typeface="Arial" panose="020B0604020202020204" pitchFamily="34" charset="0"/>
                <a:cs typeface="Arial" panose="020B0604020202020204" pitchFamily="34" charset="0"/>
              </a:rPr>
              <a:t> en la contratación de obras públicas, que celebren las dependencias y entidades de la APF. </a:t>
            </a:r>
            <a:r>
              <a:rPr lang="es-ES_tradnl" altLang="es-MX" sz="1600" dirty="0">
                <a:solidFill>
                  <a:schemeClr val="bg1"/>
                </a:solidFill>
                <a:latin typeface="Arial" panose="020B0604020202020204" pitchFamily="34" charset="0"/>
                <a:cs typeface="Arial" panose="020B0604020202020204" pitchFamily="34" charset="0"/>
              </a:rPr>
              <a:t>(DOF 10 de octubre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rgbClr val="0070C0"/>
                </a:solidFill>
                <a:latin typeface="Arial" panose="020B0604020202020204" pitchFamily="34" charset="0"/>
                <a:cs typeface="Arial" panose="020B0604020202020204" pitchFamily="34" charset="0"/>
              </a:rPr>
              <a:t>aplicación de las reservas </a:t>
            </a:r>
            <a:r>
              <a:rPr lang="es-ES_tradnl" altLang="es-MX" sz="2000" dirty="0">
                <a:solidFill>
                  <a:schemeClr val="bg1"/>
                </a:solidFill>
                <a:latin typeface="Arial" panose="020B0604020202020204" pitchFamily="34" charset="0"/>
                <a:cs typeface="Arial" panose="020B0604020202020204" pitchFamily="34" charset="0"/>
              </a:rPr>
              <a:t>contenidas en los capítulos o títulos de compras del sector público de los tratados 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t>
            </a:r>
            <a:r>
              <a:rPr lang="es-ES_tradnl" altLang="es-MX" sz="2000" dirty="0">
                <a:solidFill>
                  <a:schemeClr val="accent1">
                    <a:lumMod val="75000"/>
                  </a:schemeClr>
                </a:solidFill>
                <a:latin typeface="Arial" panose="020B0604020202020204" pitchFamily="34" charset="0"/>
                <a:cs typeface="Arial" panose="020B0604020202020204" pitchFamily="34" charset="0"/>
              </a:rPr>
              <a:t>celebración de licitaciones públicas internacionales bajo la cobertura de tratados </a:t>
            </a:r>
            <a:r>
              <a:rPr lang="es-ES_tradnl" altLang="es-MX" sz="2000" dirty="0">
                <a:solidFill>
                  <a:schemeClr val="bg1"/>
                </a:solidFill>
                <a:latin typeface="Arial" panose="020B0604020202020204" pitchFamily="34" charset="0"/>
                <a:cs typeface="Arial" panose="020B0604020202020204" pitchFamily="34" charset="0"/>
              </a:rPr>
              <a:t>de libre comercio suscritos por los Estados Unidos Mexicanos </a:t>
            </a:r>
            <a:r>
              <a:rPr lang="es-ES_tradnl" altLang="es-MX" sz="1600" dirty="0">
                <a:solidFill>
                  <a:schemeClr val="bg1"/>
                </a:solidFill>
                <a:latin typeface="Arial" panose="020B0604020202020204" pitchFamily="34" charset="0"/>
                <a:cs typeface="Arial" panose="020B0604020202020204" pitchFamily="34" charset="0"/>
              </a:rPr>
              <a:t>(DOF 28 de diciembre del 2010)</a:t>
            </a:r>
            <a:r>
              <a:rPr lang="es-ES_tradnl" altLang="es-MX" sz="2000" dirty="0">
                <a:solidFill>
                  <a:schemeClr val="bg1"/>
                </a:solidFill>
                <a:latin typeface="Arial" panose="020B0604020202020204" pitchFamily="34" charset="0"/>
                <a:cs typeface="Arial" panose="020B0604020202020204" pitchFamily="34" charset="0"/>
              </a:rPr>
              <a:t>.</a:t>
            </a:r>
          </a:p>
        </p:txBody>
      </p:sp>
      <p:graphicFrame>
        <p:nvGraphicFramePr>
          <p:cNvPr id="3" name="Diagrama 2">
            <a:extLst>
              <a:ext uri="{FF2B5EF4-FFF2-40B4-BE49-F238E27FC236}">
                <a16:creationId xmlns:a16="http://schemas.microsoft.com/office/drawing/2014/main" id="{F37FC78C-C9AF-EF92-421E-3009D319F8DE}"/>
              </a:ext>
            </a:extLst>
          </p:cNvPr>
          <p:cNvGraphicFramePr/>
          <p:nvPr>
            <p:extLst>
              <p:ext uri="{D42A27DB-BD31-4B8C-83A1-F6EECF244321}">
                <p14:modId xmlns:p14="http://schemas.microsoft.com/office/powerpoint/2010/main" val="1878209418"/>
              </p:ext>
            </p:extLst>
          </p:nvPr>
        </p:nvGraphicFramePr>
        <p:xfrm>
          <a:off x="968990" y="292308"/>
          <a:ext cx="9364603"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graphicEl>
                                              <a:dgm id="{BD7842C2-9FB0-4EB9-AFF8-BA458F4000DA}"/>
                                            </p:graphicEl>
                                          </p:spTgt>
                                        </p:tgtEl>
                                        <p:attrNameLst>
                                          <p:attrName>style.visibility</p:attrName>
                                        </p:attrNameLst>
                                      </p:cBhvr>
                                      <p:to>
                                        <p:strVal val="visible"/>
                                      </p:to>
                                    </p:set>
                                    <p:anim calcmode="lin" valueType="num">
                                      <p:cBhvr>
                                        <p:cTn id="7" dur="1500" fill="hold"/>
                                        <p:tgtEl>
                                          <p:spTgt spid="3">
                                            <p:graphicEl>
                                              <a:dgm id="{BD7842C2-9FB0-4EB9-AFF8-BA458F4000DA}"/>
                                            </p:graphicEl>
                                          </p:spTgt>
                                        </p:tgtEl>
                                        <p:attrNameLst>
                                          <p:attrName>ppt_w</p:attrName>
                                        </p:attrNameLst>
                                      </p:cBhvr>
                                      <p:tavLst>
                                        <p:tav tm="0">
                                          <p:val>
                                            <p:strVal val="2/3*#ppt_w"/>
                                          </p:val>
                                        </p:tav>
                                        <p:tav tm="100000">
                                          <p:val>
                                            <p:strVal val="#ppt_w"/>
                                          </p:val>
                                        </p:tav>
                                      </p:tavLst>
                                    </p:anim>
                                    <p:anim calcmode="lin" valueType="num">
                                      <p:cBhvr>
                                        <p:cTn id="8" dur="1500" fill="hold"/>
                                        <p:tgtEl>
                                          <p:spTgt spid="3">
                                            <p:graphicEl>
                                              <a:dgm id="{BD7842C2-9FB0-4EB9-AFF8-BA458F4000DA}"/>
                                            </p:graphic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
                                            <p:graphicEl>
                                              <a:dgm id="{ECA4106B-C716-427C-88CA-D57387815562}"/>
                                            </p:graphicEl>
                                          </p:spTgt>
                                        </p:tgtEl>
                                        <p:attrNameLst>
                                          <p:attrName>style.visibility</p:attrName>
                                        </p:attrNameLst>
                                      </p:cBhvr>
                                      <p:to>
                                        <p:strVal val="visible"/>
                                      </p:to>
                                    </p:set>
                                    <p:anim calcmode="lin" valueType="num">
                                      <p:cBhvr>
                                        <p:cTn id="13" dur="1500" fill="hold"/>
                                        <p:tgtEl>
                                          <p:spTgt spid="3">
                                            <p:graphicEl>
                                              <a:dgm id="{ECA4106B-C716-427C-88CA-D57387815562}"/>
                                            </p:graphicEl>
                                          </p:spTgt>
                                        </p:tgtEl>
                                        <p:attrNameLst>
                                          <p:attrName>ppt_w</p:attrName>
                                        </p:attrNameLst>
                                      </p:cBhvr>
                                      <p:tavLst>
                                        <p:tav tm="0">
                                          <p:val>
                                            <p:strVal val="2/3*#ppt_w"/>
                                          </p:val>
                                        </p:tav>
                                        <p:tav tm="100000">
                                          <p:val>
                                            <p:strVal val="#ppt_w"/>
                                          </p:val>
                                        </p:tav>
                                      </p:tavLst>
                                    </p:anim>
                                    <p:anim calcmode="lin" valueType="num">
                                      <p:cBhvr>
                                        <p:cTn id="14" dur="1500" fill="hold"/>
                                        <p:tgtEl>
                                          <p:spTgt spid="3">
                                            <p:graphicEl>
                                              <a:dgm id="{ECA4106B-C716-427C-88CA-D57387815562}"/>
                                            </p:graphic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
                                            <p:graphicEl>
                                              <a:dgm id="{D1DAEA60-07CB-4C5C-BA17-A1DBD0FA0F18}"/>
                                            </p:graphicEl>
                                          </p:spTgt>
                                        </p:tgtEl>
                                        <p:attrNameLst>
                                          <p:attrName>style.visibility</p:attrName>
                                        </p:attrNameLst>
                                      </p:cBhvr>
                                      <p:to>
                                        <p:strVal val="visible"/>
                                      </p:to>
                                    </p:set>
                                    <p:anim calcmode="lin" valueType="num">
                                      <p:cBhvr>
                                        <p:cTn id="19" dur="1500" fill="hold"/>
                                        <p:tgtEl>
                                          <p:spTgt spid="3">
                                            <p:graphicEl>
                                              <a:dgm id="{D1DAEA60-07CB-4C5C-BA17-A1DBD0FA0F18}"/>
                                            </p:graphicEl>
                                          </p:spTgt>
                                        </p:tgtEl>
                                        <p:attrNameLst>
                                          <p:attrName>ppt_w</p:attrName>
                                        </p:attrNameLst>
                                      </p:cBhvr>
                                      <p:tavLst>
                                        <p:tav tm="0">
                                          <p:val>
                                            <p:strVal val="2/3*#ppt_w"/>
                                          </p:val>
                                        </p:tav>
                                        <p:tav tm="100000">
                                          <p:val>
                                            <p:strVal val="#ppt_w"/>
                                          </p:val>
                                        </p:tav>
                                      </p:tavLst>
                                    </p:anim>
                                    <p:anim calcmode="lin" valueType="num">
                                      <p:cBhvr>
                                        <p:cTn id="20" dur="1500" fill="hold"/>
                                        <p:tgtEl>
                                          <p:spTgt spid="3">
                                            <p:graphicEl>
                                              <a:dgm id="{D1DAEA60-07CB-4C5C-BA17-A1DBD0FA0F18}"/>
                                            </p:graphic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
                                            <p:graphicEl>
                                              <a:dgm id="{C380198C-3EE9-4B38-B7B0-0520EAD30B59}"/>
                                            </p:graphicEl>
                                          </p:spTgt>
                                        </p:tgtEl>
                                        <p:attrNameLst>
                                          <p:attrName>style.visibility</p:attrName>
                                        </p:attrNameLst>
                                      </p:cBhvr>
                                      <p:to>
                                        <p:strVal val="visible"/>
                                      </p:to>
                                    </p:set>
                                    <p:anim calcmode="lin" valueType="num">
                                      <p:cBhvr>
                                        <p:cTn id="25" dur="1500" fill="hold"/>
                                        <p:tgtEl>
                                          <p:spTgt spid="3">
                                            <p:graphicEl>
                                              <a:dgm id="{C380198C-3EE9-4B38-B7B0-0520EAD30B59}"/>
                                            </p:graphicEl>
                                          </p:spTgt>
                                        </p:tgtEl>
                                        <p:attrNameLst>
                                          <p:attrName>ppt_w</p:attrName>
                                        </p:attrNameLst>
                                      </p:cBhvr>
                                      <p:tavLst>
                                        <p:tav tm="0">
                                          <p:val>
                                            <p:strVal val="2/3*#ppt_w"/>
                                          </p:val>
                                        </p:tav>
                                        <p:tav tm="100000">
                                          <p:val>
                                            <p:strVal val="#ppt_w"/>
                                          </p:val>
                                        </p:tav>
                                      </p:tavLst>
                                    </p:anim>
                                    <p:anim calcmode="lin" valueType="num">
                                      <p:cBhvr>
                                        <p:cTn id="26" dur="1500" fill="hold"/>
                                        <p:tgtEl>
                                          <p:spTgt spid="3">
                                            <p:graphicEl>
                                              <a:dgm id="{C380198C-3EE9-4B38-B7B0-0520EAD30B59}"/>
                                            </p:graphic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3">
                                            <p:graphicEl>
                                              <a:dgm id="{32CBF7B4-19CB-4DB8-AB49-D732D95D0EA1}"/>
                                            </p:graphicEl>
                                          </p:spTgt>
                                        </p:tgtEl>
                                        <p:attrNameLst>
                                          <p:attrName>style.visibility</p:attrName>
                                        </p:attrNameLst>
                                      </p:cBhvr>
                                      <p:to>
                                        <p:strVal val="visible"/>
                                      </p:to>
                                    </p:set>
                                    <p:anim calcmode="lin" valueType="num">
                                      <p:cBhvr>
                                        <p:cTn id="31" dur="1500" fill="hold"/>
                                        <p:tgtEl>
                                          <p:spTgt spid="3">
                                            <p:graphicEl>
                                              <a:dgm id="{32CBF7B4-19CB-4DB8-AB49-D732D95D0EA1}"/>
                                            </p:graphicEl>
                                          </p:spTgt>
                                        </p:tgtEl>
                                        <p:attrNameLst>
                                          <p:attrName>ppt_w</p:attrName>
                                        </p:attrNameLst>
                                      </p:cBhvr>
                                      <p:tavLst>
                                        <p:tav tm="0">
                                          <p:val>
                                            <p:strVal val="2/3*#ppt_w"/>
                                          </p:val>
                                        </p:tav>
                                        <p:tav tm="100000">
                                          <p:val>
                                            <p:strVal val="#ppt_w"/>
                                          </p:val>
                                        </p:tav>
                                      </p:tavLst>
                                    </p:anim>
                                    <p:anim calcmode="lin" valueType="num">
                                      <p:cBhvr>
                                        <p:cTn id="32" dur="1500" fill="hold"/>
                                        <p:tgtEl>
                                          <p:spTgt spid="3">
                                            <p:graphicEl>
                                              <a:dgm id="{32CBF7B4-19CB-4DB8-AB49-D732D95D0EA1}"/>
                                            </p:graphic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3">
                                            <p:graphicEl>
                                              <a:dgm id="{EF288B4F-6DFF-4841-A2F5-31980DC247C7}"/>
                                            </p:graphicEl>
                                          </p:spTgt>
                                        </p:tgtEl>
                                        <p:attrNameLst>
                                          <p:attrName>style.visibility</p:attrName>
                                        </p:attrNameLst>
                                      </p:cBhvr>
                                      <p:to>
                                        <p:strVal val="visible"/>
                                      </p:to>
                                    </p:set>
                                    <p:anim calcmode="lin" valueType="num">
                                      <p:cBhvr>
                                        <p:cTn id="37" dur="1500" fill="hold"/>
                                        <p:tgtEl>
                                          <p:spTgt spid="3">
                                            <p:graphicEl>
                                              <a:dgm id="{EF288B4F-6DFF-4841-A2F5-31980DC247C7}"/>
                                            </p:graphicEl>
                                          </p:spTgt>
                                        </p:tgtEl>
                                        <p:attrNameLst>
                                          <p:attrName>ppt_w</p:attrName>
                                        </p:attrNameLst>
                                      </p:cBhvr>
                                      <p:tavLst>
                                        <p:tav tm="0">
                                          <p:val>
                                            <p:strVal val="2/3*#ppt_w"/>
                                          </p:val>
                                        </p:tav>
                                        <p:tav tm="100000">
                                          <p:val>
                                            <p:strVal val="#ppt_w"/>
                                          </p:val>
                                        </p:tav>
                                      </p:tavLst>
                                    </p:anim>
                                    <p:anim calcmode="lin" valueType="num">
                                      <p:cBhvr>
                                        <p:cTn id="38" dur="1500" fill="hold"/>
                                        <p:tgtEl>
                                          <p:spTgt spid="3">
                                            <p:graphicEl>
                                              <a:dgm id="{EF288B4F-6DFF-4841-A2F5-31980DC247C7}"/>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blinds(horizontal)">
                                      <p:cBhvr>
                                        <p:cTn id="43" dur="10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checkerboard(across)">
                                      <p:cBhvr>
                                        <p:cTn id="48" dur="1000"/>
                                        <p:tgtEl>
                                          <p:spTgt spid="1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 calcmode="lin" valueType="num">
                                      <p:cBhvr>
                                        <p:cTn id="53"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54"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199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03948"/>
          </a:xfrm>
        </p:spPr>
        <p:txBody>
          <a:bodyPr>
            <a:normAutofit/>
          </a:bodyPr>
          <a:lstStyle/>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XII. </a:t>
            </a:r>
            <a:r>
              <a:rPr lang="es-MX" sz="2000" dirty="0">
                <a:solidFill>
                  <a:schemeClr val="bg1"/>
                </a:solidFill>
                <a:latin typeface="Arial" panose="020B0604020202020204" pitchFamily="34" charset="0"/>
                <a:cs typeface="Arial" panose="020B0604020202020204" pitchFamily="34" charset="0"/>
              </a:rPr>
              <a:t>En general, incumpla cualquiera de las obligaciones derivadas del contrato.</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Los entes públicos, atendiendo a las características, magnitud y complejidad de los trabajos, podrán establecer en los contratos otras causas de </a:t>
            </a:r>
            <a:r>
              <a:rPr lang="es-MX" sz="2000" dirty="0">
                <a:solidFill>
                  <a:schemeClr val="accent6">
                    <a:lumMod val="50000"/>
                  </a:schemeClr>
                </a:solidFill>
                <a:latin typeface="Arial" panose="020B0604020202020204" pitchFamily="34" charset="0"/>
                <a:cs typeface="Arial" panose="020B0604020202020204" pitchFamily="34" charset="0"/>
              </a:rPr>
              <a:t>rescisión</a:t>
            </a:r>
            <a:r>
              <a:rPr lang="es-MX" sz="2000" dirty="0">
                <a:solidFill>
                  <a:schemeClr val="bg1"/>
                </a:solidFill>
                <a:latin typeface="Arial" panose="020B0604020202020204" pitchFamily="34" charset="0"/>
                <a:cs typeface="Arial" panose="020B0604020202020204" pitchFamily="34" charset="0"/>
              </a:rPr>
              <a:t> además de las antes enumeradas </a:t>
            </a:r>
            <a:r>
              <a:rPr lang="es-MX" sz="1600" dirty="0">
                <a:solidFill>
                  <a:schemeClr val="bg1"/>
                </a:solidFill>
                <a:latin typeface="Arial" panose="020B0604020202020204" pitchFamily="34" charset="0"/>
                <a:cs typeface="Arial" panose="020B0604020202020204" pitchFamily="34" charset="0"/>
              </a:rPr>
              <a:t>(art. 157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el administrador del contrato es el responsable de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aplicar y cálcular las penas convencionales y deductivas y, en su caso, solicitar al área competente, la rescisión del contrato, aportando los elementos conducentes.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 2 fracc. III BIS RLAASSP)</a:t>
            </a:r>
          </a:p>
          <a:p>
            <a:pPr marL="0" indent="0" algn="just">
              <a:lnSpc>
                <a:spcPct val="100000"/>
              </a:lnSpc>
              <a:spcBef>
                <a:spcPts val="0"/>
              </a:spcBef>
              <a:buNone/>
            </a:pPr>
            <a:endParaRPr kumimoji="0" lang="es-MX"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 el supuesto de que </a:t>
            </a:r>
            <a:r>
              <a:rPr kumimoji="0" lang="es-MX" sz="2000" b="0"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el proveedor o el contratista quisieran rescindir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contrato, está complicado, por no decir casi imposible, pues será necesario que acudiera ante la autoridad judicial federal para obtener la declaración correspondiente.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 98 2º pfo. RLAASSP, y 155 RLOPSRM)</a:t>
            </a:r>
          </a:p>
          <a:p>
            <a:pPr marL="0" indent="0" algn="just">
              <a:lnSpc>
                <a:spcPct val="100000"/>
              </a:lnSpc>
              <a:spcBef>
                <a:spcPts val="0"/>
              </a:spcBef>
              <a:buNone/>
            </a:pPr>
            <a:endParaRPr lang="es-MX"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			      No será materia de arbitraje la rescisión administrativa 			      de los contratos </a:t>
            </a:r>
            <a:r>
              <a:rPr lang="es-ES" altLang="es-MX" sz="1600" dirty="0">
                <a:solidFill>
                  <a:schemeClr val="bg1"/>
                </a:solidFill>
                <a:latin typeface="Arial" panose="020B0604020202020204" pitchFamily="34" charset="0"/>
              </a:rPr>
              <a:t>(arts.80 2º. pfo. LAASSP, y 98 2º pfo. LOPSRM)</a:t>
            </a:r>
          </a:p>
          <a:p>
            <a:pPr marL="0" indent="0" algn="just">
              <a:lnSpc>
                <a:spcPct val="100000"/>
              </a:lnSpc>
              <a:spcBef>
                <a:spcPts val="0"/>
              </a:spcBef>
              <a:buNone/>
            </a:pPr>
            <a:endPar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endParaRPr>
          </a:p>
        </p:txBody>
      </p:sp>
      <p:pic>
        <p:nvPicPr>
          <p:cNvPr id="2050" name="Picture 2" descr="Newsletter Arbitraje Internacional - Julio 2019 | Garrigues">
            <a:extLst>
              <a:ext uri="{FF2B5EF4-FFF2-40B4-BE49-F238E27FC236}">
                <a16:creationId xmlns:a16="http://schemas.microsoft.com/office/drawing/2014/main" id="{7470D7B1-A4F2-1600-A263-3F780E52D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3" y="4806064"/>
            <a:ext cx="2976394" cy="178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9"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1000"/>
                                        <p:tgtEl>
                                          <p:spTgt spid="11">
                                            <p:txEl>
                                              <p:pRg st="6" end="6"/>
                                            </p:txEl>
                                          </p:spTgt>
                                        </p:tgtEl>
                                      </p:cBhvr>
                                    </p:animEffect>
                                    <p:anim calcmode="lin" valueType="num">
                                      <p:cBhvr>
                                        <p:cTn id="36"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dissolve">
                                      <p:cBhvr>
                                        <p:cTn id="42" dur="1500"/>
                                        <p:tgtEl>
                                          <p:spTgt spid="2050"/>
                                        </p:tgtEl>
                                      </p:cBhvr>
                                    </p:animEffect>
                                  </p:childTnLst>
                                </p:cTn>
                              </p:par>
                              <p:par>
                                <p:cTn id="43" presetID="37" presetClass="entr" presetSubtype="0"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fade">
                                      <p:cBhvr>
                                        <p:cTn id="45" dur="1000"/>
                                        <p:tgtEl>
                                          <p:spTgt spid="11">
                                            <p:txEl>
                                              <p:pRg st="8" end="8"/>
                                            </p:txEl>
                                          </p:spTgt>
                                        </p:tgtEl>
                                      </p:cBhvr>
                                    </p:animEffect>
                                    <p:anim calcmode="lin" valueType="num">
                                      <p:cBhvr>
                                        <p:cTn id="4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1431"/>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materia de contrataciones públicas los contratos también </a:t>
            </a:r>
            <a:r>
              <a:rPr lang="es-MX" sz="2000" dirty="0">
                <a:solidFill>
                  <a:schemeClr val="bg2">
                    <a:lumMod val="75000"/>
                  </a:schemeClr>
                </a:solidFill>
                <a:latin typeface="Arial" panose="020B0604020202020204" pitchFamily="34" charset="0"/>
                <a:ea typeface="Times New Roman" panose="02020603050405020304" pitchFamily="18" charset="0"/>
              </a:rPr>
              <a:t>pueden terminar de manera o causa previa al cumplimiento de su objeto</a:t>
            </a:r>
            <a:r>
              <a:rPr lang="es-MX" sz="2000" dirty="0">
                <a:solidFill>
                  <a:schemeClr val="bg1"/>
                </a:solidFill>
                <a:latin typeface="Arial" panose="020B0604020202020204" pitchFamily="34" charset="0"/>
                <a:ea typeface="Times New Roman" panose="02020603050405020304" pitchFamily="18" charset="0"/>
              </a:rPr>
              <a:t>, sin que exista incumplimiento por parte del proveedor o contratista o del ente público, o sea, porque procede la </a:t>
            </a:r>
            <a:r>
              <a:rPr lang="es-MX" sz="2000" dirty="0">
                <a:solidFill>
                  <a:schemeClr val="accent4">
                    <a:lumMod val="75000"/>
                  </a:schemeClr>
                </a:solidFill>
                <a:latin typeface="Arial" panose="020B0604020202020204" pitchFamily="34" charset="0"/>
                <a:ea typeface="Times New Roman" panose="02020603050405020304" pitchFamily="18" charset="0"/>
              </a:rPr>
              <a:t>terminación anticipada</a:t>
            </a:r>
            <a:r>
              <a:rPr lang="es-MX" sz="2000" dirty="0">
                <a:solidFill>
                  <a:schemeClr val="bg1"/>
                </a:solidFill>
                <a:latin typeface="Arial" panose="020B0604020202020204" pitchFamily="34" charset="0"/>
                <a:ea typeface="Times New Roman" panose="02020603050405020304" pitchFamily="18" charset="0"/>
              </a:rPr>
              <a:t>, cuando se presente alguna de las causas siguientes: </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A.</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B.</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8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C.</a:t>
            </a: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D.                                             </a:t>
            </a:r>
          </a:p>
        </p:txBody>
      </p:sp>
      <p:sp>
        <p:nvSpPr>
          <p:cNvPr id="5" name="CuadroTexto 4">
            <a:extLst>
              <a:ext uri="{FF2B5EF4-FFF2-40B4-BE49-F238E27FC236}">
                <a16:creationId xmlns:a16="http://schemas.microsoft.com/office/drawing/2014/main" id="{7265EAD0-3383-8186-6627-4FD7DD45739B}"/>
              </a:ext>
            </a:extLst>
          </p:cNvPr>
          <p:cNvSpPr txBox="1"/>
          <p:nvPr/>
        </p:nvSpPr>
        <p:spPr>
          <a:xfrm>
            <a:off x="1197107" y="2100375"/>
            <a:ext cx="7017743" cy="615553"/>
          </a:xfrm>
          <a:prstGeom prst="rect">
            <a:avLst/>
          </a:prstGeom>
          <a:solidFill>
            <a:srgbClr val="00D86D"/>
          </a:solidFill>
        </p:spPr>
        <p:txBody>
          <a:bodyPr wrap="square" rtlCol="0">
            <a:spAutoFit/>
          </a:bodyPr>
          <a:lstStyle/>
          <a:p>
            <a:pPr lvl="0" rtl="0"/>
            <a:r>
              <a:rPr lang="es-ES" sz="2000" dirty="0">
                <a:solidFill>
                  <a:srgbClr val="292934"/>
                </a:solidFill>
                <a:latin typeface="Arial" panose="020B0604020202020204" pitchFamily="34" charset="0"/>
                <a:cs typeface="Arial" panose="020B0604020202020204" pitchFamily="34" charset="0"/>
              </a:rPr>
              <a:t>Razones de interés general; </a:t>
            </a:r>
            <a:r>
              <a:rPr lang="es-ES" sz="1400" dirty="0">
                <a:solidFill>
                  <a:srgbClr val="292934"/>
                </a:solidFill>
                <a:latin typeface="Arial" panose="020B0604020202020204" pitchFamily="34" charset="0"/>
                <a:cs typeface="Arial" panose="020B0604020202020204" pitchFamily="34" charset="0"/>
              </a:rPr>
              <a:t>(Ejem: arts. 54 o 55 Bis LAASSP, y 60 2º pfo. o 62 fracc. IV  LOPSRM.)</a:t>
            </a:r>
            <a:endParaRPr lang="es-MX" sz="1400" dirty="0">
              <a:solidFill>
                <a:srgbClr val="292934"/>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CD77884B-3030-E11C-DE30-70679B10D383}"/>
              </a:ext>
            </a:extLst>
          </p:cNvPr>
          <p:cNvSpPr txBox="1"/>
          <p:nvPr/>
        </p:nvSpPr>
        <p:spPr>
          <a:xfrm>
            <a:off x="1740304" y="2911084"/>
            <a:ext cx="7300452" cy="1231106"/>
          </a:xfrm>
          <a:prstGeom prst="rect">
            <a:avLst/>
          </a:prstGeom>
          <a:solidFill>
            <a:schemeClr val="accent4">
              <a:lumMod val="40000"/>
              <a:lumOff val="60000"/>
            </a:schemeClr>
          </a:solidFill>
        </p:spPr>
        <p:txBody>
          <a:bodyPr wrap="square" rtlCol="0">
            <a:spAutoFit/>
          </a:bodyPr>
          <a:lstStyle/>
          <a:p>
            <a:pPr algn="just"/>
            <a:r>
              <a:rPr lang="es-ES" sz="2000" dirty="0">
                <a:solidFill>
                  <a:srgbClr val="292934"/>
                </a:solidFill>
                <a:latin typeface="Arial" panose="020B0604020202020204" pitchFamily="34" charset="0"/>
                <a:cs typeface="Arial" panose="020B0604020202020204" pitchFamily="34" charset="0"/>
              </a:rPr>
              <a:t>Causas justificadas que extinga la necesidad o no se pueda continuar cumpliendo el contrato, y de continuar se ocasionaría un daño o perjuicio al Estado; </a:t>
            </a:r>
            <a:r>
              <a:rPr lang="es-ES" sz="1400" dirty="0">
                <a:solidFill>
                  <a:srgbClr val="292934"/>
                </a:solidFill>
                <a:latin typeface="Arial" panose="020B0604020202020204" pitchFamily="34" charset="0"/>
                <a:cs typeface="Arial" panose="020B0604020202020204" pitchFamily="34" charset="0"/>
              </a:rPr>
              <a:t>(Ejem: arts. 54 Bis LAASSP, y 60 2º pfo. LOPSRM)</a:t>
            </a:r>
            <a:endParaRPr lang="es-MX" sz="2000" dirty="0">
              <a:solidFill>
                <a:srgbClr val="292934"/>
              </a:solidFill>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7B8652D1-0913-4126-19B2-038C3B60B9A5}"/>
              </a:ext>
            </a:extLst>
          </p:cNvPr>
          <p:cNvSpPr txBox="1"/>
          <p:nvPr/>
        </p:nvSpPr>
        <p:spPr>
          <a:xfrm>
            <a:off x="2444658" y="4302544"/>
            <a:ext cx="7300452" cy="1015663"/>
          </a:xfrm>
          <a:prstGeom prst="rect">
            <a:avLst/>
          </a:prstGeom>
          <a:solidFill>
            <a:srgbClr val="D5D5D5"/>
          </a:solidFill>
        </p:spPr>
        <p:txBody>
          <a:bodyPr wrap="square" rtlCol="0">
            <a:spAutoFit/>
          </a:bodyPr>
          <a:lstStyle/>
          <a:p>
            <a:pPr lvl="0" algn="just" rtl="0"/>
            <a:r>
              <a:rPr lang="es-ES" sz="2000" dirty="0">
                <a:solidFill>
                  <a:srgbClr val="292934"/>
                </a:solidFill>
                <a:latin typeface="Arial" panose="020B0604020202020204" pitchFamily="34" charset="0"/>
                <a:cs typeface="Arial" panose="020B0604020202020204" pitchFamily="34" charset="0"/>
              </a:rPr>
              <a:t>Se determine la nulidad total o parcial con motivo de una resolución o intervención de oficio de alguna autoridad competente </a:t>
            </a:r>
            <a:r>
              <a:rPr lang="es-ES" sz="1400" dirty="0">
                <a:solidFill>
                  <a:srgbClr val="292934"/>
                </a:solidFill>
                <a:latin typeface="Arial" panose="020B0604020202020204" pitchFamily="34" charset="0"/>
                <a:cs typeface="Arial" panose="020B0604020202020204" pitchFamily="34" charset="0"/>
              </a:rPr>
              <a:t>(Ejem: 74 fracc. IV LAASSP, y 92 fracc. IV LOPSRM)</a:t>
            </a:r>
            <a:r>
              <a:rPr lang="es-ES" sz="2000" dirty="0">
                <a:solidFill>
                  <a:srgbClr val="292934"/>
                </a:solidFill>
                <a:latin typeface="Arial" panose="020B0604020202020204" pitchFamily="34" charset="0"/>
                <a:cs typeface="Arial" panose="020B0604020202020204" pitchFamily="34" charset="0"/>
              </a:rPr>
              <a:t>, o</a:t>
            </a:r>
            <a:endParaRPr lang="es-MX" sz="1400" dirty="0">
              <a:solidFill>
                <a:srgbClr val="292934"/>
              </a:solidFill>
              <a:latin typeface="Arial" panose="020B0604020202020204" pitchFamily="34" charset="0"/>
              <a:cs typeface="Arial" panose="020B0604020202020204" pitchFamily="34" charset="0"/>
            </a:endParaRPr>
          </a:p>
        </p:txBody>
      </p:sp>
      <p:sp>
        <p:nvSpPr>
          <p:cNvPr id="57" name="CuadroTexto 56">
            <a:extLst>
              <a:ext uri="{FF2B5EF4-FFF2-40B4-BE49-F238E27FC236}">
                <a16:creationId xmlns:a16="http://schemas.microsoft.com/office/drawing/2014/main" id="{BA8CAE71-AD54-AC7B-AA2E-983BE8019414}"/>
              </a:ext>
            </a:extLst>
          </p:cNvPr>
          <p:cNvSpPr txBox="1"/>
          <p:nvPr/>
        </p:nvSpPr>
        <p:spPr>
          <a:xfrm>
            <a:off x="3156170" y="5515900"/>
            <a:ext cx="7035423" cy="1015663"/>
          </a:xfrm>
          <a:prstGeom prst="rect">
            <a:avLst/>
          </a:prstGeom>
          <a:solidFill>
            <a:schemeClr val="accent1">
              <a:lumMod val="40000"/>
              <a:lumOff val="60000"/>
            </a:schemeClr>
          </a:solidFill>
        </p:spPr>
        <p:txBody>
          <a:bodyPr wrap="square" rtlCol="0">
            <a:spAutoFit/>
          </a:bodyPr>
          <a:lstStyle/>
          <a:p>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No sea posible determinar la temporalidad de la suspensión de los trabajos o del cumplimiento del contrato </a:t>
            </a:r>
            <a:r>
              <a:rPr lang="es-MX"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(arts. 60 2º pfo. LOPSRM, y 55 Bis LAASSP)</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s-MX" sz="2000" dirty="0"/>
          </a:p>
        </p:txBody>
      </p:sp>
    </p:spTree>
    <p:extLst>
      <p:ext uri="{BB962C8B-B14F-4D97-AF65-F5344CB8AC3E}">
        <p14:creationId xmlns:p14="http://schemas.microsoft.com/office/powerpoint/2010/main" val="9380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800" decel="100000"/>
                                        <p:tgtEl>
                                          <p:spTgt spid="11">
                                            <p:txEl>
                                              <p:pRg st="2" end="2"/>
                                            </p:txEl>
                                          </p:spTgt>
                                        </p:tgtEl>
                                      </p:cBhvr>
                                    </p:animEffect>
                                    <p:anim calcmode="lin" valueType="num">
                                      <p:cBhvr>
                                        <p:cTn id="13"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800" decel="100000"/>
                                        <p:tgtEl>
                                          <p:spTgt spid="11">
                                            <p:txEl>
                                              <p:pRg st="6" end="6"/>
                                            </p:txEl>
                                          </p:spTgt>
                                        </p:tgtEl>
                                      </p:cBhvr>
                                    </p:animEffect>
                                    <p:anim calcmode="lin" valueType="num">
                                      <p:cBhvr>
                                        <p:cTn id="29"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ppt_w</p:attrName>
                                        </p:attrNameLst>
                                      </p:cBhvr>
                                      <p:tavLst>
                                        <p:tav tm="0">
                                          <p:val>
                                            <p:fltVal val="0"/>
                                          </p:val>
                                        </p:tav>
                                        <p:tav tm="100000">
                                          <p:val>
                                            <p:strVal val="#ppt_w"/>
                                          </p:val>
                                        </p:tav>
                                      </p:tavLst>
                                    </p:anim>
                                    <p:anim calcmode="lin" valueType="num">
                                      <p:cBhvr>
                                        <p:cTn id="37" dur="1000" fill="hold"/>
                                        <p:tgtEl>
                                          <p:spTgt spid="22"/>
                                        </p:tgtEl>
                                        <p:attrNameLst>
                                          <p:attrName>ppt_h</p:attrName>
                                        </p:attrNameLst>
                                      </p:cBhvr>
                                      <p:tavLst>
                                        <p:tav tm="0">
                                          <p:val>
                                            <p:fltVal val="0"/>
                                          </p:val>
                                        </p:tav>
                                        <p:tav tm="100000">
                                          <p:val>
                                            <p:strVal val="#ppt_h"/>
                                          </p:val>
                                        </p:tav>
                                      </p:tavLst>
                                    </p:anim>
                                    <p:anim calcmode="lin" valueType="num">
                                      <p:cBhvr>
                                        <p:cTn id="38"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800" decel="100000"/>
                                        <p:tgtEl>
                                          <p:spTgt spid="11">
                                            <p:txEl>
                                              <p:pRg st="10" end="10"/>
                                            </p:txEl>
                                          </p:spTgt>
                                        </p:tgtEl>
                                      </p:cBhvr>
                                    </p:animEffect>
                                    <p:anim calcmode="lin" valueType="num">
                                      <p:cBhvr>
                                        <p:cTn id="45"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par>
                                <p:cTn id="50" presetID="15"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1000" fill="hold"/>
                                        <p:tgtEl>
                                          <p:spTgt spid="29"/>
                                        </p:tgtEl>
                                        <p:attrNameLst>
                                          <p:attrName>ppt_w</p:attrName>
                                        </p:attrNameLst>
                                      </p:cBhvr>
                                      <p:tavLst>
                                        <p:tav tm="0">
                                          <p:val>
                                            <p:fltVal val="0"/>
                                          </p:val>
                                        </p:tav>
                                        <p:tav tm="100000">
                                          <p:val>
                                            <p:strVal val="#ppt_w"/>
                                          </p:val>
                                        </p:tav>
                                      </p:tavLst>
                                    </p:anim>
                                    <p:anim calcmode="lin" valueType="num">
                                      <p:cBhvr>
                                        <p:cTn id="53" dur="1000" fill="hold"/>
                                        <p:tgtEl>
                                          <p:spTgt spid="29"/>
                                        </p:tgtEl>
                                        <p:attrNameLst>
                                          <p:attrName>ppt_h</p:attrName>
                                        </p:attrNameLst>
                                      </p:cBhvr>
                                      <p:tavLst>
                                        <p:tav tm="0">
                                          <p:val>
                                            <p:fltVal val="0"/>
                                          </p:val>
                                        </p:tav>
                                        <p:tav tm="100000">
                                          <p:val>
                                            <p:strVal val="#ppt_h"/>
                                          </p:val>
                                        </p:tav>
                                      </p:tavLst>
                                    </p:anim>
                                    <p:anim calcmode="lin" valueType="num">
                                      <p:cBhvr>
                                        <p:cTn id="5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xEl>
                                              <p:pRg st="14" end="14"/>
                                            </p:txEl>
                                          </p:spTgt>
                                        </p:tgtEl>
                                        <p:attrNameLst>
                                          <p:attrName>style.visibility</p:attrName>
                                        </p:attrNameLst>
                                      </p:cBhvr>
                                      <p:to>
                                        <p:strVal val="visible"/>
                                      </p:to>
                                    </p:set>
                                    <p:animEffect transition="in" filter="fade">
                                      <p:cBhvr>
                                        <p:cTn id="60" dur="800" decel="100000"/>
                                        <p:tgtEl>
                                          <p:spTgt spid="11">
                                            <p:txEl>
                                              <p:pRg st="14" end="14"/>
                                            </p:txEl>
                                          </p:spTgt>
                                        </p:tgtEl>
                                      </p:cBhvr>
                                    </p:animEffect>
                                    <p:anim calcmode="lin" valueType="num">
                                      <p:cBhvr>
                                        <p:cTn id="61" dur="800" decel="100000" fill="hold"/>
                                        <p:tgtEl>
                                          <p:spTgt spid="11">
                                            <p:txEl>
                                              <p:pRg st="14" end="14"/>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1">
                                            <p:txEl>
                                              <p:pRg st="14" end="14"/>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1">
                                            <p:txEl>
                                              <p:pRg st="14" end="14"/>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xEl>
                                              <p:pRg st="14" end="14"/>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xEl>
                                              <p:pRg st="14" end="14"/>
                                            </p:txEl>
                                          </p:spTgt>
                                        </p:tgtEl>
                                        <p:attrNameLst>
                                          <p:attrName>ppt_y</p:attrName>
                                        </p:attrNameLst>
                                      </p:cBhvr>
                                      <p:tavLst>
                                        <p:tav tm="0">
                                          <p:val>
                                            <p:strVal val="#ppt_y+0.1"/>
                                          </p:val>
                                        </p:tav>
                                        <p:tav tm="100000">
                                          <p:val>
                                            <p:strVal val="#ppt_y"/>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p:cTn id="68" dur="1000" fill="hold"/>
                                        <p:tgtEl>
                                          <p:spTgt spid="57"/>
                                        </p:tgtEl>
                                        <p:attrNameLst>
                                          <p:attrName>ppt_w</p:attrName>
                                        </p:attrNameLst>
                                      </p:cBhvr>
                                      <p:tavLst>
                                        <p:tav tm="0">
                                          <p:val>
                                            <p:fltVal val="0"/>
                                          </p:val>
                                        </p:tav>
                                        <p:tav tm="100000">
                                          <p:val>
                                            <p:strVal val="#ppt_w"/>
                                          </p:val>
                                        </p:tav>
                                      </p:tavLst>
                                    </p:anim>
                                    <p:anim calcmode="lin" valueType="num">
                                      <p:cBhvr>
                                        <p:cTn id="69" dur="1000" fill="hold"/>
                                        <p:tgtEl>
                                          <p:spTgt spid="57"/>
                                        </p:tgtEl>
                                        <p:attrNameLst>
                                          <p:attrName>ppt_h</p:attrName>
                                        </p:attrNameLst>
                                      </p:cBhvr>
                                      <p:tavLst>
                                        <p:tav tm="0">
                                          <p:val>
                                            <p:fltVal val="0"/>
                                          </p:val>
                                        </p:tav>
                                        <p:tav tm="100000">
                                          <p:val>
                                            <p:strVal val="#ppt_h"/>
                                          </p:val>
                                        </p:tav>
                                      </p:tavLst>
                                    </p:anim>
                                    <p:anim calcmode="lin" valueType="num">
                                      <p:cBhvr>
                                        <p:cTn id="70" dur="1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9" grpId="0" animBg="1"/>
      <p:bldP spid="57"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La </a:t>
            </a:r>
            <a:r>
              <a:rPr lang="es-MX" sz="2000" b="1" dirty="0">
                <a:solidFill>
                  <a:schemeClr val="bg1"/>
                </a:solidFill>
                <a:latin typeface="Arial" panose="020B0604020202020204" pitchFamily="34" charset="0"/>
                <a:ea typeface="Times New Roman" panose="02020603050405020304" pitchFamily="18" charset="0"/>
              </a:rPr>
              <a:t>primera causa</a:t>
            </a:r>
            <a:r>
              <a:rPr lang="es-MX" sz="2000" dirty="0">
                <a:solidFill>
                  <a:schemeClr val="bg1"/>
                </a:solidFill>
                <a:latin typeface="Arial" panose="020B0604020202020204" pitchFamily="34" charset="0"/>
                <a:ea typeface="Times New Roman" panose="02020603050405020304" pitchFamily="18" charset="0"/>
              </a:rPr>
              <a:t> consiste en que, durante la vigencia del contrato, </a:t>
            </a:r>
            <a:r>
              <a:rPr lang="es-MX" sz="2000" dirty="0">
                <a:solidFill>
                  <a:schemeClr val="accent1"/>
                </a:solidFill>
                <a:latin typeface="Arial" panose="020B0604020202020204" pitchFamily="34" charset="0"/>
                <a:ea typeface="Times New Roman" panose="02020603050405020304" pitchFamily="18" charset="0"/>
              </a:rPr>
              <a:t>se presenta de manera imprevista, un hecho o acontecimiento</a:t>
            </a:r>
            <a:r>
              <a:rPr lang="es-MX" sz="2000" dirty="0">
                <a:solidFill>
                  <a:schemeClr val="bg1"/>
                </a:solidFill>
                <a:latin typeface="Arial" panose="020B0604020202020204" pitchFamily="34" charset="0"/>
                <a:ea typeface="Times New Roman" panose="02020603050405020304" pitchFamily="18" charset="0"/>
              </a:rPr>
              <a:t> que sea de </a:t>
            </a:r>
            <a:r>
              <a:rPr lang="es-MX" sz="2000" i="1" dirty="0">
                <a:solidFill>
                  <a:schemeClr val="bg1"/>
                </a:solidFill>
                <a:latin typeface="Arial" panose="020B0604020202020204" pitchFamily="34" charset="0"/>
                <a:ea typeface="Times New Roman" panose="02020603050405020304" pitchFamily="18" charset="0"/>
              </a:rPr>
              <a:t>interés</a:t>
            </a:r>
            <a:r>
              <a:rPr lang="es-MX" sz="2000" dirty="0">
                <a:solidFill>
                  <a:schemeClr val="bg1"/>
                </a:solidFill>
                <a:latin typeface="Arial" panose="020B0604020202020204" pitchFamily="34" charset="0"/>
                <a:ea typeface="Times New Roman" panose="02020603050405020304" pitchFamily="18" charset="0"/>
              </a:rPr>
              <a:t> </a:t>
            </a:r>
            <a:r>
              <a:rPr lang="es-MX" sz="2000" i="1" dirty="0">
                <a:solidFill>
                  <a:schemeClr val="bg1"/>
                </a:solidFill>
                <a:latin typeface="Arial" panose="020B0604020202020204" pitchFamily="34" charset="0"/>
                <a:ea typeface="Times New Roman" panose="02020603050405020304" pitchFamily="18" charset="0"/>
              </a:rPr>
              <a:t>general</a:t>
            </a:r>
            <a:r>
              <a:rPr lang="es-MX" sz="2000" dirty="0">
                <a:solidFill>
                  <a:schemeClr val="bg1"/>
                </a:solidFill>
                <a:latin typeface="Arial" panose="020B0604020202020204" pitchFamily="34" charset="0"/>
                <a:ea typeface="Times New Roman" panose="02020603050405020304" pitchFamily="18" charset="0"/>
              </a:rPr>
              <a:t>, es decir, no se trata de lo que sólo interesa al ente público, sino de un acontecimiento que afecta, en términos generales, a una población, región o todo el país, desde el punto de vista de la salubridad, la economía, la seguridad, el medio ambiente, o alguna otra circunstancia.</a:t>
            </a:r>
            <a:endParaRPr lang="es-MX" sz="2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Para el caso de la </a:t>
            </a:r>
            <a:r>
              <a:rPr lang="es-MX" sz="2000" b="1" dirty="0">
                <a:solidFill>
                  <a:schemeClr val="bg1"/>
                </a:solidFill>
                <a:latin typeface="Arial" panose="020B0604020202020204" pitchFamily="34" charset="0"/>
                <a:ea typeface="Times New Roman" panose="02020603050405020304" pitchFamily="18" charset="0"/>
              </a:rPr>
              <a:t>segunda causa</a:t>
            </a:r>
            <a:r>
              <a:rPr lang="es-MX" sz="2000" dirty="0">
                <a:solidFill>
                  <a:schemeClr val="bg1"/>
                </a:solidFill>
                <a:latin typeface="Arial" panose="020B0604020202020204" pitchFamily="34" charset="0"/>
                <a:ea typeface="Times New Roman" panose="02020603050405020304" pitchFamily="18" charset="0"/>
              </a:rPr>
              <a:t>, se debe presentar, también, sin posibilidad de haberse previsto previamente por las partes, un hecho, ya sea del hombre o la naturaleza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que le impidan la continuación de los trabajos, o que de continuar con las obligaciones pactadas </a:t>
            </a:r>
            <a:r>
              <a:rPr lang="es-MX" sz="2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se pudiera causar un daño o perjuicio grave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al ente público y por ende al Estado, máxime si lo contratado ya no se requiere o necesita.</a:t>
            </a: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la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tercera causa</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se trata de que exista una determinación o sentencia de autoridad competente, que </a:t>
            </a:r>
            <a:r>
              <a:rPr lang="es-MX" sz="2000"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anule los actos que dieron origen al contrato</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esto puede ser con motivo de la resolución de una inconformidad, una intervención de oficio emitida por la SFP, o por resolución de autoridad judicial.</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cuarta causa</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consiste en que </a:t>
            </a:r>
            <a:r>
              <a:rPr lang="es-MX"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no se puedan reanudar las obligaciones contractuales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producto de que se hizo permanente la cuasa de la suspensión.</a:t>
            </a:r>
            <a:endParaRPr lang="es-ES" alt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67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edge">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edge">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edge">
                                      <p:cBhvr>
                                        <p:cTn id="17" dur="125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wedge">
                                      <p:cBhvr>
                                        <p:cTn id="2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La terminación anticipada </a:t>
            </a:r>
            <a:r>
              <a:rPr lang="es-MX" sz="2000" dirty="0">
                <a:solidFill>
                  <a:schemeClr val="bg2"/>
                </a:solidFill>
                <a:latin typeface="Arial" panose="020B0604020202020204" pitchFamily="34" charset="0"/>
                <a:ea typeface="Times New Roman" panose="02020603050405020304" pitchFamily="18" charset="0"/>
              </a:rPr>
              <a:t>solamente se puede dar </a:t>
            </a:r>
            <a:r>
              <a:rPr lang="es-MX" sz="2000" dirty="0">
                <a:solidFill>
                  <a:schemeClr val="bg1"/>
                </a:solidFill>
                <a:latin typeface="Arial" panose="020B0604020202020204" pitchFamily="34" charset="0"/>
                <a:ea typeface="Times New Roman" panose="02020603050405020304" pitchFamily="18" charset="0"/>
              </a:rPr>
              <a:t>porque se presente alguna de las anteriores causas.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a:t>
            </a:r>
            <a:r>
              <a:rPr lang="es-MX" sz="2000" b="1" dirty="0">
                <a:solidFill>
                  <a:schemeClr val="bg1"/>
                </a:solidFill>
                <a:latin typeface="Arial" panose="020B0604020202020204" pitchFamily="34" charset="0"/>
                <a:ea typeface="Times New Roman" panose="02020603050405020304" pitchFamily="18" charset="0"/>
              </a:rPr>
              <a:t>materia de adquisicones </a:t>
            </a:r>
            <a:r>
              <a:rPr lang="es-MX" sz="2000" dirty="0">
                <a:solidFill>
                  <a:schemeClr val="bg1"/>
                </a:solidFill>
                <a:latin typeface="Arial" panose="020B0604020202020204" pitchFamily="34" charset="0"/>
                <a:ea typeface="Times New Roman" panose="02020603050405020304" pitchFamily="18" charset="0"/>
              </a:rPr>
              <a:t>la terminación anticipada se debe sustentar mediante un </a:t>
            </a:r>
            <a:r>
              <a:rPr lang="es-MX" sz="2000" dirty="0">
                <a:solidFill>
                  <a:schemeClr val="bg2">
                    <a:lumMod val="60000"/>
                    <a:lumOff val="40000"/>
                  </a:schemeClr>
                </a:solidFill>
                <a:latin typeface="Arial" panose="020B0604020202020204" pitchFamily="34" charset="0"/>
                <a:ea typeface="Times New Roman" panose="02020603050405020304" pitchFamily="18" charset="0"/>
              </a:rPr>
              <a:t>dictamen, que precise las razones </a:t>
            </a:r>
            <a:r>
              <a:rPr lang="es-MX" sz="2000" dirty="0">
                <a:solidFill>
                  <a:schemeClr val="bg1"/>
                </a:solidFill>
                <a:latin typeface="Arial" panose="020B0604020202020204" pitchFamily="34" charset="0"/>
                <a:ea typeface="Times New Roman" panose="02020603050405020304" pitchFamily="18" charset="0"/>
              </a:rPr>
              <a:t>o las causas justificadas que den origen a las mismas </a:t>
            </a:r>
            <a:r>
              <a:rPr lang="es-MX" sz="1600" dirty="0">
                <a:solidFill>
                  <a:schemeClr val="bg1"/>
                </a:solidFill>
                <a:latin typeface="Arial" panose="020B0604020202020204" pitchFamily="34" charset="0"/>
                <a:ea typeface="Times New Roman" panose="02020603050405020304" pitchFamily="18" charset="0"/>
              </a:rPr>
              <a:t>(art. 102 1er. pfo. in fine RLAASSP)</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el caso de las </a:t>
            </a:r>
            <a:r>
              <a:rPr lang="es-MX" sz="2000" b="1" dirty="0">
                <a:solidFill>
                  <a:schemeClr val="bg1"/>
                </a:solidFill>
                <a:latin typeface="Arial" panose="020B0604020202020204" pitchFamily="34" charset="0"/>
                <a:ea typeface="Times New Roman" panose="02020603050405020304" pitchFamily="18" charset="0"/>
              </a:rPr>
              <a:t>obras públicas</a:t>
            </a:r>
            <a:r>
              <a:rPr lang="es-MX" sz="2000" dirty="0">
                <a:solidFill>
                  <a:schemeClr val="bg1"/>
                </a:solidFill>
                <a:latin typeface="Arial" panose="020B0604020202020204" pitchFamily="34" charset="0"/>
                <a:ea typeface="Times New Roman" panose="02020603050405020304" pitchFamily="18" charset="0"/>
              </a:rPr>
              <a:t>, el residente deberá realizar las </a:t>
            </a:r>
            <a:r>
              <a:rPr lang="es-MX" sz="2000" dirty="0">
                <a:solidFill>
                  <a:schemeClr val="accent5">
                    <a:lumMod val="75000"/>
                  </a:schemeClr>
                </a:solidFill>
                <a:latin typeface="Arial" panose="020B0604020202020204" pitchFamily="34" charset="0"/>
                <a:ea typeface="Times New Roman" panose="02020603050405020304" pitchFamily="18" charset="0"/>
              </a:rPr>
              <a:t>anotaciones</a:t>
            </a:r>
            <a:r>
              <a:rPr lang="es-MX" sz="2000" dirty="0">
                <a:solidFill>
                  <a:schemeClr val="bg1"/>
                </a:solidFill>
                <a:latin typeface="Arial" panose="020B0604020202020204" pitchFamily="34" charset="0"/>
                <a:ea typeface="Times New Roman" panose="02020603050405020304" pitchFamily="18" charset="0"/>
              </a:rPr>
              <a:t> correspondientes en la bitácora, y además se debe </a:t>
            </a:r>
            <a:r>
              <a:rPr lang="es-MX" sz="2000" dirty="0">
                <a:solidFill>
                  <a:schemeClr val="accent5">
                    <a:lumMod val="75000"/>
                  </a:schemeClr>
                </a:solidFill>
                <a:latin typeface="Arial" panose="020B0604020202020204" pitchFamily="34" charset="0"/>
                <a:ea typeface="Times New Roman" panose="02020603050405020304" pitchFamily="18" charset="0"/>
              </a:rPr>
              <a:t>levantar un acta </a:t>
            </a:r>
            <a:r>
              <a:rPr lang="es-MX" sz="2000" dirty="0">
                <a:solidFill>
                  <a:schemeClr val="bg1"/>
                </a:solidFill>
                <a:latin typeface="Arial" panose="020B0604020202020204" pitchFamily="34" charset="0"/>
                <a:ea typeface="Times New Roman" panose="02020603050405020304" pitchFamily="18" charset="0"/>
              </a:rPr>
              <a:t>circunstanciada en la cual se haga constar como mínimo lo que dispone el artículo 151 del RLOPSRM, y para elaborar el finiquito, se debe considerar lo dispuesto en los artículos 168 a 172 del mismo Reglamento.</a:t>
            </a:r>
          </a:p>
          <a:p>
            <a:pPr marL="0" indent="0" algn="just">
              <a:lnSpc>
                <a:spcPct val="100000"/>
              </a:lnSpc>
              <a:spcBef>
                <a:spcPts val="0"/>
              </a:spcBef>
              <a:buNone/>
            </a:pPr>
            <a:endParaRPr lang="es-MX" sz="1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 todos estos supuestos de terminación anticipada, el proveddor o contratista puede </a:t>
            </a:r>
            <a:r>
              <a:rPr lang="es-MX" sz="2000"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solicitar que se les reembolsen los </a:t>
            </a:r>
            <a:r>
              <a:rPr lang="es-MX"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gastos no </a:t>
            </a:r>
            <a:r>
              <a:rPr lang="es-MX" sz="2000" b="1" dirty="0">
                <a:solidFill>
                  <a:schemeClr val="bg1"/>
                </a:solidFill>
                <a:latin typeface="Arial" panose="020B0604020202020204" pitchFamily="34" charset="0"/>
                <a:ea typeface="Times New Roman" panose="02020603050405020304" pitchFamily="18" charset="0"/>
              </a:rPr>
              <a:t>recuperables </a:t>
            </a:r>
            <a:r>
              <a:rPr lang="es-MX" sz="2000" dirty="0">
                <a:solidFill>
                  <a:schemeClr val="bg1"/>
                </a:solidFill>
                <a:latin typeface="Arial" panose="020B0604020202020204" pitchFamily="34" charset="0"/>
                <a:ea typeface="Times New Roman" panose="02020603050405020304" pitchFamily="18" charset="0"/>
              </a:rPr>
              <a:t>en que	 haya  incurrido, siempre  que éstos  sean  razonables,  estén  debidamente	 comprobados y se relacionen directamente con la operación o el objeto del	 contrato. </a:t>
            </a:r>
            <a:r>
              <a:rPr lang="es-MX" sz="1600" dirty="0">
                <a:solidFill>
                  <a:schemeClr val="bg1"/>
                </a:solidFill>
                <a:latin typeface="Arial" panose="020B0604020202020204" pitchFamily="34" charset="0"/>
                <a:ea typeface="Times New Roman" panose="02020603050405020304" pitchFamily="18" charset="0"/>
              </a:rPr>
              <a:t>(arts. 54 Bis 2º pfo. y 55 Bis 2º pfo. LAASSP y 102 RLAASSP, y 60 2º pfo. y 62 fra-          	  cc. I LOPSRM y 152 RLOPSRM)</a:t>
            </a:r>
          </a:p>
          <a:p>
            <a:pPr marL="0" indent="0" algn="just">
              <a:lnSpc>
                <a:spcPct val="100000"/>
              </a:lnSpc>
              <a:spcBef>
                <a:spcPts val="0"/>
              </a:spcBef>
              <a:buNone/>
            </a:pPr>
            <a:endParaRPr lang="es-MX" sz="2000" i="1"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p:txBody>
      </p:sp>
      <p:pic>
        <p:nvPicPr>
          <p:cNvPr id="1028" name="Picture 4" descr="Cobranza de intereses de contrataciones públicas">
            <a:extLst>
              <a:ext uri="{FF2B5EF4-FFF2-40B4-BE49-F238E27FC236}">
                <a16:creationId xmlns:a16="http://schemas.microsoft.com/office/drawing/2014/main" id="{4150B34B-A0F7-14FA-AE42-90037280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470" y="4544784"/>
            <a:ext cx="1959429" cy="19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1000"/>
                                        <p:tgtEl>
                                          <p:spTgt spid="11">
                                            <p:txEl>
                                              <p:pRg st="2" end="2"/>
                                            </p:txEl>
                                          </p:spTgt>
                                        </p:tgtEl>
                                      </p:cBhvr>
                                    </p:animEffect>
                                    <p:anim calcmode="lin" valueType="num">
                                      <p:cBhvr>
                                        <p:cTn id="17" dur="1000" fill="hold"/>
                                        <p:tgtEl>
                                          <p:spTgt spid="11">
                                            <p:txEl>
                                              <p:pRg st="2" end="2"/>
                                            </p:txEl>
                                          </p:spTgt>
                                        </p:tgtEl>
                                        <p:attrNameLst>
                                          <p:attrName>style.rotation</p:attrName>
                                        </p:attrNameLst>
                                      </p:cBhvr>
                                      <p:tavLst>
                                        <p:tav tm="0">
                                          <p:val>
                                            <p:fltVal val="720"/>
                                          </p:val>
                                        </p:tav>
                                        <p:tav tm="100000">
                                          <p:val>
                                            <p:fltVal val="0"/>
                                          </p:val>
                                        </p:tav>
                                      </p:tavLst>
                                    </p:anim>
                                    <p:anim calcmode="lin" valueType="num">
                                      <p:cBhvr>
                                        <p:cTn id="18"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strips(downLeft)">
                                      <p:cBhvr>
                                        <p:cTn id="24" dur="1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6" end="6"/>
                                            </p:txEl>
                                          </p:spTgt>
                                        </p:tgtEl>
                                      </p:cBhvr>
                                    </p:animEffect>
                                  </p:childTnLst>
                                </p:cTn>
                              </p:par>
                              <p:par>
                                <p:cTn id="32" presetID="37"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900" decel="100000" fill="hold"/>
                                        <p:tgtEl>
                                          <p:spTgt spid="102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018348"/>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En </a:t>
            </a:r>
            <a:r>
              <a:rPr lang="es-MX" sz="2000" b="1" dirty="0">
                <a:solidFill>
                  <a:schemeClr val="bg1"/>
                </a:solidFill>
                <a:latin typeface="Arial" panose="020B0604020202020204" pitchFamily="34" charset="0"/>
                <a:ea typeface="Times New Roman" panose="02020603050405020304" pitchFamily="18" charset="0"/>
              </a:rPr>
              <a:t>materia de adquisiciones</a:t>
            </a:r>
            <a:r>
              <a:rPr lang="es-MX" sz="2000" dirty="0">
                <a:solidFill>
                  <a:schemeClr val="bg1"/>
                </a:solidFill>
                <a:latin typeface="Arial" panose="020B0604020202020204" pitchFamily="34" charset="0"/>
                <a:ea typeface="Times New Roman" panose="02020603050405020304" pitchFamily="18" charset="0"/>
              </a:rPr>
              <a:t>, en este caso lo que puede reclamar el proveedor es lo siguiente </a:t>
            </a:r>
            <a:r>
              <a:rPr lang="es-MX" sz="1600" dirty="0">
                <a:solidFill>
                  <a:schemeClr val="bg1"/>
                </a:solidFill>
                <a:latin typeface="Arial" panose="020B0604020202020204" pitchFamily="34" charset="0"/>
                <a:ea typeface="Times New Roman" panose="02020603050405020304" pitchFamily="18" charset="0"/>
              </a:rPr>
              <a:t>(art. 102 2º pfo. RLAASSP) </a:t>
            </a:r>
            <a:r>
              <a:rPr lang="es-MX" sz="2000" dirty="0">
                <a:solidFill>
                  <a:schemeClr val="bg1"/>
                </a:solidFill>
                <a:latin typeface="Arial" panose="020B0604020202020204" pitchFamily="34" charset="0"/>
                <a:ea typeface="Times New Roman" panose="02020603050405020304" pitchFamily="18" charset="0"/>
              </a:rPr>
              <a:t>:</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1. </a:t>
            </a:r>
            <a:r>
              <a:rPr lang="es-MX" sz="2000" dirty="0">
                <a:solidFill>
                  <a:schemeClr val="bg1"/>
                </a:solidFill>
                <a:latin typeface="Arial" panose="020B0604020202020204" pitchFamily="34" charset="0"/>
                <a:ea typeface="Times New Roman" panose="02020603050405020304" pitchFamily="18" charset="0"/>
              </a:rPr>
              <a:t>Los gastos no amortizados por concepto de las oficinas, almacenes o bodegas rentadas por el proveedor, y la instalación y retiro de equipo destinados, todo ello para cumplir directamente las obligaciones contractuales;</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2. </a:t>
            </a:r>
            <a:r>
              <a:rPr lang="es-MX" sz="2000" dirty="0">
                <a:solidFill>
                  <a:schemeClr val="bg1"/>
                </a:solidFill>
                <a:latin typeface="Arial" panose="020B0604020202020204" pitchFamily="34" charset="0"/>
                <a:ea typeface="Times New Roman" panose="02020603050405020304" pitchFamily="18" charset="0"/>
              </a:rPr>
              <a:t>El importe de los materiales y equipos de instalación permanente adquiridos por el proveedor para cumplir el contrato, que no puedan ser utilizados por el mismo para otros fines, y</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b="1" dirty="0">
                <a:solidFill>
                  <a:schemeClr val="bg1"/>
                </a:solidFill>
                <a:latin typeface="Arial" panose="020B0604020202020204" pitchFamily="34" charset="0"/>
                <a:ea typeface="Times New Roman" panose="02020603050405020304" pitchFamily="18" charset="0"/>
              </a:rPr>
              <a:t>3. </a:t>
            </a:r>
            <a:r>
              <a:rPr lang="es-MX" sz="2000" dirty="0">
                <a:solidFill>
                  <a:schemeClr val="bg1"/>
                </a:solidFill>
                <a:latin typeface="Arial" panose="020B0604020202020204" pitchFamily="34" charset="0"/>
                <a:ea typeface="Times New Roman" panose="02020603050405020304" pitchFamily="18" charset="0"/>
              </a:rPr>
              <a:t>Los gastos de liquidación del personal técnico y administrativo directamente contratados para el cumplimiento del contrato y la cual se debe llevar a cabo ante la autoridad competente. </a:t>
            </a:r>
          </a:p>
          <a:p>
            <a:pPr marL="0" indent="0" algn="just">
              <a:lnSpc>
                <a:spcPct val="100000"/>
              </a:lnSpc>
              <a:spcBef>
                <a:spcPts val="0"/>
              </a:spcBef>
              <a:buNone/>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MX" sz="2000" dirty="0">
                <a:solidFill>
                  <a:schemeClr val="bg1"/>
                </a:solidFill>
                <a:latin typeface="Arial" panose="020B0604020202020204" pitchFamily="34" charset="0"/>
                <a:ea typeface="Times New Roman" panose="02020603050405020304" pitchFamily="18" charset="0"/>
              </a:rPr>
              <a:t>			En </a:t>
            </a:r>
            <a:r>
              <a:rPr lang="es-MX" sz="2000" b="1" dirty="0">
                <a:solidFill>
                  <a:schemeClr val="bg1"/>
                </a:solidFill>
                <a:latin typeface="Arial" panose="020B0604020202020204" pitchFamily="34" charset="0"/>
                <a:ea typeface="Times New Roman" panose="02020603050405020304" pitchFamily="18" charset="0"/>
              </a:rPr>
              <a:t>materia de obras públicas</a:t>
            </a:r>
            <a:r>
              <a:rPr lang="es-MX" sz="2000" dirty="0">
                <a:solidFill>
                  <a:schemeClr val="bg1"/>
                </a:solidFill>
                <a:latin typeface="Arial" panose="020B0604020202020204" pitchFamily="34" charset="0"/>
                <a:ea typeface="Times New Roman" panose="02020603050405020304" pitchFamily="18" charset="0"/>
              </a:rPr>
              <a:t>, los gastos no recuperables 			que el contratista puede reclamar son los siguientes:</a:t>
            </a:r>
          </a:p>
          <a:p>
            <a:pPr marL="0" indent="0" algn="just">
              <a:lnSpc>
                <a:spcPct val="100000"/>
              </a:lnSpc>
              <a:spcBef>
                <a:spcPts val="0"/>
              </a:spcBef>
              <a:buNone/>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1. </a:t>
            </a:r>
            <a:r>
              <a:rPr lang="es-ES" sz="2000" dirty="0">
                <a:solidFill>
                  <a:schemeClr val="bg1"/>
                </a:solidFill>
                <a:latin typeface="Arial" panose="020B0604020202020204" pitchFamily="34" charset="0"/>
              </a:rPr>
              <a:t>Los gastos no amortizados por concepto de:</a:t>
            </a:r>
          </a:p>
          <a:p>
            <a:pPr marL="0" indent="0" algn="just">
              <a:lnSpc>
                <a:spcPct val="100000"/>
              </a:lnSpc>
              <a:spcBef>
                <a:spcPts val="0"/>
              </a:spcBef>
              <a:buNone/>
            </a:pPr>
            <a:endParaRPr lang="es-ES"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			a) </a:t>
            </a:r>
            <a:r>
              <a:rPr lang="es-ES" sz="2000" dirty="0">
                <a:solidFill>
                  <a:schemeClr val="bg1"/>
                </a:solidFill>
                <a:latin typeface="Arial" panose="020B0604020202020204" pitchFamily="34" charset="0"/>
              </a:rPr>
              <a:t>La construcción de oficinas, almacenes, bodegas, campamentos o instalaciones en el sitio de los trabajos.  Al ser liquidados estos, las construcciones serán propie dad de la Federación o de la entidad, según se trate;</a:t>
            </a:r>
            <a:endParaRPr lang="es-MX" sz="2000" dirty="0">
              <a:solidFill>
                <a:schemeClr val="bg1"/>
              </a:solidFill>
              <a:latin typeface="Arial" panose="020B0604020202020204" pitchFamily="34" charset="0"/>
              <a:ea typeface="Times New Roman" panose="02020603050405020304" pitchFamily="18" charset="0"/>
            </a:endParaRPr>
          </a:p>
          <a:p>
            <a:pPr marL="0" indent="0" algn="just">
              <a:spcBef>
                <a:spcPts val="0"/>
              </a:spcBef>
              <a:buNone/>
            </a:pPr>
            <a:endParaRPr lang="es-ES" altLang="es-MX" sz="1000" dirty="0">
              <a:solidFill>
                <a:schemeClr val="bg1"/>
              </a:solidFill>
              <a:latin typeface="Arial" panose="020B0604020202020204" pitchFamily="34" charset="0"/>
            </a:endParaRPr>
          </a:p>
        </p:txBody>
      </p:sp>
      <p:pic>
        <p:nvPicPr>
          <p:cNvPr id="3" name="Picture 2" descr="CMIC | Delegación Veracruz">
            <a:extLst>
              <a:ext uri="{FF2B5EF4-FFF2-40B4-BE49-F238E27FC236}">
                <a16:creationId xmlns:a16="http://schemas.microsoft.com/office/drawing/2014/main" id="{10A3E081-5619-85E3-98AE-8A60AB139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25" y="4376566"/>
            <a:ext cx="2373993" cy="133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down)">
                                      <p:cBhvr>
                                        <p:cTn id="14" dur="290">
                                          <p:stCondLst>
                                            <p:cond delay="0"/>
                                          </p:stCondLst>
                                        </p:cTn>
                                        <p:tgtEl>
                                          <p:spTgt spid="11">
                                            <p:txEl>
                                              <p:pRg st="2" end="2"/>
                                            </p:txEl>
                                          </p:spTgt>
                                        </p:tgtEl>
                                      </p:cBhvr>
                                    </p:animEffect>
                                    <p:anim calcmode="lin" valueType="num">
                                      <p:cBhvr>
                                        <p:cTn id="15" dur="911"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1">
                                            <p:txEl>
                                              <p:pRg st="2" end="2"/>
                                            </p:txEl>
                                          </p:spTgt>
                                        </p:tgtEl>
                                        <p:attrNameLst>
                                          <p:attrName>ppt_y</p:attrName>
                                        </p:attrNameLst>
                                      </p:cBhvr>
                                      <p:tavLst>
                                        <p:tav tm="0" fmla="#ppt_y-sin(pi*$)/81">
                                          <p:val>
                                            <p:fltVal val="0"/>
                                          </p:val>
                                        </p:tav>
                                        <p:tav tm="100000">
                                          <p:val>
                                            <p:fltVal val="1"/>
                                          </p:val>
                                        </p:tav>
                                      </p:tavLst>
                                    </p:anim>
                                    <p:animScale>
                                      <p:cBhvr>
                                        <p:cTn id="20" dur="13">
                                          <p:stCondLst>
                                            <p:cond delay="325"/>
                                          </p:stCondLst>
                                        </p:cTn>
                                        <p:tgtEl>
                                          <p:spTgt spid="11">
                                            <p:txEl>
                                              <p:pRg st="2" end="2"/>
                                            </p:txEl>
                                          </p:spTgt>
                                        </p:tgtEl>
                                      </p:cBhvr>
                                      <p:to x="100000" y="60000"/>
                                    </p:animScale>
                                    <p:animScale>
                                      <p:cBhvr>
                                        <p:cTn id="21" dur="83" decel="50000">
                                          <p:stCondLst>
                                            <p:cond delay="338"/>
                                          </p:stCondLst>
                                        </p:cTn>
                                        <p:tgtEl>
                                          <p:spTgt spid="11">
                                            <p:txEl>
                                              <p:pRg st="2" end="2"/>
                                            </p:txEl>
                                          </p:spTgt>
                                        </p:tgtEl>
                                      </p:cBhvr>
                                      <p:to x="100000" y="100000"/>
                                    </p:animScale>
                                    <p:animScale>
                                      <p:cBhvr>
                                        <p:cTn id="22" dur="13">
                                          <p:stCondLst>
                                            <p:cond delay="656"/>
                                          </p:stCondLst>
                                        </p:cTn>
                                        <p:tgtEl>
                                          <p:spTgt spid="11">
                                            <p:txEl>
                                              <p:pRg st="2" end="2"/>
                                            </p:txEl>
                                          </p:spTgt>
                                        </p:tgtEl>
                                      </p:cBhvr>
                                      <p:to x="100000" y="80000"/>
                                    </p:animScale>
                                    <p:animScale>
                                      <p:cBhvr>
                                        <p:cTn id="23" dur="83" decel="50000">
                                          <p:stCondLst>
                                            <p:cond delay="669"/>
                                          </p:stCondLst>
                                        </p:cTn>
                                        <p:tgtEl>
                                          <p:spTgt spid="11">
                                            <p:txEl>
                                              <p:pRg st="2" end="2"/>
                                            </p:txEl>
                                          </p:spTgt>
                                        </p:tgtEl>
                                      </p:cBhvr>
                                      <p:to x="100000" y="100000"/>
                                    </p:animScale>
                                    <p:animScale>
                                      <p:cBhvr>
                                        <p:cTn id="24" dur="13">
                                          <p:stCondLst>
                                            <p:cond delay="821"/>
                                          </p:stCondLst>
                                        </p:cTn>
                                        <p:tgtEl>
                                          <p:spTgt spid="11">
                                            <p:txEl>
                                              <p:pRg st="2" end="2"/>
                                            </p:txEl>
                                          </p:spTgt>
                                        </p:tgtEl>
                                      </p:cBhvr>
                                      <p:to x="100000" y="90000"/>
                                    </p:animScale>
                                    <p:animScale>
                                      <p:cBhvr>
                                        <p:cTn id="25" dur="83" decel="50000">
                                          <p:stCondLst>
                                            <p:cond delay="834"/>
                                          </p:stCondLst>
                                        </p:cTn>
                                        <p:tgtEl>
                                          <p:spTgt spid="11">
                                            <p:txEl>
                                              <p:pRg st="2" end="2"/>
                                            </p:txEl>
                                          </p:spTgt>
                                        </p:tgtEl>
                                      </p:cBhvr>
                                      <p:to x="100000" y="100000"/>
                                    </p:animScale>
                                    <p:animScale>
                                      <p:cBhvr>
                                        <p:cTn id="26" dur="13">
                                          <p:stCondLst>
                                            <p:cond delay="904"/>
                                          </p:stCondLst>
                                        </p:cTn>
                                        <p:tgtEl>
                                          <p:spTgt spid="11">
                                            <p:txEl>
                                              <p:pRg st="2" end="2"/>
                                            </p:txEl>
                                          </p:spTgt>
                                        </p:tgtEl>
                                      </p:cBhvr>
                                      <p:to x="100000" y="95000"/>
                                    </p:animScale>
                                    <p:animScale>
                                      <p:cBhvr>
                                        <p:cTn id="27" dur="83" decel="50000">
                                          <p:stCondLst>
                                            <p:cond delay="917"/>
                                          </p:stCondLst>
                                        </p:cTn>
                                        <p:tgtEl>
                                          <p:spTgt spid="11">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down)">
                                      <p:cBhvr>
                                        <p:cTn id="32" dur="290">
                                          <p:stCondLst>
                                            <p:cond delay="0"/>
                                          </p:stCondLst>
                                        </p:cTn>
                                        <p:tgtEl>
                                          <p:spTgt spid="11">
                                            <p:txEl>
                                              <p:pRg st="4" end="4"/>
                                            </p:txEl>
                                          </p:spTgt>
                                        </p:tgtEl>
                                      </p:cBhvr>
                                    </p:animEffect>
                                    <p:anim calcmode="lin" valueType="num">
                                      <p:cBhvr>
                                        <p:cTn id="33" dur="911"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1">
                                            <p:txEl>
                                              <p:pRg st="4" end="4"/>
                                            </p:txEl>
                                          </p:spTgt>
                                        </p:tgtEl>
                                        <p:attrNameLst>
                                          <p:attrName>ppt_y</p:attrName>
                                        </p:attrNameLst>
                                      </p:cBhvr>
                                      <p:tavLst>
                                        <p:tav tm="0" fmla="#ppt_y-sin(pi*$)/81">
                                          <p:val>
                                            <p:fltVal val="0"/>
                                          </p:val>
                                        </p:tav>
                                        <p:tav tm="100000">
                                          <p:val>
                                            <p:fltVal val="1"/>
                                          </p:val>
                                        </p:tav>
                                      </p:tavLst>
                                    </p:anim>
                                    <p:animScale>
                                      <p:cBhvr>
                                        <p:cTn id="38" dur="13">
                                          <p:stCondLst>
                                            <p:cond delay="325"/>
                                          </p:stCondLst>
                                        </p:cTn>
                                        <p:tgtEl>
                                          <p:spTgt spid="11">
                                            <p:txEl>
                                              <p:pRg st="4" end="4"/>
                                            </p:txEl>
                                          </p:spTgt>
                                        </p:tgtEl>
                                      </p:cBhvr>
                                      <p:to x="100000" y="60000"/>
                                    </p:animScale>
                                    <p:animScale>
                                      <p:cBhvr>
                                        <p:cTn id="39" dur="83" decel="50000">
                                          <p:stCondLst>
                                            <p:cond delay="338"/>
                                          </p:stCondLst>
                                        </p:cTn>
                                        <p:tgtEl>
                                          <p:spTgt spid="11">
                                            <p:txEl>
                                              <p:pRg st="4" end="4"/>
                                            </p:txEl>
                                          </p:spTgt>
                                        </p:tgtEl>
                                      </p:cBhvr>
                                      <p:to x="100000" y="100000"/>
                                    </p:animScale>
                                    <p:animScale>
                                      <p:cBhvr>
                                        <p:cTn id="40" dur="13">
                                          <p:stCondLst>
                                            <p:cond delay="656"/>
                                          </p:stCondLst>
                                        </p:cTn>
                                        <p:tgtEl>
                                          <p:spTgt spid="11">
                                            <p:txEl>
                                              <p:pRg st="4" end="4"/>
                                            </p:txEl>
                                          </p:spTgt>
                                        </p:tgtEl>
                                      </p:cBhvr>
                                      <p:to x="100000" y="80000"/>
                                    </p:animScale>
                                    <p:animScale>
                                      <p:cBhvr>
                                        <p:cTn id="41" dur="83" decel="50000">
                                          <p:stCondLst>
                                            <p:cond delay="669"/>
                                          </p:stCondLst>
                                        </p:cTn>
                                        <p:tgtEl>
                                          <p:spTgt spid="11">
                                            <p:txEl>
                                              <p:pRg st="4" end="4"/>
                                            </p:txEl>
                                          </p:spTgt>
                                        </p:tgtEl>
                                      </p:cBhvr>
                                      <p:to x="100000" y="100000"/>
                                    </p:animScale>
                                    <p:animScale>
                                      <p:cBhvr>
                                        <p:cTn id="42" dur="13">
                                          <p:stCondLst>
                                            <p:cond delay="821"/>
                                          </p:stCondLst>
                                        </p:cTn>
                                        <p:tgtEl>
                                          <p:spTgt spid="11">
                                            <p:txEl>
                                              <p:pRg st="4" end="4"/>
                                            </p:txEl>
                                          </p:spTgt>
                                        </p:tgtEl>
                                      </p:cBhvr>
                                      <p:to x="100000" y="90000"/>
                                    </p:animScale>
                                    <p:animScale>
                                      <p:cBhvr>
                                        <p:cTn id="43" dur="83" decel="50000">
                                          <p:stCondLst>
                                            <p:cond delay="834"/>
                                          </p:stCondLst>
                                        </p:cTn>
                                        <p:tgtEl>
                                          <p:spTgt spid="11">
                                            <p:txEl>
                                              <p:pRg st="4" end="4"/>
                                            </p:txEl>
                                          </p:spTgt>
                                        </p:tgtEl>
                                      </p:cBhvr>
                                      <p:to x="100000" y="100000"/>
                                    </p:animScale>
                                    <p:animScale>
                                      <p:cBhvr>
                                        <p:cTn id="44" dur="13">
                                          <p:stCondLst>
                                            <p:cond delay="904"/>
                                          </p:stCondLst>
                                        </p:cTn>
                                        <p:tgtEl>
                                          <p:spTgt spid="11">
                                            <p:txEl>
                                              <p:pRg st="4" end="4"/>
                                            </p:txEl>
                                          </p:spTgt>
                                        </p:tgtEl>
                                      </p:cBhvr>
                                      <p:to x="100000" y="95000"/>
                                    </p:animScale>
                                    <p:animScale>
                                      <p:cBhvr>
                                        <p:cTn id="45" dur="83" decel="50000">
                                          <p:stCondLst>
                                            <p:cond delay="917"/>
                                          </p:stCondLst>
                                        </p:cTn>
                                        <p:tgtEl>
                                          <p:spTgt spid="11">
                                            <p:txEl>
                                              <p:pRg st="4" end="4"/>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Effect transition="in" filter="wipe(down)">
                                      <p:cBhvr>
                                        <p:cTn id="50" dur="290">
                                          <p:stCondLst>
                                            <p:cond delay="0"/>
                                          </p:stCondLst>
                                        </p:cTn>
                                        <p:tgtEl>
                                          <p:spTgt spid="11">
                                            <p:txEl>
                                              <p:pRg st="6" end="6"/>
                                            </p:txEl>
                                          </p:spTgt>
                                        </p:tgtEl>
                                      </p:cBhvr>
                                    </p:animEffect>
                                    <p:anim calcmode="lin" valueType="num">
                                      <p:cBhvr>
                                        <p:cTn id="51" dur="911"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11">
                                            <p:txEl>
                                              <p:pRg st="6" end="6"/>
                                            </p:txEl>
                                          </p:spTgt>
                                        </p:tgtEl>
                                        <p:attrNameLst>
                                          <p:attrName>ppt_y</p:attrName>
                                        </p:attrNameLst>
                                      </p:cBhvr>
                                      <p:tavLst>
                                        <p:tav tm="0" fmla="#ppt_y-sin(pi*$)/81">
                                          <p:val>
                                            <p:fltVal val="0"/>
                                          </p:val>
                                        </p:tav>
                                        <p:tav tm="100000">
                                          <p:val>
                                            <p:fltVal val="1"/>
                                          </p:val>
                                        </p:tav>
                                      </p:tavLst>
                                    </p:anim>
                                    <p:animScale>
                                      <p:cBhvr>
                                        <p:cTn id="56" dur="13">
                                          <p:stCondLst>
                                            <p:cond delay="325"/>
                                          </p:stCondLst>
                                        </p:cTn>
                                        <p:tgtEl>
                                          <p:spTgt spid="11">
                                            <p:txEl>
                                              <p:pRg st="6" end="6"/>
                                            </p:txEl>
                                          </p:spTgt>
                                        </p:tgtEl>
                                      </p:cBhvr>
                                      <p:to x="100000" y="60000"/>
                                    </p:animScale>
                                    <p:animScale>
                                      <p:cBhvr>
                                        <p:cTn id="57" dur="83" decel="50000">
                                          <p:stCondLst>
                                            <p:cond delay="338"/>
                                          </p:stCondLst>
                                        </p:cTn>
                                        <p:tgtEl>
                                          <p:spTgt spid="11">
                                            <p:txEl>
                                              <p:pRg st="6" end="6"/>
                                            </p:txEl>
                                          </p:spTgt>
                                        </p:tgtEl>
                                      </p:cBhvr>
                                      <p:to x="100000" y="100000"/>
                                    </p:animScale>
                                    <p:animScale>
                                      <p:cBhvr>
                                        <p:cTn id="58" dur="13">
                                          <p:stCondLst>
                                            <p:cond delay="656"/>
                                          </p:stCondLst>
                                        </p:cTn>
                                        <p:tgtEl>
                                          <p:spTgt spid="11">
                                            <p:txEl>
                                              <p:pRg st="6" end="6"/>
                                            </p:txEl>
                                          </p:spTgt>
                                        </p:tgtEl>
                                      </p:cBhvr>
                                      <p:to x="100000" y="80000"/>
                                    </p:animScale>
                                    <p:animScale>
                                      <p:cBhvr>
                                        <p:cTn id="59" dur="83" decel="50000">
                                          <p:stCondLst>
                                            <p:cond delay="669"/>
                                          </p:stCondLst>
                                        </p:cTn>
                                        <p:tgtEl>
                                          <p:spTgt spid="11">
                                            <p:txEl>
                                              <p:pRg st="6" end="6"/>
                                            </p:txEl>
                                          </p:spTgt>
                                        </p:tgtEl>
                                      </p:cBhvr>
                                      <p:to x="100000" y="100000"/>
                                    </p:animScale>
                                    <p:animScale>
                                      <p:cBhvr>
                                        <p:cTn id="60" dur="13">
                                          <p:stCondLst>
                                            <p:cond delay="821"/>
                                          </p:stCondLst>
                                        </p:cTn>
                                        <p:tgtEl>
                                          <p:spTgt spid="11">
                                            <p:txEl>
                                              <p:pRg st="6" end="6"/>
                                            </p:txEl>
                                          </p:spTgt>
                                        </p:tgtEl>
                                      </p:cBhvr>
                                      <p:to x="100000" y="90000"/>
                                    </p:animScale>
                                    <p:animScale>
                                      <p:cBhvr>
                                        <p:cTn id="61" dur="83" decel="50000">
                                          <p:stCondLst>
                                            <p:cond delay="834"/>
                                          </p:stCondLst>
                                        </p:cTn>
                                        <p:tgtEl>
                                          <p:spTgt spid="11">
                                            <p:txEl>
                                              <p:pRg st="6" end="6"/>
                                            </p:txEl>
                                          </p:spTgt>
                                        </p:tgtEl>
                                      </p:cBhvr>
                                      <p:to x="100000" y="100000"/>
                                    </p:animScale>
                                    <p:animScale>
                                      <p:cBhvr>
                                        <p:cTn id="62" dur="13">
                                          <p:stCondLst>
                                            <p:cond delay="904"/>
                                          </p:stCondLst>
                                        </p:cTn>
                                        <p:tgtEl>
                                          <p:spTgt spid="11">
                                            <p:txEl>
                                              <p:pRg st="6" end="6"/>
                                            </p:txEl>
                                          </p:spTgt>
                                        </p:tgtEl>
                                      </p:cBhvr>
                                      <p:to x="100000" y="95000"/>
                                    </p:animScale>
                                    <p:animScale>
                                      <p:cBhvr>
                                        <p:cTn id="63" dur="83" decel="50000">
                                          <p:stCondLst>
                                            <p:cond delay="917"/>
                                          </p:stCondLst>
                                        </p:cTn>
                                        <p:tgtEl>
                                          <p:spTgt spid="11">
                                            <p:txEl>
                                              <p:pRg st="6" end="6"/>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1250"/>
                                        <p:tgtEl>
                                          <p:spTgt spid="3"/>
                                        </p:tgtEl>
                                      </p:cBhvr>
                                    </p:animEffect>
                                  </p:childTnLst>
                                </p:cTn>
                              </p:par>
                              <p:par>
                                <p:cTn id="69" presetID="55" presetClass="entr" presetSubtype="0" fill="hold" nodeType="withEffect">
                                  <p:stCondLst>
                                    <p:cond delay="0"/>
                                  </p:stCondLst>
                                  <p:childTnLst>
                                    <p:set>
                                      <p:cBhvr>
                                        <p:cTn id="70" dur="1" fill="hold">
                                          <p:stCondLst>
                                            <p:cond delay="0"/>
                                          </p:stCondLst>
                                        </p:cTn>
                                        <p:tgtEl>
                                          <p:spTgt spid="11">
                                            <p:txEl>
                                              <p:pRg st="8" end="8"/>
                                            </p:txEl>
                                          </p:spTgt>
                                        </p:tgtEl>
                                        <p:attrNameLst>
                                          <p:attrName>style.visibility</p:attrName>
                                        </p:attrNameLst>
                                      </p:cBhvr>
                                      <p:to>
                                        <p:strVal val="visible"/>
                                      </p:to>
                                    </p:set>
                                    <p:anim calcmode="lin" valueType="num">
                                      <p:cBhvr>
                                        <p:cTn id="71"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72"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73" dur="1000"/>
                                        <p:tgtEl>
                                          <p:spTgt spid="11">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nodeType="clickEffect">
                                  <p:stCondLst>
                                    <p:cond delay="0"/>
                                  </p:stCondLst>
                                  <p:iterate type="lt">
                                    <p:tmPct val="10000"/>
                                  </p:iterate>
                                  <p:childTnLst>
                                    <p:set>
                                      <p:cBhvr>
                                        <p:cTn id="77"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8" dur="125" autoRev="1" fill="hold">
                                          <p:stCondLst>
                                            <p:cond delay="0"/>
                                          </p:stCondLst>
                                        </p:cTn>
                                        <p:tgtEl>
                                          <p:spTgt spid="11">
                                            <p:txEl>
                                              <p:pRg st="10" end="10"/>
                                            </p:txEl>
                                          </p:spTgt>
                                        </p:tgtEl>
                                        <p:attrNameLst>
                                          <p:attrName>ppt_w</p:attrName>
                                        </p:attrNameLst>
                                      </p:cBhvr>
                                    </p:anim>
                                    <p:anim by="(#ppt_w*0.50)" calcmode="lin" valueType="num">
                                      <p:cBhvr>
                                        <p:cTn id="79" dur="125" decel="50000" autoRev="1" fill="hold">
                                          <p:stCondLst>
                                            <p:cond delay="0"/>
                                          </p:stCondLst>
                                        </p:cTn>
                                        <p:tgtEl>
                                          <p:spTgt spid="11">
                                            <p:txEl>
                                              <p:pRg st="10" end="10"/>
                                            </p:txEl>
                                          </p:spTgt>
                                        </p:tgtEl>
                                        <p:attrNameLst>
                                          <p:attrName>ppt_x</p:attrName>
                                        </p:attrNameLst>
                                      </p:cBhvr>
                                    </p:anim>
                                    <p:anim from="(-#ppt_h/2)" to="(#ppt_y)" calcmode="lin" valueType="num">
                                      <p:cBhvr>
                                        <p:cTn id="80" dur="250" fill="hold">
                                          <p:stCondLst>
                                            <p:cond delay="0"/>
                                          </p:stCondLst>
                                        </p:cTn>
                                        <p:tgtEl>
                                          <p:spTgt spid="11">
                                            <p:txEl>
                                              <p:pRg st="10" end="10"/>
                                            </p:txEl>
                                          </p:spTgt>
                                        </p:tgtEl>
                                        <p:attrNameLst>
                                          <p:attrName>ppt_y</p:attrName>
                                        </p:attrNameLst>
                                      </p:cBhvr>
                                    </p:anim>
                                    <p:animRot by="21600000">
                                      <p:cBhvr>
                                        <p:cTn id="81" dur="250" fill="hold">
                                          <p:stCondLst>
                                            <p:cond delay="0"/>
                                          </p:stCondLst>
                                        </p:cTn>
                                        <p:tgtEl>
                                          <p:spTgt spid="11">
                                            <p:txEl>
                                              <p:pRg st="10" end="10"/>
                                            </p:txEl>
                                          </p:spTgt>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52" presetClass="entr" presetSubtype="0" fill="hold" nodeType="clickEffect">
                                  <p:stCondLst>
                                    <p:cond delay="0"/>
                                  </p:stCondLst>
                                  <p:childTnLst>
                                    <p:set>
                                      <p:cBhvr>
                                        <p:cTn id="85" dur="1" fill="hold">
                                          <p:stCondLst>
                                            <p:cond delay="0"/>
                                          </p:stCondLst>
                                        </p:cTn>
                                        <p:tgtEl>
                                          <p:spTgt spid="11">
                                            <p:txEl>
                                              <p:pRg st="12" end="12"/>
                                            </p:txEl>
                                          </p:spTgt>
                                        </p:tgtEl>
                                        <p:attrNameLst>
                                          <p:attrName>style.visibility</p:attrName>
                                        </p:attrNameLst>
                                      </p:cBhvr>
                                      <p:to>
                                        <p:strVal val="visible"/>
                                      </p:to>
                                    </p:set>
                                    <p:animScale>
                                      <p:cBhvr>
                                        <p:cTn id="86" dur="1000" decel="50000" fill="hold">
                                          <p:stCondLst>
                                            <p:cond delay="0"/>
                                          </p:stCondLst>
                                        </p:cTn>
                                        <p:tgtEl>
                                          <p:spTgt spid="11">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xEl>
                                              <p:pRg st="12" end="12"/>
                                            </p:txEl>
                                          </p:spTgt>
                                        </p:tgtEl>
                                        <p:attrNameLst>
                                          <p:attrName>ppt_x</p:attrName>
                                          <p:attrName>ppt_y</p:attrName>
                                        </p:attrNameLst>
                                      </p:cBhvr>
                                    </p:animMotion>
                                    <p:animEffect transition="in" filter="fade">
                                      <p:cBhvr>
                                        <p:cTn id="88"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54884"/>
          </a:xfrm>
        </p:spPr>
        <p:txBody>
          <a:bodyPr>
            <a:normAutofit/>
          </a:bodyPr>
          <a:lstStyle/>
          <a:p>
            <a:pPr marL="0" indent="0" algn="just">
              <a:lnSpc>
                <a:spcPct val="100000"/>
              </a:lnSpc>
              <a:spcBef>
                <a:spcPts val="0"/>
              </a:spcBef>
              <a:buNone/>
            </a:pPr>
            <a:r>
              <a:rPr lang="es-MX" sz="500" dirty="0">
                <a:solidFill>
                  <a:schemeClr val="bg1"/>
                </a:solidFill>
                <a:latin typeface="Arial" panose="020B0604020202020204" pitchFamily="34" charset="0"/>
              </a:rPr>
              <a:t> </a:t>
            </a:r>
            <a:r>
              <a:rPr lang="es-ES" sz="2000" b="1" dirty="0">
                <a:solidFill>
                  <a:schemeClr val="bg1"/>
                </a:solidFill>
                <a:latin typeface="Arial" panose="020B0604020202020204" pitchFamily="34" charset="0"/>
              </a:rPr>
              <a:t>b) </a:t>
            </a:r>
            <a:r>
              <a:rPr lang="es-ES" sz="2000" dirty="0">
                <a:solidFill>
                  <a:schemeClr val="bg1"/>
                </a:solidFill>
                <a:latin typeface="Arial" panose="020B0604020202020204" pitchFamily="34" charset="0"/>
              </a:rPr>
              <a:t>La renta de oficinas, almacenes, bodegas, campamentos e instalaciones por el contratista, con el objeto de atender directamente las necesidades de la obra;</a:t>
            </a:r>
          </a:p>
          <a:p>
            <a:pPr marL="0" indent="0" algn="just">
              <a:lnSpc>
                <a:spcPct val="100000"/>
              </a:lnSpc>
              <a:spcBef>
                <a:spcPts val="0"/>
              </a:spcBef>
              <a:buNone/>
            </a:pPr>
            <a:r>
              <a:rPr lang="es-MX" sz="500" dirty="0">
                <a:solidFill>
                  <a:schemeClr val="bg1"/>
                </a:solidFill>
                <a:latin typeface="Arial" panose="020B0604020202020204" pitchFamily="34" charset="0"/>
              </a:rPr>
              <a:t> </a:t>
            </a:r>
          </a:p>
          <a:p>
            <a:pPr marL="0" indent="0" algn="just">
              <a:lnSpc>
                <a:spcPct val="100000"/>
              </a:lnSpc>
              <a:spcBef>
                <a:spcPts val="0"/>
              </a:spcBef>
              <a:buNone/>
            </a:pPr>
            <a:r>
              <a:rPr lang="es-ES" sz="2000" b="1" dirty="0">
                <a:solidFill>
                  <a:schemeClr val="bg1"/>
                </a:solidFill>
                <a:latin typeface="Arial" panose="020B0604020202020204" pitchFamily="34" charset="0"/>
              </a:rPr>
              <a:t>c) </a:t>
            </a:r>
            <a:r>
              <a:rPr lang="es-ES" sz="2000" dirty="0">
                <a:solidFill>
                  <a:schemeClr val="bg1"/>
                </a:solidFill>
                <a:latin typeface="Arial" panose="020B0604020202020204" pitchFamily="34" charset="0"/>
              </a:rPr>
              <a:t>La instalación, el montaje o retiro de plantas de construcción o talleres, y</a:t>
            </a:r>
          </a:p>
          <a:p>
            <a:pPr marL="0" indent="0" algn="just">
              <a:lnSpc>
                <a:spcPct val="100000"/>
              </a:lnSpc>
              <a:spcBef>
                <a:spcPts val="0"/>
              </a:spcBef>
              <a:buNone/>
            </a:pPr>
            <a:r>
              <a:rPr lang="es-MX" sz="500" dirty="0">
                <a:solidFill>
                  <a:schemeClr val="bg1"/>
                </a:solidFill>
                <a:latin typeface="Arial" panose="020B0604020202020204" pitchFamily="34" charset="0"/>
              </a:rPr>
              <a:t> </a:t>
            </a:r>
          </a:p>
          <a:p>
            <a:pPr marL="0" indent="0" algn="just">
              <a:lnSpc>
                <a:spcPct val="100000"/>
              </a:lnSpc>
              <a:spcBef>
                <a:spcPts val="0"/>
              </a:spcBef>
              <a:buNone/>
            </a:pPr>
            <a:r>
              <a:rPr lang="es-ES" sz="2000" b="1" dirty="0">
                <a:solidFill>
                  <a:schemeClr val="bg1"/>
                </a:solidFill>
                <a:latin typeface="Arial" panose="020B0604020202020204" pitchFamily="34" charset="0"/>
              </a:rPr>
              <a:t>d) </a:t>
            </a:r>
            <a:r>
              <a:rPr lang="es-ES" sz="2000" dirty="0">
                <a:solidFill>
                  <a:schemeClr val="bg1"/>
                </a:solidFill>
                <a:latin typeface="Arial" panose="020B0604020202020204" pitchFamily="34" charset="0"/>
              </a:rPr>
              <a:t>La parte proporcional del costo de transporte de ida y vuelta de la maquinaria o equipo de construcción y de plantas y elementos para instalaciones de acuerdo con el programa de utilización, y la expedición de la garantía de cumplimiento del contrato;</a:t>
            </a: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ES" sz="2000" b="1" dirty="0">
                <a:solidFill>
                  <a:schemeClr val="bg1"/>
                </a:solidFill>
                <a:latin typeface="Arial" panose="020B0604020202020204" pitchFamily="34" charset="0"/>
              </a:rPr>
              <a:t>2. </a:t>
            </a:r>
            <a:r>
              <a:rPr lang="es-ES" sz="2000" dirty="0">
                <a:solidFill>
                  <a:schemeClr val="bg1"/>
                </a:solidFill>
                <a:latin typeface="Arial" panose="020B0604020202020204" pitchFamily="34" charset="0"/>
              </a:rPr>
              <a:t>El importe de los materiales y equipos de instalación permanente adquiridos por el contratista y que se encuentren en el sitio de los trabajos, camino a éste o terminados o habilitados en los talleres o fábricas correspondientes, siempre que cumplan con las especificaciones de calidad y que la cuantía sea acorde con los trabajos pendientes de ejecutar según los programas convenidos, y</a:t>
            </a:r>
            <a:endParaRPr lang="es-MX" sz="2000" dirty="0">
              <a:solidFill>
                <a:schemeClr val="bg1"/>
              </a:solidFill>
              <a:latin typeface="Arial" panose="020B0604020202020204" pitchFamily="34" charset="0"/>
            </a:endParaRPr>
          </a:p>
          <a:p>
            <a:pPr marL="0" indent="0" algn="just">
              <a:lnSpc>
                <a:spcPct val="100000"/>
              </a:lnSpc>
              <a:spcBef>
                <a:spcPts val="0"/>
              </a:spcBef>
              <a:buNone/>
            </a:pPr>
            <a:endParaRPr lang="es-MX" sz="500" dirty="0">
              <a:solidFill>
                <a:schemeClr val="bg1"/>
              </a:solidFill>
              <a:latin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rPr>
              <a:t>3. </a:t>
            </a:r>
            <a:r>
              <a:rPr lang="es-ES" sz="2000" dirty="0">
                <a:solidFill>
                  <a:schemeClr val="bg1"/>
                </a:solidFill>
                <a:latin typeface="Arial" panose="020B0604020202020204" pitchFamily="34" charset="0"/>
              </a:rPr>
              <a:t>La liquidación del personal obrero y administrativo directamente adscrito a la obra, siempre y cuando no sean empleados permanentes del contratista.</a:t>
            </a:r>
          </a:p>
          <a:p>
            <a:pPr marL="0" indent="0" algn="just">
              <a:lnSpc>
                <a:spcPct val="100000"/>
              </a:lnSpc>
              <a:spcBef>
                <a:spcPts val="0"/>
              </a:spcBef>
              <a:buNone/>
            </a:pPr>
            <a:endParaRPr lang="es-ES"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Los gastos no recuperables </a:t>
            </a:r>
            <a:r>
              <a:rPr lang="es-ES" altLang="es-MX" sz="2000" dirty="0">
                <a:solidFill>
                  <a:srgbClr val="003194"/>
                </a:solidFill>
                <a:latin typeface="Arial" panose="020B0604020202020204" pitchFamily="34" charset="0"/>
              </a:rPr>
              <a:t>se deben solicitar en un plazo </a:t>
            </a:r>
            <a:r>
              <a:rPr lang="es-ES" altLang="es-MX" sz="2000" dirty="0">
                <a:solidFill>
                  <a:schemeClr val="bg1"/>
                </a:solidFill>
                <a:latin typeface="Arial" panose="020B0604020202020204" pitchFamily="34" charset="0"/>
              </a:rPr>
              <a:t>máximo de 3 meses. </a:t>
            </a:r>
            <a:r>
              <a:rPr lang="es-ES" altLang="es-MX" sz="1600" dirty="0">
                <a:solidFill>
                  <a:schemeClr val="bg1"/>
                </a:solidFill>
                <a:latin typeface="Arial" panose="020B0604020202020204" pitchFamily="34" charset="0"/>
              </a:rPr>
              <a:t>(arts. 102 3er. pfo. RLAASSP, y 70 2º pfo. RLOPSRM)</a:t>
            </a:r>
            <a:endParaRPr lang="es-ES" altLang="es-MX" sz="2000" dirty="0">
              <a:solidFill>
                <a:schemeClr val="bg1"/>
              </a:solidFill>
              <a:latin typeface="Arial" panose="020B0604020202020204" pitchFamily="34" charset="0"/>
            </a:endParaRPr>
          </a:p>
          <a:p>
            <a:pPr marL="0" indent="0" algn="just">
              <a:spcBef>
                <a:spcPts val="0"/>
              </a:spcBef>
              <a:buNone/>
            </a:pPr>
            <a:endParaRPr lang="es-ES" altLang="es-MX" sz="600" dirty="0">
              <a:solidFill>
                <a:schemeClr val="bg1"/>
              </a:solidFill>
            </a:endParaRPr>
          </a:p>
        </p:txBody>
      </p:sp>
    </p:spTree>
    <p:extLst>
      <p:ext uri="{BB962C8B-B14F-4D97-AF65-F5344CB8AC3E}">
        <p14:creationId xmlns:p14="http://schemas.microsoft.com/office/powerpoint/2010/main" val="12523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Scale>
                                      <p:cBhvr>
                                        <p:cTn id="14"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xEl>
                                              <p:pRg st="2" end="2"/>
                                            </p:txEl>
                                          </p:spTgt>
                                        </p:tgtEl>
                                        <p:attrNameLst>
                                          <p:attrName>ppt_x</p:attrName>
                                          <p:attrName>ppt_y</p:attrName>
                                        </p:attrNameLst>
                                      </p:cBhvr>
                                    </p:animMotion>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Scale>
                                      <p:cBhvr>
                                        <p:cTn id="21"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4" end="4"/>
                                            </p:txEl>
                                          </p:spTgt>
                                        </p:tgtEl>
                                        <p:attrNameLst>
                                          <p:attrName>ppt_x</p:attrName>
                                          <p:attrName>ppt_y</p:attrName>
                                        </p:attrNameLst>
                                      </p:cBhvr>
                                    </p:animMotion>
                                    <p:animEffect transition="in" filter="fade">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blinds(horizontal)">
                                      <p:cBhvr>
                                        <p:cTn id="28" dur="1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blinds(horizontal)">
                                      <p:cBhvr>
                                        <p:cTn id="33" dur="1250"/>
                                        <p:tgtEl>
                                          <p:spTgt spid="11">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1">
                                            <p:txEl>
                                              <p:pRg st="10" end="10"/>
                                            </p:txEl>
                                          </p:spTgt>
                                        </p:tgtEl>
                                        <p:attrNameLst>
                                          <p:attrName>style.visibility</p:attrName>
                                        </p:attrNameLst>
                                      </p:cBhvr>
                                      <p:to>
                                        <p:strVal val="visible"/>
                                      </p:to>
                                    </p:set>
                                    <p:animEffect transition="in" filter="fade">
                                      <p:cBhvr>
                                        <p:cTn id="38" dur="1000"/>
                                        <p:tgtEl>
                                          <p:spTgt spid="11">
                                            <p:txEl>
                                              <p:pRg st="10" end="10"/>
                                            </p:txEl>
                                          </p:spTgt>
                                        </p:tgtEl>
                                      </p:cBhvr>
                                    </p:animEffect>
                                    <p:anim calcmode="lin" valueType="num">
                                      <p:cBhvr>
                                        <p:cTn id="39"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8863"/>
          </a:xfrm>
        </p:spPr>
        <p:txBody>
          <a:bodyPr>
            <a:normAutofit/>
          </a:bodyPr>
          <a:lstStyle/>
          <a:p>
            <a:pPr marL="0" indent="0" algn="just">
              <a:lnSpc>
                <a:spcPct val="100000"/>
              </a:lnSpc>
              <a:spcBef>
                <a:spcPts val="0"/>
              </a:spcBef>
              <a:buNone/>
            </a:pPr>
            <a:r>
              <a:rPr lang="es-ES" altLang="es-MX" sz="2000" dirty="0">
                <a:solidFill>
                  <a:schemeClr val="bg1"/>
                </a:solidFill>
                <a:latin typeface="Arial" panose="020B0604020202020204" pitchFamily="34" charset="0"/>
              </a:rPr>
              <a:t>En </a:t>
            </a:r>
            <a:r>
              <a:rPr lang="es-ES" altLang="es-MX" sz="2000" b="1" dirty="0">
                <a:solidFill>
                  <a:schemeClr val="bg1"/>
                </a:solidFill>
                <a:latin typeface="Arial" panose="020B0604020202020204" pitchFamily="34" charset="0"/>
              </a:rPr>
              <a:t>materia de adquisiciones</a:t>
            </a:r>
            <a:r>
              <a:rPr lang="es-ES" altLang="es-MX" sz="2000" dirty="0">
                <a:solidFill>
                  <a:schemeClr val="bg1"/>
                </a:solidFill>
                <a:latin typeface="Arial" panose="020B0604020202020204" pitchFamily="34" charset="0"/>
              </a:rPr>
              <a:t>, estos gastos </a:t>
            </a:r>
            <a:r>
              <a:rPr lang="es-ES" altLang="es-MX" sz="2000" dirty="0">
                <a:solidFill>
                  <a:schemeClr val="accent3">
                    <a:lumMod val="75000"/>
                  </a:schemeClr>
                </a:solidFill>
                <a:latin typeface="Arial" panose="020B0604020202020204" pitchFamily="34" charset="0"/>
              </a:rPr>
              <a:t>deben ser pagados </a:t>
            </a:r>
            <a:r>
              <a:rPr lang="es-ES" altLang="es-MX" sz="2000" dirty="0">
                <a:solidFill>
                  <a:schemeClr val="bg1"/>
                </a:solidFill>
                <a:latin typeface="Arial" panose="020B0604020202020204" pitchFamily="34" charset="0"/>
              </a:rPr>
              <a:t>en un término máximo de 45 días naturales posteriores a la solicitud fundada y documentada del proveedor.</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En </a:t>
            </a:r>
            <a:r>
              <a:rPr lang="es-ES" altLang="es-MX" sz="2000" b="1" dirty="0">
                <a:solidFill>
                  <a:schemeClr val="bg1"/>
                </a:solidFill>
                <a:latin typeface="Arial" panose="020B0604020202020204" pitchFamily="34" charset="0"/>
              </a:rPr>
              <a:t>materia de obras públicas</a:t>
            </a:r>
            <a:r>
              <a:rPr lang="es-ES" altLang="es-MX" sz="2000" dirty="0">
                <a:solidFill>
                  <a:schemeClr val="bg1"/>
                </a:solidFill>
                <a:latin typeface="Arial" panose="020B0604020202020204" pitchFamily="34" charset="0"/>
              </a:rPr>
              <a:t>, se debe </a:t>
            </a:r>
            <a:r>
              <a:rPr lang="es-ES" altLang="es-MX" sz="2000" dirty="0">
                <a:solidFill>
                  <a:schemeClr val="accent4">
                    <a:lumMod val="75000"/>
                  </a:schemeClr>
                </a:solidFill>
                <a:latin typeface="Arial" panose="020B0604020202020204" pitchFamily="34" charset="0"/>
              </a:rPr>
              <a:t>hacer la estimación </a:t>
            </a:r>
            <a:r>
              <a:rPr lang="es-ES" altLang="es-MX" sz="2000" dirty="0">
                <a:solidFill>
                  <a:schemeClr val="bg1"/>
                </a:solidFill>
                <a:latin typeface="Arial" panose="020B0604020202020204" pitchFamily="34" charset="0"/>
              </a:rPr>
              <a:t>correspondiente, y la residencia deberá dar la autorización del pago por escrito, acompañando la documentación que acredite su procedencia, sin necesidad de celebrar convenio alguno </a:t>
            </a:r>
            <a:r>
              <a:rPr lang="es-ES" altLang="es-MX" sz="1600" dirty="0">
                <a:solidFill>
                  <a:schemeClr val="bg1"/>
                </a:solidFill>
                <a:latin typeface="Arial" panose="020B0604020202020204" pitchFamily="34" charset="0"/>
              </a:rPr>
              <a:t>(art.137 1er.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El pago de dicha estimación como cualquier otra estimación, se debe </a:t>
            </a:r>
            <a:r>
              <a:rPr lang="es-ES" altLang="es-MX" sz="2000" dirty="0">
                <a:solidFill>
                  <a:schemeClr val="bg2">
                    <a:lumMod val="60000"/>
                    <a:lumOff val="40000"/>
                  </a:schemeClr>
                </a:solidFill>
                <a:latin typeface="Arial" panose="020B0604020202020204" pitchFamily="34" charset="0"/>
              </a:rPr>
              <a:t>pagar </a:t>
            </a:r>
            <a:r>
              <a:rPr lang="es-MX" sz="2000" dirty="0">
                <a:solidFill>
                  <a:schemeClr val="bg2">
                    <a:lumMod val="60000"/>
                    <a:lumOff val="40000"/>
                  </a:schemeClr>
                </a:solidFill>
                <a:latin typeface="Arial" panose="020B0604020202020204" pitchFamily="34" charset="0"/>
              </a:rPr>
              <a:t>en un plazo no mayor a 20 días naturales</a:t>
            </a:r>
            <a:r>
              <a:rPr lang="es-MX" sz="2000" dirty="0">
                <a:solidFill>
                  <a:schemeClr val="bg1"/>
                </a:solidFill>
                <a:latin typeface="Arial" panose="020B0604020202020204" pitchFamily="34" charset="0"/>
              </a:rPr>
              <a:t>, contados a partir de la fecha en que hayan sido autorizadas por la residencia y que el contratista haya presentado la factura correspondiente </a:t>
            </a:r>
            <a:r>
              <a:rPr lang="es-MX" sz="1600" dirty="0">
                <a:solidFill>
                  <a:srgbClr val="000000"/>
                </a:solidFill>
                <a:effectLst/>
                <a:latin typeface="Univers" panose="020B0503020202020204" pitchFamily="34" charset="0"/>
                <a:ea typeface="Times New Roman" panose="02020603050405020304" pitchFamily="18" charset="0"/>
                <a:cs typeface="Times New Roman" panose="02020603050405020304" pitchFamily="18" charset="0"/>
              </a:rPr>
              <a:t>(arts.</a:t>
            </a:r>
            <a:r>
              <a:rPr lang="es-MX" sz="1600" dirty="0">
                <a:effectLst/>
              </a:rPr>
              <a:t> </a:t>
            </a:r>
            <a:r>
              <a:rPr lang="es-ES" altLang="es-MX" sz="1600" dirty="0">
                <a:solidFill>
                  <a:schemeClr val="bg1"/>
                </a:solidFill>
                <a:latin typeface="Arial" panose="020B0604020202020204" pitchFamily="34" charset="0"/>
              </a:rPr>
              <a:t>54 2º pfo. LOPSRM y 137 2º pfo. RLOPSRM)</a:t>
            </a:r>
            <a:r>
              <a:rPr lang="es-ES" altLang="es-MX" sz="2000" dirty="0">
                <a:solidFill>
                  <a:schemeClr val="bg1"/>
                </a:solidFill>
                <a:latin typeface="Arial" panose="020B0604020202020204" pitchFamily="34" charset="0"/>
              </a:rPr>
              <a:t>.</a:t>
            </a:r>
          </a:p>
          <a:p>
            <a:pPr marL="0" indent="0" algn="just">
              <a:lnSpc>
                <a:spcPct val="100000"/>
              </a:lnSpc>
              <a:spcBef>
                <a:spcPts val="0"/>
              </a:spcBef>
              <a:buNone/>
            </a:pPr>
            <a:endParaRPr lang="es-ES" altLang="es-MX" sz="1000" dirty="0">
              <a:solidFill>
                <a:schemeClr val="bg1"/>
              </a:solidFill>
              <a:latin typeface="Arial" panose="020B0604020202020204" pitchFamily="34" charset="0"/>
            </a:endParaRPr>
          </a:p>
          <a:p>
            <a:pPr marL="0" indent="0" algn="just">
              <a:lnSpc>
                <a:spcPct val="100000"/>
              </a:lnSpc>
              <a:spcBef>
                <a:spcPts val="0"/>
              </a:spcBef>
              <a:buNone/>
            </a:pPr>
            <a:r>
              <a:rPr lang="es-ES" altLang="es-MX" sz="2000" dirty="0">
                <a:solidFill>
                  <a:schemeClr val="bg1"/>
                </a:solidFill>
                <a:latin typeface="Arial" panose="020B0604020202020204" pitchFamily="34" charset="0"/>
              </a:rPr>
              <a:t>A los gastos no recuperables </a:t>
            </a:r>
            <a:r>
              <a:rPr lang="es-ES" altLang="es-MX" sz="2000" dirty="0">
                <a:solidFill>
                  <a:schemeClr val="accent1">
                    <a:lumMod val="75000"/>
                  </a:schemeClr>
                </a:solidFill>
                <a:latin typeface="Arial" panose="020B0604020202020204" pitchFamily="34" charset="0"/>
              </a:rPr>
              <a:t>no se les podrán aplicar </a:t>
            </a:r>
            <a:r>
              <a:rPr lang="es-ES" altLang="es-MX" sz="2000" dirty="0">
                <a:solidFill>
                  <a:schemeClr val="bg1"/>
                </a:solidFill>
                <a:latin typeface="Arial" panose="020B0604020202020204" pitchFamily="34" charset="0"/>
              </a:rPr>
              <a:t>los porcentajes por concepto de indirectos, financiamiento y utilidad </a:t>
            </a:r>
            <a:r>
              <a:rPr lang="es-ES" altLang="es-MX" sz="1600" dirty="0">
                <a:solidFill>
                  <a:schemeClr val="bg1"/>
                </a:solidFill>
                <a:latin typeface="Arial" panose="020B0604020202020204" pitchFamily="34" charset="0"/>
              </a:rPr>
              <a:t>(art.</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137 3er.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algn="just">
              <a:lnSpc>
                <a:spcPct val="100000"/>
              </a:lnSpc>
              <a:spcBef>
                <a:spcPts val="0"/>
              </a:spcBef>
              <a:buNone/>
            </a:pPr>
            <a:endParaRPr lang="es-ES" altLang="es-MX" sz="1000" dirty="0">
              <a:solidFill>
                <a:srgbClr val="000000"/>
              </a:solidFill>
              <a:latin typeface="Arial" panose="020B0604020202020204" pitchFamily="34" charset="0"/>
            </a:endParaRPr>
          </a:p>
          <a:p>
            <a:pPr marL="0" indent="0" algn="just">
              <a:lnSpc>
                <a:spcPct val="100000"/>
              </a:lnSpc>
              <a:spcBef>
                <a:spcPts val="0"/>
              </a:spcBef>
              <a:buNone/>
            </a:pPr>
            <a:r>
              <a:rPr lang="es-ES" altLang="es-MX" sz="2000" dirty="0">
                <a:solidFill>
                  <a:srgbClr val="FF0000"/>
                </a:solidFill>
                <a:latin typeface="Arial" panose="020B0604020202020204" pitchFamily="34" charset="0"/>
              </a:rPr>
              <a:t>No es materia de arbitraje </a:t>
            </a:r>
            <a:r>
              <a:rPr lang="es-ES" altLang="es-MX" sz="2000" dirty="0">
                <a:solidFill>
                  <a:schemeClr val="bg1"/>
                </a:solidFill>
                <a:latin typeface="Arial" panose="020B0604020202020204" pitchFamily="34" charset="0"/>
              </a:rPr>
              <a:t>la terminación anticipada de los contratos 	          </a:t>
            </a:r>
            <a:r>
              <a:rPr lang="es-ES" altLang="es-MX" sz="1600" dirty="0">
                <a:solidFill>
                  <a:schemeClr val="bg1"/>
                </a:solidFill>
                <a:latin typeface="Arial" panose="020B0604020202020204" pitchFamily="34" charset="0"/>
              </a:rPr>
              <a:t>(arts.80 2º. pfo. LAASSP, y 98 2º pfo. LOPSRM)</a:t>
            </a:r>
          </a:p>
          <a:p>
            <a:pPr marL="0" indent="0" algn="just">
              <a:lnSpc>
                <a:spcPct val="100000"/>
              </a:lnSpc>
              <a:spcBef>
                <a:spcPts val="0"/>
              </a:spcBef>
              <a:buNone/>
            </a:pPr>
            <a:endParaRPr lang="es-ES" altLang="es-MX" sz="2000" dirty="0">
              <a:solidFill>
                <a:schemeClr val="bg1"/>
              </a:solidFill>
              <a:latin typeface="Arial" panose="020B0604020202020204" pitchFamily="34" charset="0"/>
            </a:endParaRPr>
          </a:p>
          <a:p>
            <a:pPr marL="0" indent="0" algn="just">
              <a:spcBef>
                <a:spcPts val="0"/>
              </a:spcBef>
              <a:buNone/>
            </a:pPr>
            <a:endParaRPr lang="es-ES" altLang="es-MX" sz="600" dirty="0">
              <a:solidFill>
                <a:schemeClr val="bg1"/>
              </a:solidFill>
            </a:endParaRPr>
          </a:p>
        </p:txBody>
      </p:sp>
      <p:pic>
        <p:nvPicPr>
          <p:cNvPr id="3074" name="Picture 2" descr="Tribunal Permanente de Arbitraje - DHpedia">
            <a:extLst>
              <a:ext uri="{FF2B5EF4-FFF2-40B4-BE49-F238E27FC236}">
                <a16:creationId xmlns:a16="http://schemas.microsoft.com/office/drawing/2014/main" id="{87880FDC-81E0-9B85-2812-F241030CF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391" y="4936261"/>
            <a:ext cx="2301943" cy="171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2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2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4" dur="125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2" dur="10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nodeType="clickEffect">
                                  <p:stCondLst>
                                    <p:cond delay="0"/>
                                  </p:stCondLst>
                                  <p:iterate type="lt">
                                    <p:tmPct val="50000"/>
                                  </p:iterate>
                                  <p:childTnLst>
                                    <p:set>
                                      <p:cBhvr>
                                        <p:cTn id="36" dur="1" fill="hold">
                                          <p:stCondLst>
                                            <p:cond delay="0"/>
                                          </p:stCondLst>
                                        </p:cTn>
                                        <p:tgtEl>
                                          <p:spTgt spid="11">
                                            <p:txEl>
                                              <p:pRg st="8" end="8"/>
                                            </p:txEl>
                                          </p:spTgt>
                                        </p:tgtEl>
                                        <p:attrNameLst>
                                          <p:attrName>style.visibility</p:attrName>
                                        </p:attrNameLst>
                                      </p:cBhvr>
                                      <p:to>
                                        <p:strVal val="visible"/>
                                      </p:to>
                                    </p:set>
                                    <p:set>
                                      <p:cBhvr>
                                        <p:cTn id="37" dur="5" fill="hold">
                                          <p:stCondLst>
                                            <p:cond delay="0"/>
                                          </p:stCondLst>
                                        </p:cTn>
                                        <p:tgtEl>
                                          <p:spTgt spid="11">
                                            <p:txEl>
                                              <p:pRg st="8" end="8"/>
                                            </p:txEl>
                                          </p:spTgt>
                                        </p:tgtEl>
                                        <p:attrNameLst>
                                          <p:attrName>style.rotation</p:attrName>
                                        </p:attrNameLst>
                                      </p:cBhvr>
                                      <p:to>
                                        <p:strVal val="-45.0"/>
                                      </p:to>
                                    </p:set>
                                    <p:anim calcmode="lin" valueType="num">
                                      <p:cBhvr>
                                        <p:cTn id="38" dur="5" fill="hold">
                                          <p:stCondLst>
                                            <p:cond delay="5"/>
                                          </p:stCondLst>
                                        </p:cTn>
                                        <p:tgtEl>
                                          <p:spTgt spid="11">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5" fill="hold">
                                          <p:stCondLst>
                                            <p:cond delay="0"/>
                                          </p:stCondLst>
                                        </p:cTn>
                                        <p:tgtEl>
                                          <p:spTgt spid="11">
                                            <p:txEl>
                                              <p:pRg st="8" end="8"/>
                                            </p:txEl>
                                          </p:spTgt>
                                        </p:tgtEl>
                                        <p:attrNameLst>
                                          <p:attrName>ppt_y</p:attrName>
                                        </p:attrNameLst>
                                      </p:cBhvr>
                                      <p:tavLst>
                                        <p:tav tm="0">
                                          <p:val>
                                            <p:strVal val="#ppt_y-1"/>
                                          </p:val>
                                        </p:tav>
                                        <p:tav tm="100000">
                                          <p:val>
                                            <p:strVal val="#ppt_y-(0.354*#ppt_w-0.172*#ppt_h)"/>
                                          </p:val>
                                        </p:tav>
                                      </p:tavLst>
                                    </p:anim>
                                    <p:anim calcmode="lin" valueType="num">
                                      <p:cBhvr>
                                        <p:cTn id="40" dur="2" decel="50000" autoRev="1" fill="hold">
                                          <p:stCondLst>
                                            <p:cond delay="5"/>
                                          </p:stCondLst>
                                        </p:cTn>
                                        <p:tgtEl>
                                          <p:spTgt spid="11">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 fill="hold">
                                          <p:stCondLst>
                                            <p:cond delay="9"/>
                                          </p:stCondLst>
                                        </p:cTn>
                                        <p:tgtEl>
                                          <p:spTgt spid="11">
                                            <p:txEl>
                                              <p:pRg st="8" end="8"/>
                                            </p:txEl>
                                          </p:spTgt>
                                        </p:tgtEl>
                                        <p:attrNameLst>
                                          <p:attrName>ppt_y</p:attrName>
                                        </p:attrNameLst>
                                      </p:cBhvr>
                                      <p:tavLst>
                                        <p:tav tm="0">
                                          <p:val>
                                            <p:strVal val="#ppt_y-(0.354*#ppt_w-0.172*#ppt_h)"/>
                                          </p:val>
                                        </p:tav>
                                        <p:tav tm="100000">
                                          <p:val>
                                            <p:strVal val="#ppt_y"/>
                                          </p:val>
                                        </p:tav>
                                      </p:tavLst>
                                    </p:anim>
                                  </p:childTnLst>
                                </p:cTn>
                              </p:par>
                              <p:par>
                                <p:cTn id="42" presetID="14" presetClass="entr" presetSubtype="1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randombar(horizontal)">
                                      <p:cBhvr>
                                        <p:cTn id="44"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20842"/>
          </a:xfrm>
        </p:spPr>
        <p:txBody>
          <a:bodyPr>
            <a:normAutofit/>
          </a:bodyPr>
          <a:lstStyle/>
          <a:p>
            <a:pPr marL="0" indent="0" algn="just">
              <a:lnSpc>
                <a:spcPct val="100000"/>
              </a:lnSpc>
              <a:spcBef>
                <a:spcPts val="0"/>
              </a:spcBef>
              <a:buNone/>
              <a:defRPr/>
            </a:pPr>
            <a:r>
              <a:rPr lang="es-MX" sz="2000" dirty="0">
                <a:solidFill>
                  <a:schemeClr val="accent3">
                    <a:lumMod val="50000"/>
                  </a:schemeClr>
                </a:solidFill>
                <a:latin typeface="Arial" panose="020B0604020202020204" pitchFamily="34" charset="0"/>
                <a:cs typeface="Arial" panose="020B0604020202020204" pitchFamily="34" charset="0"/>
              </a:rPr>
              <a:t>Recibida la obra</a:t>
            </a:r>
            <a:r>
              <a:rPr lang="es-MX" sz="2000" dirty="0">
                <a:solidFill>
                  <a:schemeClr val="bg1"/>
                </a:solidFill>
                <a:latin typeface="Arial" panose="020B0604020202020204" pitchFamily="34" charset="0"/>
                <a:cs typeface="Arial" panose="020B0604020202020204" pitchFamily="34" charset="0"/>
              </a:rPr>
              <a:t>, el ente público, deberá registrarla en el Catastro y en el Registro Público de la Propiedad de la entidad federativa en la que se ubique; además se deberá remitir a la SFP (SHCP- INDAABIN) los títulos de propiedad para su inscripción en el Registro Público de la Propiedad Federal y su inclusión en el Catálogo e Inventario de los Bienes y Recursos de la Nación </a:t>
            </a:r>
            <a:r>
              <a:rPr lang="es-MX" sz="1600" dirty="0">
                <a:solidFill>
                  <a:schemeClr val="bg1"/>
                </a:solidFill>
                <a:latin typeface="Arial" panose="020B0604020202020204" pitchFamily="34" charset="0"/>
                <a:cs typeface="Arial" panose="020B0604020202020204" pitchFamily="34" charset="0"/>
              </a:rPr>
              <a:t>(art. 65 LOPSRM)</a:t>
            </a:r>
            <a:r>
              <a:rPr lang="es-MX" sz="2000" dirty="0">
                <a:solidFill>
                  <a:schemeClr val="bg1"/>
                </a:solidFill>
                <a:latin typeface="Arial" panose="020B0604020202020204" pitchFamily="34" charset="0"/>
                <a:cs typeface="Arial" panose="020B0604020202020204" pitchFamily="34" charset="0"/>
              </a:rPr>
              <a:t>, y se le deberá asegurar para mantenerla adecuada y satisfactoriamente protegida, a partir del momento de su recepción </a:t>
            </a:r>
            <a:r>
              <a:rPr lang="es-MX" sz="1600" dirty="0">
                <a:solidFill>
                  <a:schemeClr val="bg1"/>
                </a:solidFill>
                <a:latin typeface="Arial" panose="020B0604020202020204" pitchFamily="34" charset="0"/>
                <a:cs typeface="Arial" panose="020B0604020202020204" pitchFamily="34" charset="0"/>
              </a:rPr>
              <a:t>(art. 6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rgbClr val="008000"/>
              </a:buClr>
              <a:buNone/>
              <a:defRPr/>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También, una vez concluida la obra o parte utilizable de la misma, el ente público debe vigilar que la unidad que debe operarla, </a:t>
            </a:r>
            <a:r>
              <a:rPr lang="es-MX" sz="2000"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reciba oportunamente el inmueble </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en condiciones de operación, los planos correspondientes a la construcción final, las normas y especificaciones que fueron aplicadas durante su ejecución, así como los manuales e instructivos de operación y mantenimiento de los equipos instalados y los certificados de garantía de calidad y funcionamiento de los mismos. </a:t>
            </a:r>
            <a:r>
              <a:rPr lang="es-MX"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(art. 68 LOPSRM)</a:t>
            </a: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p>
          <a:p>
            <a:pPr marL="0" indent="0" algn="just">
              <a:lnSpc>
                <a:spcPct val="100000"/>
              </a:lnSpc>
              <a:spcBef>
                <a:spcPts val="0"/>
              </a:spcBef>
              <a:buClr>
                <a:srgbClr val="008000"/>
              </a:buClr>
              <a:buNone/>
              <a:defRPr/>
            </a:pPr>
            <a:endPar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Clr>
                <a:srgbClr val="008000"/>
              </a:buClr>
              <a:buNone/>
              <a:defRPr/>
            </a:pPr>
            <a:r>
              <a:rPr lang="es-MX"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El área que reciba la obra es resposable de  </a:t>
            </a:r>
            <a:r>
              <a:rPr lang="es-MX" sz="2000" dirty="0">
                <a:solidFill>
                  <a:srgbClr val="B36A99"/>
                </a:solidFill>
                <a:latin typeface="Arial" panose="020B0604020202020204" pitchFamily="34" charset="0"/>
                <a:ea typeface="Times New Roman" panose="02020603050405020304" pitchFamily="18" charset="0"/>
                <a:cs typeface="Times New Roman" panose="02020603050405020304" pitchFamily="18" charset="0"/>
              </a:rPr>
              <a:t>mantenerla  en  condiciones  adecuadas de funciona</a:t>
            </a:r>
            <a:r>
              <a:rPr lang="es-ES" altLang="es-MX" sz="2000" dirty="0">
                <a:solidFill>
                  <a:srgbClr val="B36A99"/>
                </a:solidFill>
                <a:latin typeface="Arial" panose="020B0604020202020204" pitchFamily="34" charset="0"/>
              </a:rPr>
              <a:t>miento</a:t>
            </a:r>
            <a:r>
              <a:rPr lang="es-ES" altLang="es-MX" sz="2000" dirty="0">
                <a:solidFill>
                  <a:schemeClr val="bg1"/>
                </a:solidFill>
                <a:latin typeface="Arial" panose="020B0604020202020204" pitchFamily="34" charset="0"/>
              </a:rPr>
              <a:t>. </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El OIC vigilará que su uso, operación y mantenimiento se realice conforme a los objetivos y acciones para las que fueron originalmente diseñadas </a:t>
            </a:r>
            <a:r>
              <a:rPr lang="es-MX"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(art. 69 LOPSRM)</a:t>
            </a:r>
            <a:r>
              <a:rPr lang="es-MX"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0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1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4 Título"/>
          <p:cNvSpPr>
            <a:spLocks noGrp="1"/>
          </p:cNvSpPr>
          <p:nvPr>
            <p:ph type="title"/>
          </p:nvPr>
        </p:nvSpPr>
        <p:spPr>
          <a:xfrm>
            <a:off x="1774825" y="2060575"/>
            <a:ext cx="8642350" cy="2592388"/>
          </a:xfrm>
        </p:spPr>
        <p:txBody>
          <a:bodyPr rtlCol="0">
            <a:normAutofit/>
          </a:bodyPr>
          <a:lstStyle/>
          <a:p>
            <a:pPr algn="ctr">
              <a:defRPr/>
            </a:pPr>
            <a:r>
              <a:rPr lang="es-MX"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MUCHAS GRACIAS</a:t>
            </a:r>
          </a:p>
        </p:txBody>
      </p:sp>
      <p:graphicFrame>
        <p:nvGraphicFramePr>
          <p:cNvPr id="2" name="Diagrama 1">
            <a:extLst>
              <a:ext uri="{FF2B5EF4-FFF2-40B4-BE49-F238E27FC236}">
                <a16:creationId xmlns:a16="http://schemas.microsoft.com/office/drawing/2014/main" id="{CA208BE3-3989-4160-B312-CD0C3D3580AF}"/>
              </a:ext>
            </a:extLst>
          </p:cNvPr>
          <p:cNvGraphicFramePr/>
          <p:nvPr>
            <p:extLst>
              <p:ext uri="{D42A27DB-BD31-4B8C-83A1-F6EECF244321}">
                <p14:modId xmlns:p14="http://schemas.microsoft.com/office/powerpoint/2010/main" val="137415803"/>
              </p:ext>
            </p:extLst>
          </p:nvPr>
        </p:nvGraphicFramePr>
        <p:xfrm>
          <a:off x="5978769" y="5545369"/>
          <a:ext cx="4222098"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3C97F161-7E04-404D-87DF-6A8F2181040A}"/>
              </a:ext>
            </a:extLst>
          </p:cNvPr>
          <p:cNvSpPr txBox="1"/>
          <p:nvPr/>
        </p:nvSpPr>
        <p:spPr>
          <a:xfrm>
            <a:off x="5655212" y="5013176"/>
            <a:ext cx="4833401" cy="400110"/>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Mtro. y Lic. Fernando Gómez de Lara</a:t>
            </a:r>
          </a:p>
        </p:txBody>
      </p:sp>
      <p:sp>
        <p:nvSpPr>
          <p:cNvPr id="5" name="CuadroTexto 4">
            <a:extLst>
              <a:ext uri="{FF2B5EF4-FFF2-40B4-BE49-F238E27FC236}">
                <a16:creationId xmlns:a16="http://schemas.microsoft.com/office/drawing/2014/main" id="{8CF32B41-D346-A7E0-EBEB-FD4D5F3765D8}"/>
              </a:ext>
            </a:extLst>
          </p:cNvPr>
          <p:cNvSpPr txBox="1"/>
          <p:nvPr/>
        </p:nvSpPr>
        <p:spPr>
          <a:xfrm>
            <a:off x="884994" y="821169"/>
            <a:ext cx="8642350" cy="892552"/>
          </a:xfrm>
          <a:prstGeom prst="rect">
            <a:avLst/>
          </a:prstGeom>
          <a:noFill/>
        </p:spPr>
        <p:txBody>
          <a:bodyPr wrap="square">
            <a:spAutoFit/>
          </a:bodyPr>
          <a:lstStyle/>
          <a:p>
            <a:r>
              <a:rPr lang="es-MX" sz="2600" b="1" dirty="0">
                <a:effectLst/>
                <a:latin typeface="Arial" panose="020B0604020202020204" pitchFamily="34" charset="0"/>
              </a:rPr>
              <a:t>UNIVERSIDAD NACIONAL AUTÓNOMA DE MÉXICO</a:t>
            </a:r>
          </a:p>
          <a:p>
            <a:r>
              <a:rPr lang="es-MX" sz="2600" b="1" dirty="0">
                <a:latin typeface="Arial" panose="020B0604020202020204" pitchFamily="34" charset="0"/>
              </a:rPr>
              <a:t>           Facultad de Contaduría y Administración</a:t>
            </a:r>
            <a:endParaRPr lang="es-MX" sz="2600" dirty="0"/>
          </a:p>
        </p:txBody>
      </p:sp>
      <p:pic>
        <p:nvPicPr>
          <p:cNvPr id="6" name="Picture 2" descr="UNAM Universidad Nacional Autónoma de México | Mexico City">
            <a:extLst>
              <a:ext uri="{FF2B5EF4-FFF2-40B4-BE49-F238E27FC236}">
                <a16:creationId xmlns:a16="http://schemas.microsoft.com/office/drawing/2014/main" id="{7BA22454-C139-86E9-EAFC-42A6732088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920" y="696978"/>
            <a:ext cx="1233268" cy="1233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Scale>
                                      <p:cBhvr>
                                        <p:cTn id="16"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xEl>
                                              <p:pRg st="1" end="1"/>
                                            </p:txEl>
                                          </p:spTgt>
                                        </p:tgtEl>
                                        <p:attrNameLst>
                                          <p:attrName>ppt_x</p:attrName>
                                          <p:attrName>ppt_y</p:attrName>
                                        </p:attrNameLst>
                                      </p:cBhvr>
                                    </p:animMotion>
                                    <p:animEffect transition="in" filter="fade">
                                      <p:cBhvr>
                                        <p:cTn id="18" dur="1000"/>
                                        <p:tgtEl>
                                          <p:spTgt spid="5">
                                            <p:txEl>
                                              <p:pRg st="1" end="1"/>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216065"/>
                                        </p:tgtEl>
                                        <p:attrNameLst>
                                          <p:attrName>style.visibility</p:attrName>
                                        </p:attrNameLst>
                                      </p:cBhvr>
                                      <p:to>
                                        <p:strVal val="visible"/>
                                      </p:to>
                                    </p:set>
                                    <p:anim calcmode="lin" valueType="num">
                                      <p:cBhvr>
                                        <p:cTn id="28" dur="2000" fill="hold"/>
                                        <p:tgtEl>
                                          <p:spTgt spid="216065"/>
                                        </p:tgtEl>
                                        <p:attrNameLst>
                                          <p:attrName>ppt_w</p:attrName>
                                        </p:attrNameLst>
                                      </p:cBhvr>
                                      <p:tavLst>
                                        <p:tav tm="0">
                                          <p:val>
                                            <p:fltVal val="0"/>
                                          </p:val>
                                        </p:tav>
                                        <p:tav tm="100000">
                                          <p:val>
                                            <p:strVal val="#ppt_w"/>
                                          </p:val>
                                        </p:tav>
                                      </p:tavLst>
                                    </p:anim>
                                    <p:anim calcmode="lin" valueType="num">
                                      <p:cBhvr>
                                        <p:cTn id="29" dur="2000" fill="hold"/>
                                        <p:tgtEl>
                                          <p:spTgt spid="216065"/>
                                        </p:tgtEl>
                                        <p:attrNameLst>
                                          <p:attrName>ppt_h</p:attrName>
                                        </p:attrNameLst>
                                      </p:cBhvr>
                                      <p:tavLst>
                                        <p:tav tm="0">
                                          <p:val>
                                            <p:fltVal val="0"/>
                                          </p:val>
                                        </p:tav>
                                        <p:tav tm="100000">
                                          <p:val>
                                            <p:strVal val="#ppt_h"/>
                                          </p:val>
                                        </p:tav>
                                      </p:tavLst>
                                    </p:anim>
                                    <p:anim calcmode="lin" valueType="num">
                                      <p:cBhvr>
                                        <p:cTn id="30" dur="2000" fill="hold"/>
                                        <p:tgtEl>
                                          <p:spTgt spid="216065"/>
                                        </p:tgtEl>
                                        <p:attrNameLst>
                                          <p:attrName>style.rotation</p:attrName>
                                        </p:attrNameLst>
                                      </p:cBhvr>
                                      <p:tavLst>
                                        <p:tav tm="0">
                                          <p:val>
                                            <p:fltVal val="90"/>
                                          </p:val>
                                        </p:tav>
                                        <p:tav tm="100000">
                                          <p:val>
                                            <p:fltVal val="0"/>
                                          </p:val>
                                        </p:tav>
                                      </p:tavLst>
                                    </p:anim>
                                    <p:animEffect transition="in" filter="fade">
                                      <p:cBhvr>
                                        <p:cTn id="31" dur="2000"/>
                                        <p:tgtEl>
                                          <p:spTgt spid="216065"/>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1" presetClass="entr" presetSubtype="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5" grpId="0"/>
      <p:bldGraphic spid="2"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84860"/>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Reglas para la aplicación del </a:t>
            </a:r>
            <a:r>
              <a:rPr lang="es-ES_tradnl" altLang="es-MX" sz="2000" dirty="0">
                <a:solidFill>
                  <a:schemeClr val="accent5">
                    <a:lumMod val="50000"/>
                  </a:schemeClr>
                </a:solidFill>
                <a:latin typeface="Arial" panose="020B0604020202020204" pitchFamily="34" charset="0"/>
                <a:cs typeface="Arial" panose="020B0604020202020204" pitchFamily="34" charset="0"/>
              </a:rPr>
              <a:t>margen de preferencia </a:t>
            </a:r>
            <a:r>
              <a:rPr lang="es-ES_tradnl" altLang="es-MX" sz="2000" dirty="0">
                <a:solidFill>
                  <a:schemeClr val="bg1"/>
                </a:solidFill>
                <a:latin typeface="Arial" panose="020B0604020202020204" pitchFamily="34" charset="0"/>
                <a:cs typeface="Arial" panose="020B0604020202020204" pitchFamily="34" charset="0"/>
              </a:rPr>
              <a:t>en los precios de los bienes de origen nacional, respecto del precio de los bienes de importación, </a:t>
            </a:r>
            <a:r>
              <a:rPr lang="es-ES_tradnl" altLang="es-MX" sz="2000" dirty="0">
                <a:solidFill>
                  <a:schemeClr val="accent5">
                    <a:lumMod val="50000"/>
                  </a:schemeClr>
                </a:solidFill>
                <a:latin typeface="Arial" panose="020B0604020202020204" pitchFamily="34" charset="0"/>
                <a:cs typeface="Arial" panose="020B0604020202020204" pitchFamily="34" charset="0"/>
              </a:rPr>
              <a:t>en los procedimientos de contratación de carácter internacional abierto </a:t>
            </a:r>
            <a:r>
              <a:rPr lang="es-ES_tradnl" altLang="es-MX" sz="2000" dirty="0">
                <a:solidFill>
                  <a:schemeClr val="bg1"/>
                </a:solidFill>
                <a:latin typeface="Arial" panose="020B0604020202020204" pitchFamily="34" charset="0"/>
                <a:cs typeface="Arial" panose="020B0604020202020204" pitchFamily="34" charset="0"/>
              </a:rPr>
              <a:t>que realizan las dependencias y entidades de la Administración Pública Federal. </a:t>
            </a:r>
            <a:r>
              <a:rPr lang="es-ES_tradnl" altLang="es-MX" sz="1600" dirty="0">
                <a:solidFill>
                  <a:schemeClr val="bg1"/>
                </a:solidFill>
                <a:latin typeface="Arial" panose="020B0604020202020204" pitchFamily="34" charset="0"/>
                <a:cs typeface="Arial" panose="020B0604020202020204" pitchFamily="34" charset="0"/>
              </a:rPr>
              <a:t>(DOF 28 de diciembre del 2010) </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Acuerdo por el que se establecen las disposiciones que se deberán observar para la utilización del Sistema Electrónico de Información Pública Gubernamental denominado </a:t>
            </a:r>
            <a:r>
              <a:rPr lang="es-ES_tradnl" altLang="es-MX" sz="2000" dirty="0">
                <a:solidFill>
                  <a:srgbClr val="155A9B"/>
                </a:solidFill>
                <a:latin typeface="Arial" panose="020B0604020202020204" pitchFamily="34" charset="0"/>
                <a:cs typeface="Arial" panose="020B0604020202020204" pitchFamily="34" charset="0"/>
              </a:rPr>
              <a:t>CompraNet </a:t>
            </a:r>
            <a:r>
              <a:rPr lang="es-ES_tradnl" altLang="es-MX" sz="1600" dirty="0">
                <a:solidFill>
                  <a:schemeClr val="bg1"/>
                </a:solidFill>
                <a:latin typeface="Arial" panose="020B0604020202020204" pitchFamily="34" charset="0"/>
                <a:cs typeface="Arial" panose="020B0604020202020204" pitchFamily="34" charset="0"/>
              </a:rPr>
              <a:t>(DOF 28 de junio del 2011)</a:t>
            </a:r>
            <a:r>
              <a:rPr lang="es-ES_tradnl" alt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Disposiciones relacionadas con el artículo </a:t>
            </a:r>
            <a:r>
              <a:rPr lang="es-ES_tradnl" altLang="es-MX" sz="2000" dirty="0">
                <a:solidFill>
                  <a:schemeClr val="bg2"/>
                </a:solidFill>
                <a:latin typeface="Arial" panose="020B0604020202020204" pitchFamily="34" charset="0"/>
                <a:cs typeface="Arial" panose="020B0604020202020204" pitchFamily="34" charset="0"/>
              </a:rPr>
              <a:t>32-D</a:t>
            </a:r>
            <a:r>
              <a:rPr lang="es-ES_tradnl" altLang="es-MX" sz="2000" dirty="0">
                <a:solidFill>
                  <a:schemeClr val="bg1"/>
                </a:solidFill>
                <a:latin typeface="Arial" panose="020B0604020202020204" pitchFamily="34" charset="0"/>
                <a:cs typeface="Arial" panose="020B0604020202020204" pitchFamily="34" charset="0"/>
              </a:rPr>
              <a:t> del Código Fiscal de la Federación en materia fiscal y de seguridad social. </a:t>
            </a:r>
            <a:r>
              <a:rPr lang="es-ES_tradnl" altLang="es-MX" sz="1600" dirty="0">
                <a:solidFill>
                  <a:schemeClr val="bg1"/>
                </a:solidFill>
                <a:latin typeface="Arial" panose="020B0604020202020204" pitchFamily="34" charset="0"/>
                <a:cs typeface="Arial" panose="020B0604020202020204" pitchFamily="34" charset="0"/>
              </a:rPr>
              <a:t>(</a:t>
            </a:r>
            <a:r>
              <a:rPr lang="es-ES_tradnl" altLang="es-MX" sz="1600" dirty="0">
                <a:solidFill>
                  <a:schemeClr val="bg2">
                    <a:lumMod val="60000"/>
                    <a:lumOff val="40000"/>
                  </a:schemeClr>
                </a:solidFill>
                <a:latin typeface="Arial" panose="020B0604020202020204" pitchFamily="34" charset="0"/>
                <a:cs typeface="Arial" panose="020B0604020202020204" pitchFamily="34" charset="0"/>
              </a:rPr>
              <a:t>SAT</a:t>
            </a:r>
            <a:r>
              <a:rPr lang="es-ES_tradnl" altLang="es-MX" sz="1600" dirty="0">
                <a:solidFill>
                  <a:schemeClr val="bg1"/>
                </a:solidFill>
                <a:latin typeface="Arial" panose="020B0604020202020204" pitchFamily="34" charset="0"/>
                <a:cs typeface="Arial" panose="020B0604020202020204" pitchFamily="34" charset="0"/>
              </a:rPr>
              <a:t> Resolución Miscelánea Fiscal de cada año; </a:t>
            </a:r>
            <a:r>
              <a:rPr lang="es-ES_tradnl" altLang="es-MX" sz="1600" dirty="0">
                <a:solidFill>
                  <a:schemeClr val="accent3">
                    <a:lumMod val="75000"/>
                  </a:schemeClr>
                </a:solidFill>
                <a:latin typeface="Arial" panose="020B0604020202020204" pitchFamily="34" charset="0"/>
                <a:cs typeface="Arial" panose="020B0604020202020204" pitchFamily="34" charset="0"/>
              </a:rPr>
              <a:t>IMSS</a:t>
            </a:r>
            <a:r>
              <a:rPr lang="es-ES_tradnl" altLang="es-MX" sz="1600" dirty="0">
                <a:solidFill>
                  <a:schemeClr val="bg1"/>
                </a:solidFill>
                <a:latin typeface="Arial" panose="020B0604020202020204" pitchFamily="34" charset="0"/>
                <a:cs typeface="Arial" panose="020B0604020202020204" pitchFamily="34" charset="0"/>
              </a:rPr>
              <a:t> DOF 27 feb. de 2015 y Ref. 3 abr. de 2015, e </a:t>
            </a:r>
            <a:r>
              <a:rPr lang="es-ES_tradnl" altLang="es-MX" sz="1600" dirty="0">
                <a:solidFill>
                  <a:srgbClr val="FF0000"/>
                </a:solidFill>
                <a:latin typeface="Arial" panose="020B0604020202020204" pitchFamily="34" charset="0"/>
                <a:cs typeface="Arial" panose="020B0604020202020204" pitchFamily="34" charset="0"/>
              </a:rPr>
              <a:t>INFONAVIT</a:t>
            </a:r>
            <a:r>
              <a:rPr lang="es-ES_tradnl" altLang="es-MX" sz="1600" dirty="0">
                <a:solidFill>
                  <a:schemeClr val="bg1"/>
                </a:solidFill>
                <a:latin typeface="Arial" panose="020B0604020202020204" pitchFamily="34" charset="0"/>
                <a:cs typeface="Arial" panose="020B0604020202020204" pitchFamily="34" charset="0"/>
              </a:rPr>
              <a:t> DOF 28 jun. de 2017)</a:t>
            </a:r>
            <a:endParaRPr lang="es-ES_tradnl" altLang="es-MX" sz="2000" dirty="0">
              <a:solidFill>
                <a:schemeClr val="bg1"/>
              </a:solidFill>
              <a:latin typeface="Arial" panose="020B0604020202020204" pitchFamily="34" charset="0"/>
              <a:cs typeface="Arial" panose="020B0604020202020204" pitchFamily="34" charset="0"/>
            </a:endParaRP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Coordinación Fiscal.</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 Ingresos de la Federación.</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Competencia Económica.</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Monetaria de los Estados Unidos Mexicanos.</a:t>
            </a:r>
          </a:p>
          <a:p>
            <a:pPr lvl="8"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Presupuesto de Egresos de la Federación.</a:t>
            </a: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3" name="Picture 2" descr="Buscan agilizar procesos para faltas administrativas no graves">
            <a:extLst>
              <a:ext uri="{FF2B5EF4-FFF2-40B4-BE49-F238E27FC236}">
                <a16:creationId xmlns:a16="http://schemas.microsoft.com/office/drawing/2014/main" id="{6435C061-5B20-C6E4-8EC0-27E4CF099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93" y="4189650"/>
            <a:ext cx="3290512" cy="21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dissolve">
                                      <p:cBhvr>
                                        <p:cTn id="20" dur="10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1000"/>
                                        <p:tgtEl>
                                          <p:spTgt spid="3"/>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750"/>
                                        <p:tgtEl>
                                          <p:spTgt spid="11">
                                            <p:txEl>
                                              <p:pRg st="4" end="4"/>
                                            </p:txEl>
                                          </p:spTgt>
                                        </p:tgtEl>
                                      </p:cBhvr>
                                    </p:animEffect>
                                    <p:anim calcmode="lin" valueType="num">
                                      <p:cBhvr>
                                        <p:cTn id="38"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39"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0"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iterate type="lt">
                                    <p:tmPct val="0"/>
                                  </p:iterate>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1000"/>
                                        <p:tgtEl>
                                          <p:spTgt spid="11">
                                            <p:txEl>
                                              <p:pRg st="5" end="5"/>
                                            </p:txEl>
                                          </p:spTgt>
                                        </p:tgtEl>
                                      </p:cBhvr>
                                    </p:animEffect>
                                    <p:anim calcmode="lin" valueType="num">
                                      <p:cBhvr>
                                        <p:cTn id="4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nodeType="clickEffect">
                                  <p:stCondLst>
                                    <p:cond delay="0"/>
                                  </p:stCondLst>
                                  <p:iterate type="lt">
                                    <p:tmPct val="10000"/>
                                  </p:iterate>
                                  <p:childTnLst>
                                    <p:set>
                                      <p:cBhvr>
                                        <p:cTn id="59" dur="1" fill="hold">
                                          <p:stCondLst>
                                            <p:cond delay="0"/>
                                          </p:stCondLst>
                                        </p:cTn>
                                        <p:tgtEl>
                                          <p:spTgt spid="11">
                                            <p:txEl>
                                              <p:pRg st="7" end="7"/>
                                            </p:txEl>
                                          </p:spTgt>
                                        </p:tgtEl>
                                        <p:attrNameLst>
                                          <p:attrName>style.visibility</p:attrName>
                                        </p:attrNameLst>
                                      </p:cBhvr>
                                      <p:to>
                                        <p:strVal val="visible"/>
                                      </p:to>
                                    </p:set>
                                    <p:anim by="(-#ppt_w*2)" calcmode="lin" valueType="num">
                                      <p:cBhvr rctx="PPT">
                                        <p:cTn id="60" dur="250" autoRev="1" fill="hold">
                                          <p:stCondLst>
                                            <p:cond delay="0"/>
                                          </p:stCondLst>
                                        </p:cTn>
                                        <p:tgtEl>
                                          <p:spTgt spid="11">
                                            <p:txEl>
                                              <p:pRg st="7" end="7"/>
                                            </p:txEl>
                                          </p:spTgt>
                                        </p:tgtEl>
                                        <p:attrNameLst>
                                          <p:attrName>ppt_w</p:attrName>
                                        </p:attrNameLst>
                                      </p:cBhvr>
                                    </p:anim>
                                    <p:anim by="(#ppt_w*0.50)" calcmode="lin" valueType="num">
                                      <p:cBhvr>
                                        <p:cTn id="61" dur="250" decel="50000" autoRev="1" fill="hold">
                                          <p:stCondLst>
                                            <p:cond delay="0"/>
                                          </p:stCondLst>
                                        </p:cTn>
                                        <p:tgtEl>
                                          <p:spTgt spid="11">
                                            <p:txEl>
                                              <p:pRg st="7" end="7"/>
                                            </p:txEl>
                                          </p:spTgt>
                                        </p:tgtEl>
                                        <p:attrNameLst>
                                          <p:attrName>ppt_x</p:attrName>
                                        </p:attrNameLst>
                                      </p:cBhvr>
                                    </p:anim>
                                    <p:anim from="(-#ppt_h/2)" to="(#ppt_y)" calcmode="lin" valueType="num">
                                      <p:cBhvr>
                                        <p:cTn id="62" dur="500" fill="hold">
                                          <p:stCondLst>
                                            <p:cond delay="0"/>
                                          </p:stCondLst>
                                        </p:cTn>
                                        <p:tgtEl>
                                          <p:spTgt spid="11">
                                            <p:txEl>
                                              <p:pRg st="7" end="7"/>
                                            </p:txEl>
                                          </p:spTgt>
                                        </p:tgtEl>
                                        <p:attrNameLst>
                                          <p:attrName>ppt_y</p:attrName>
                                        </p:attrNameLst>
                                      </p:cBhvr>
                                    </p:anim>
                                    <p:animRot by="21600000">
                                      <p:cBhvr>
                                        <p:cTn id="63" dur="500" fill="hold">
                                          <p:stCondLst>
                                            <p:cond delay="0"/>
                                          </p:stCondLst>
                                        </p:cTn>
                                        <p:tgtEl>
                                          <p:spTgt spid="11">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del Servicio de la Tesorería de la Federación (ahora Ley de Tesorería de la Federación).</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 de Responsabilidades Administrativas de los Servidores Públicos (ahora Ley General de Responsabilidades Administrativas).</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de Transparencia y Acceso a la Información Pública Gubernamental (ahora Ley Federal de Transparencia y Acceso a la Información Pública).</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Ley Federal sobre Metrología y Normalización (ahora Ley de Infraestructura de la Calidad).</a:t>
            </a:r>
          </a:p>
          <a:p>
            <a:pPr algn="just">
              <a:lnSpc>
                <a:spcPct val="100000"/>
              </a:lnSpc>
              <a:spcBef>
                <a:spcPts val="400"/>
              </a:spcBef>
              <a:buFont typeface="Courier New" panose="02070309020205020404" pitchFamily="49" charset="0"/>
              <a:buChar char="o"/>
              <a:defRPr/>
            </a:pPr>
            <a:r>
              <a:rPr lang="es-ES_tradnl" altLang="es-MX" sz="2000" dirty="0">
                <a:solidFill>
                  <a:schemeClr val="bg1"/>
                </a:solidFill>
                <a:latin typeface="Arial" panose="020B0604020202020204" pitchFamily="34" charset="0"/>
                <a:cs typeface="Arial" panose="020B0604020202020204" pitchFamily="34" charset="0"/>
              </a:rPr>
              <a:t>Políticas, Bases y Lineamientos.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Aunadas a las anteriores normas tenemos las </a:t>
            </a:r>
            <a:r>
              <a:rPr lang="es-ES_tradnl" altLang="es-MX" sz="2000" b="1" dirty="0">
                <a:solidFill>
                  <a:schemeClr val="bg1"/>
                </a:solidFill>
                <a:latin typeface="Arial" panose="020B0604020202020204" pitchFamily="34" charset="0"/>
                <a:cs typeface="Arial" panose="020B0604020202020204" pitchFamily="34" charset="0"/>
              </a:rPr>
              <a:t>supletorias </a:t>
            </a:r>
            <a:r>
              <a:rPr lang="es-ES_tradnl" altLang="es-MX" sz="2000" dirty="0">
                <a:solidFill>
                  <a:schemeClr val="bg1"/>
                </a:solidFill>
                <a:latin typeface="Arial" panose="020B0604020202020204" pitchFamily="34" charset="0"/>
                <a:cs typeface="Arial" panose="020B0604020202020204" pitchFamily="34" charset="0"/>
              </a:rPr>
              <a:t>que son aquellas que  suple o complementa a otra norma jurídica cuando esta no prevé algún aspecto normativo. Estas deben estar prevista en la norma a suplir, y cuando se señalan varias disposiciones de estas, se deben aplicar en dicho orden.</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Las </a:t>
            </a:r>
            <a:r>
              <a:rPr lang="es-ES_tradnl" altLang="es-MX" sz="2000" b="1" dirty="0">
                <a:solidFill>
                  <a:schemeClr val="bg1"/>
                </a:solidFill>
                <a:latin typeface="Arial" panose="020B0604020202020204" pitchFamily="34" charset="0"/>
                <a:cs typeface="Arial" panose="020B0604020202020204" pitchFamily="34" charset="0"/>
              </a:rPr>
              <a:t>normas supletorias </a:t>
            </a:r>
            <a:r>
              <a:rPr lang="es-ES_tradnl" altLang="es-MX" sz="2000" dirty="0">
                <a:solidFill>
                  <a:schemeClr val="bg1"/>
                </a:solidFill>
                <a:latin typeface="Arial" panose="020B0604020202020204" pitchFamily="34" charset="0"/>
                <a:cs typeface="Arial" panose="020B0604020202020204" pitchFamily="34" charset="0"/>
              </a:rPr>
              <a:t>tanto para la LAASSP como para la LOPSRM son:</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0497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600" decel="100000"/>
                                        <p:tgtEl>
                                          <p:spTgt spid="11">
                                            <p:txEl>
                                              <p:pRg st="0" end="0"/>
                                            </p:txEl>
                                          </p:spTgt>
                                        </p:tgtEl>
                                      </p:cBhvr>
                                    </p:animEffect>
                                    <p:anim calcmode="lin" valueType="num">
                                      <p:cBhvr>
                                        <p:cTn id="8" dur="6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6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6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800" decel="100000"/>
                                        <p:tgtEl>
                                          <p:spTgt spid="11">
                                            <p:txEl>
                                              <p:pRg st="1" end="1"/>
                                            </p:txEl>
                                          </p:spTgt>
                                        </p:tgtEl>
                                      </p:cBhvr>
                                    </p:animEffect>
                                    <p:anim calcmode="lin" valueType="num">
                                      <p:cBhvr>
                                        <p:cTn id="18"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800" decel="100000"/>
                                        <p:tgtEl>
                                          <p:spTgt spid="11">
                                            <p:txEl>
                                              <p:pRg st="2" end="2"/>
                                            </p:txEl>
                                          </p:spTgt>
                                        </p:tgtEl>
                                      </p:cBhvr>
                                    </p:animEffect>
                                    <p:anim calcmode="lin" valueType="num">
                                      <p:cBhvr>
                                        <p:cTn id="28"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800" decel="100000"/>
                                        <p:tgtEl>
                                          <p:spTgt spid="11">
                                            <p:txEl>
                                              <p:pRg st="3" end="3"/>
                                            </p:txEl>
                                          </p:spTgt>
                                        </p:tgtEl>
                                      </p:cBhvr>
                                    </p:animEffect>
                                    <p:anim calcmode="lin" valueType="num">
                                      <p:cBhvr>
                                        <p:cTn id="38"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800" decel="100000"/>
                                        <p:tgtEl>
                                          <p:spTgt spid="11">
                                            <p:txEl>
                                              <p:pRg st="4" end="4"/>
                                            </p:txEl>
                                          </p:spTgt>
                                        </p:tgtEl>
                                      </p:cBhvr>
                                    </p:animEffect>
                                    <p:anim calcmode="lin" valueType="num">
                                      <p:cBhvr>
                                        <p:cTn id="48"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Effect transition="in" filter="circle(in)">
                                      <p:cBhvr>
                                        <p:cTn id="57" dur="1500"/>
                                        <p:tgtEl>
                                          <p:spTgt spid="1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8" end="8"/>
                                            </p:txEl>
                                          </p:spTgt>
                                        </p:tgtEl>
                                        <p:attrNameLst>
                                          <p:attrName>ppt_w</p:attrName>
                                        </p:attrNameLst>
                                      </p:cBhvr>
                                    </p:anim>
                                    <p:anim by="(#ppt_w*0.50)" calcmode="lin" valueType="num">
                                      <p:cBhvr>
                                        <p:cTn id="63" dur="125" decel="50000" autoRev="1" fill="hold">
                                          <p:stCondLst>
                                            <p:cond delay="0"/>
                                          </p:stCondLst>
                                        </p:cTn>
                                        <p:tgtEl>
                                          <p:spTgt spid="11">
                                            <p:txEl>
                                              <p:pRg st="8" end="8"/>
                                            </p:txEl>
                                          </p:spTgt>
                                        </p:tgtEl>
                                        <p:attrNameLst>
                                          <p:attrName>ppt_x</p:attrName>
                                        </p:attrNameLst>
                                      </p:cBhvr>
                                    </p:anim>
                                    <p:anim from="(-#ppt_h/2)" to="(#ppt_y)" calcmode="lin" valueType="num">
                                      <p:cBhvr>
                                        <p:cTn id="64" dur="250" fill="hold">
                                          <p:stCondLst>
                                            <p:cond delay="0"/>
                                          </p:stCondLst>
                                        </p:cTn>
                                        <p:tgtEl>
                                          <p:spTgt spid="11">
                                            <p:txEl>
                                              <p:pRg st="8" end="8"/>
                                            </p:txEl>
                                          </p:spTgt>
                                        </p:tgtEl>
                                        <p:attrNameLst>
                                          <p:attrName>ppt_y</p:attrName>
                                        </p:attrNameLst>
                                      </p:cBhvr>
                                    </p:anim>
                                    <p:animRot by="21600000">
                                      <p:cBhvr>
                                        <p:cTn id="65"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0076"/>
            <a:ext cx="9690132" cy="1931611"/>
          </a:xfrm>
        </p:spPr>
        <p:txBody>
          <a:bodyPr>
            <a:norm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El Código Civil Federal; la Ley Federal de Procedimiento Administrativo, y el Código Federal de Procedimientos Civiles.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También la </a:t>
            </a:r>
            <a:r>
              <a:rPr lang="es-ES_tradnl" altLang="es-MX" sz="2000" b="1" dirty="0">
                <a:solidFill>
                  <a:schemeClr val="bg1"/>
                </a:solidFill>
                <a:latin typeface="Arial" panose="020B0604020202020204" pitchFamily="34" charset="0"/>
                <a:cs typeface="Arial" panose="020B0604020202020204" pitchFamily="34" charset="0"/>
              </a:rPr>
              <a:t>LAASSP</a:t>
            </a:r>
            <a:r>
              <a:rPr lang="es-ES_tradnl" altLang="es-MX" sz="2000" dirty="0">
                <a:solidFill>
                  <a:schemeClr val="bg1"/>
                </a:solidFill>
                <a:latin typeface="Arial" panose="020B0604020202020204" pitchFamily="34" charset="0"/>
                <a:cs typeface="Arial" panose="020B0604020202020204" pitchFamily="34" charset="0"/>
              </a:rPr>
              <a:t> y la </a:t>
            </a:r>
            <a:r>
              <a:rPr lang="es-ES_tradnl" altLang="es-MX" sz="2000" b="1" dirty="0">
                <a:solidFill>
                  <a:schemeClr val="bg1"/>
                </a:solidFill>
                <a:latin typeface="Arial" panose="020B0604020202020204" pitchFamily="34" charset="0"/>
                <a:cs typeface="Arial" panose="020B0604020202020204" pitchFamily="34" charset="0"/>
              </a:rPr>
              <a:t>LOPSRM</a:t>
            </a:r>
            <a:r>
              <a:rPr lang="es-ES_tradnl" altLang="es-MX" sz="2000" dirty="0">
                <a:solidFill>
                  <a:schemeClr val="bg1"/>
                </a:solidFill>
                <a:latin typeface="Arial" panose="020B0604020202020204" pitchFamily="34" charset="0"/>
                <a:cs typeface="Arial" panose="020B0604020202020204" pitchFamily="34" charset="0"/>
              </a:rPr>
              <a:t> se relaciona con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otras disposiciones normativas </a:t>
            </a:r>
            <a:r>
              <a:rPr lang="es-ES_tradnl" altLang="es-MX" sz="2000" dirty="0">
                <a:solidFill>
                  <a:schemeClr val="bg1"/>
                </a:solidFill>
                <a:latin typeface="Arial" panose="020B0604020202020204" pitchFamily="34" charset="0"/>
                <a:cs typeface="Arial" panose="020B0604020202020204" pitchFamily="34" charset="0"/>
              </a:rPr>
              <a:t>que de </a:t>
            </a:r>
            <a:r>
              <a:rPr lang="es-ES_tradnl" altLang="es-MX" sz="2000" b="1" dirty="0">
                <a:solidFill>
                  <a:schemeClr val="bg1"/>
                </a:solidFill>
                <a:latin typeface="Arial" panose="020B0604020202020204" pitchFamily="34" charset="0"/>
                <a:cs typeface="Arial" panose="020B0604020202020204" pitchFamily="34" charset="0"/>
              </a:rPr>
              <a:t>manera indirecta </a:t>
            </a:r>
            <a:r>
              <a:rPr lang="es-ES_tradnl" altLang="es-MX" sz="2000" dirty="0">
                <a:solidFill>
                  <a:schemeClr val="bg1"/>
                </a:solidFill>
                <a:latin typeface="Arial" panose="020B0604020202020204" pitchFamily="34" charset="0"/>
                <a:cs typeface="Arial" panose="020B0604020202020204" pitchFamily="34" charset="0"/>
              </a:rPr>
              <a:t>se encuentran relacionadas con la materia, entre ellas, se pueden citar:</a:t>
            </a: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5" name="Tabla 5">
            <a:extLst>
              <a:ext uri="{FF2B5EF4-FFF2-40B4-BE49-F238E27FC236}">
                <a16:creationId xmlns:a16="http://schemas.microsoft.com/office/drawing/2014/main" id="{B1579D79-26B0-70DD-4C4F-5969BA167EA8}"/>
              </a:ext>
            </a:extLst>
          </p:cNvPr>
          <p:cNvGraphicFramePr>
            <a:graphicFrameLocks noGrp="1"/>
          </p:cNvGraphicFramePr>
          <p:nvPr>
            <p:extLst>
              <p:ext uri="{D42A27DB-BD31-4B8C-83A1-F6EECF244321}">
                <p14:modId xmlns:p14="http://schemas.microsoft.com/office/powerpoint/2010/main" val="2502596169"/>
              </p:ext>
            </p:extLst>
          </p:nvPr>
        </p:nvGraphicFramePr>
        <p:xfrm>
          <a:off x="768621" y="2481687"/>
          <a:ext cx="11193499" cy="4343400"/>
        </p:xfrm>
        <a:graphic>
          <a:graphicData uri="http://schemas.openxmlformats.org/drawingml/2006/table">
            <a:tbl>
              <a:tblPr firstRow="1" bandRow="1">
                <a:tableStyleId>{69CF1AB2-1976-4502-BF36-3FF5EA218861}</a:tableStyleId>
              </a:tblPr>
              <a:tblGrid>
                <a:gridCol w="4025935">
                  <a:extLst>
                    <a:ext uri="{9D8B030D-6E8A-4147-A177-3AD203B41FA5}">
                      <a16:colId xmlns:a16="http://schemas.microsoft.com/office/drawing/2014/main" val="2698881429"/>
                    </a:ext>
                  </a:extLst>
                </a:gridCol>
                <a:gridCol w="3595418">
                  <a:extLst>
                    <a:ext uri="{9D8B030D-6E8A-4147-A177-3AD203B41FA5}">
                      <a16:colId xmlns:a16="http://schemas.microsoft.com/office/drawing/2014/main" val="2363343752"/>
                    </a:ext>
                  </a:extLst>
                </a:gridCol>
                <a:gridCol w="3572146">
                  <a:extLst>
                    <a:ext uri="{9D8B030D-6E8A-4147-A177-3AD203B41FA5}">
                      <a16:colId xmlns:a16="http://schemas.microsoft.com/office/drawing/2014/main" val="3702621029"/>
                    </a:ext>
                  </a:extLst>
                </a:gridCol>
              </a:tblGrid>
              <a:tr h="28865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del Trabajo;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Concursos Mercantiles;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a:t>
                      </a: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Federal de Derechos de Autor;</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2974264"/>
                  </a:ext>
                </a:extLst>
              </a:tr>
              <a:tr h="204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Tratados de libre comercio con Capítulo de Compras de Gobernamentales;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las Entidades Paraestatales;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Fiscalización y Rendición de Cuentas de la Federación;</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006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p/ el Desarrollo de la Competitividad de la Micro, Pequeña y Mediana Empresa;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Diario Oficial de la Federación y  Gacetas Gubernamentales;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Gral. para la inclusión de las Personas con Discapacidad;</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5066391"/>
                  </a:ext>
                </a:extLst>
              </a:tr>
              <a:tr h="283833">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Instituciones de Fianzas;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el Contrato de Seguro;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Propiedad Industrial;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9013180"/>
                  </a:ext>
                </a:extLst>
              </a:tr>
              <a:tr h="288522">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Federal de Sociedades Mercantiles;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la Tesorería de la Federación; </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Penal Federal;</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6561986"/>
                  </a:ext>
                </a:extLst>
              </a:tr>
              <a:tr h="187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al Valor Agregado;</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General de Bienes Nacionales;</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Ley Orgánica del Congreso Gral. de los  EUM;</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7588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 los Impuestos Generales de Importación y de Exportación;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Orgánica de la Administración Pública  Federal;</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Celebración de Tratados;</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4590502"/>
                  </a:ext>
                </a:extLst>
              </a:tr>
              <a:tr h="232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Impuesto Sobre la Renta;</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Fiscal de la Federación;</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SHCP;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3197499"/>
                  </a:ext>
                </a:extLst>
              </a:tr>
              <a:tr h="15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del Seguro Social;</a:t>
                      </a:r>
                      <a:endParaRPr lang="es-MX" sz="1500" b="0" dirty="0">
                        <a:latin typeface="Arial" panose="020B0604020202020204" pitchFamily="34" charset="0"/>
                        <a:cs typeface="Arial" panose="020B0604020202020204" pitchFamily="34" charset="0"/>
                      </a:endParaRPr>
                    </a:p>
                  </a:txBody>
                  <a:tcPr/>
                </a:tc>
                <a:tc>
                  <a:txBody>
                    <a:bodyPr/>
                    <a:lstStyle/>
                    <a:p>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Plan Nacional de Desarrollo;</a:t>
                      </a:r>
                      <a:endParaRPr lang="es-MX" sz="1500" b="0" dirty="0">
                        <a:latin typeface="Arial" panose="020B0604020202020204" pitchFamily="34" charset="0"/>
                        <a:cs typeface="Arial" panose="020B0604020202020204" pitchFamily="34" charset="0"/>
                      </a:endParaRPr>
                    </a:p>
                  </a:txBody>
                  <a:tcPr/>
                </a:tc>
                <a:tc>
                  <a:txBody>
                    <a:bodyPr/>
                    <a:lstStyle/>
                    <a:p>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SFP;</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3946907"/>
                  </a:ext>
                </a:extLst>
              </a:tr>
              <a:tr h="206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Ley Sobre la Aprobación de Tratados  Internacionales en materia Económica;</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Código Federal de Procedimientos Penales;</a:t>
                      </a:r>
                      <a:endParaRPr lang="es-MX" sz="15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1500" b="0" i="0" u="none" strike="noStrike" cap="none" normalizeH="0" baseline="0" dirty="0">
                          <a:ln>
                            <a:noFill/>
                          </a:ln>
                          <a:solidFill>
                            <a:srgbClr val="292934"/>
                          </a:solidFill>
                          <a:effectLst/>
                          <a:latin typeface="Arial" panose="020B0604020202020204" pitchFamily="34" charset="0"/>
                          <a:ea typeface="MS PGothic" panose="020B0600070205080204" pitchFamily="34" charset="-128"/>
                        </a:rPr>
                        <a:t>Reglamento Interior de la Secretaría de Economía;</a:t>
                      </a:r>
                      <a:endParaRPr lang="es-MX"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870250"/>
                  </a:ext>
                </a:extLst>
              </a:tr>
            </a:tbl>
          </a:graphicData>
        </a:graphic>
      </p:graphicFrame>
    </p:spTree>
    <p:extLst>
      <p:ext uri="{BB962C8B-B14F-4D97-AF65-F5344CB8AC3E}">
        <p14:creationId xmlns:p14="http://schemas.microsoft.com/office/powerpoint/2010/main" val="9169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125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86725"/>
            <a:ext cx="9690132" cy="567164"/>
          </a:xfrm>
        </p:spPr>
        <p:txBody>
          <a:bodyPr>
            <a:normAutofit/>
          </a:bodyPr>
          <a:lstStyle/>
          <a:p>
            <a:pPr marL="0" indent="0" algn="just">
              <a:lnSpc>
                <a:spcPct val="100000"/>
              </a:lnSpc>
              <a:spcBef>
                <a:spcPts val="400"/>
              </a:spcBef>
              <a:buNone/>
              <a:defRPr/>
            </a:pPr>
            <a:r>
              <a:rPr lang="es-MX" sz="2000" b="1" dirty="0">
                <a:solidFill>
                  <a:schemeClr val="bg1"/>
                </a:solidFill>
                <a:latin typeface="ArialMT"/>
              </a:rPr>
              <a:t>1.3 </a:t>
            </a:r>
            <a:r>
              <a:rPr lang="es-MX" sz="2000" b="1" dirty="0">
                <a:solidFill>
                  <a:schemeClr val="accent6">
                    <a:lumMod val="50000"/>
                  </a:schemeClr>
                </a:solidFill>
                <a:latin typeface="ArialMT"/>
              </a:rPr>
              <a:t>Jerarquía de las normas jurídicas en materia de contrataciones públicas.</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graphicFrame>
        <p:nvGraphicFramePr>
          <p:cNvPr id="3" name="Diagrama 2">
            <a:extLst>
              <a:ext uri="{FF2B5EF4-FFF2-40B4-BE49-F238E27FC236}">
                <a16:creationId xmlns:a16="http://schemas.microsoft.com/office/drawing/2014/main" id="{FEBE5577-42CE-6D52-EE76-7B8EDFD46379}"/>
              </a:ext>
            </a:extLst>
          </p:cNvPr>
          <p:cNvGraphicFramePr/>
          <p:nvPr>
            <p:extLst>
              <p:ext uri="{D42A27DB-BD31-4B8C-83A1-F6EECF244321}">
                <p14:modId xmlns:p14="http://schemas.microsoft.com/office/powerpoint/2010/main" val="2493016851"/>
              </p:ext>
            </p:extLst>
          </p:nvPr>
        </p:nvGraphicFramePr>
        <p:xfrm>
          <a:off x="3706466" y="1196752"/>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49404E3-B507-6572-DC60-B5796C6031FB}"/>
              </a:ext>
            </a:extLst>
          </p:cNvPr>
          <p:cNvSpPr txBox="1"/>
          <p:nvPr/>
        </p:nvSpPr>
        <p:spPr>
          <a:xfrm>
            <a:off x="671507" y="934552"/>
            <a:ext cx="9716678" cy="1323439"/>
          </a:xfrm>
          <a:prstGeom prst="rect">
            <a:avLst/>
          </a:prstGeom>
          <a:noFill/>
        </p:spPr>
        <p:txBody>
          <a:bodyPr wrap="square" rtlCol="0">
            <a:spAutoFit/>
          </a:bodyPr>
          <a:lstStyle/>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Todas estas normas se clasifican de acuerdo a la llamada Pirámide de Kelsen o Jerarquía del orden jurídico, 											                la cual, para nuestra materia 										                      es la siguiente:</a:t>
            </a:r>
          </a:p>
        </p:txBody>
      </p:sp>
    </p:spTree>
    <p:extLst>
      <p:ext uri="{BB962C8B-B14F-4D97-AF65-F5344CB8AC3E}">
        <p14:creationId xmlns:p14="http://schemas.microsoft.com/office/powerpoint/2010/main" val="11750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362">
                                          <p:stCondLst>
                                            <p:cond delay="0"/>
                                          </p:stCondLst>
                                        </p:cTn>
                                        <p:tgtEl>
                                          <p:spTgt spid="4">
                                            <p:txEl>
                                              <p:pRg st="0" end="0"/>
                                            </p:txEl>
                                          </p:spTgt>
                                        </p:tgtEl>
                                      </p:cBhvr>
                                    </p:animEffect>
                                    <p:anim calcmode="lin" valueType="num">
                                      <p:cBhvr>
                                        <p:cTn id="15" dur="1139"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xEl>
                                              <p:pRg st="0" end="0"/>
                                            </p:txEl>
                                          </p:spTgt>
                                        </p:tgtEl>
                                      </p:cBhvr>
                                      <p:to x="100000" y="60000"/>
                                    </p:animScale>
                                    <p:animScale>
                                      <p:cBhvr>
                                        <p:cTn id="21" dur="104" decel="50000">
                                          <p:stCondLst>
                                            <p:cond delay="423"/>
                                          </p:stCondLst>
                                        </p:cTn>
                                        <p:tgtEl>
                                          <p:spTgt spid="4">
                                            <p:txEl>
                                              <p:pRg st="0" end="0"/>
                                            </p:txEl>
                                          </p:spTgt>
                                        </p:tgtEl>
                                      </p:cBhvr>
                                      <p:to x="100000" y="100000"/>
                                    </p:animScale>
                                    <p:animScale>
                                      <p:cBhvr>
                                        <p:cTn id="22" dur="16">
                                          <p:stCondLst>
                                            <p:cond delay="820"/>
                                          </p:stCondLst>
                                        </p:cTn>
                                        <p:tgtEl>
                                          <p:spTgt spid="4">
                                            <p:txEl>
                                              <p:pRg st="0" end="0"/>
                                            </p:txEl>
                                          </p:spTgt>
                                        </p:tgtEl>
                                      </p:cBhvr>
                                      <p:to x="100000" y="80000"/>
                                    </p:animScale>
                                    <p:animScale>
                                      <p:cBhvr>
                                        <p:cTn id="23" dur="104" decel="50000">
                                          <p:stCondLst>
                                            <p:cond delay="836"/>
                                          </p:stCondLst>
                                        </p:cTn>
                                        <p:tgtEl>
                                          <p:spTgt spid="4">
                                            <p:txEl>
                                              <p:pRg st="0" end="0"/>
                                            </p:txEl>
                                          </p:spTgt>
                                        </p:tgtEl>
                                      </p:cBhvr>
                                      <p:to x="100000" y="100000"/>
                                    </p:animScale>
                                    <p:animScale>
                                      <p:cBhvr>
                                        <p:cTn id="24" dur="16">
                                          <p:stCondLst>
                                            <p:cond delay="1026"/>
                                          </p:stCondLst>
                                        </p:cTn>
                                        <p:tgtEl>
                                          <p:spTgt spid="4">
                                            <p:txEl>
                                              <p:pRg st="0" end="0"/>
                                            </p:txEl>
                                          </p:spTgt>
                                        </p:tgtEl>
                                      </p:cBhvr>
                                      <p:to x="100000" y="90000"/>
                                    </p:animScale>
                                    <p:animScale>
                                      <p:cBhvr>
                                        <p:cTn id="25" dur="104" decel="50000">
                                          <p:stCondLst>
                                            <p:cond delay="1042"/>
                                          </p:stCondLst>
                                        </p:cTn>
                                        <p:tgtEl>
                                          <p:spTgt spid="4">
                                            <p:txEl>
                                              <p:pRg st="0" end="0"/>
                                            </p:txEl>
                                          </p:spTgt>
                                        </p:tgtEl>
                                      </p:cBhvr>
                                      <p:to x="100000" y="100000"/>
                                    </p:animScale>
                                    <p:animScale>
                                      <p:cBhvr>
                                        <p:cTn id="26" dur="16">
                                          <p:stCondLst>
                                            <p:cond delay="1130"/>
                                          </p:stCondLst>
                                        </p:cTn>
                                        <p:tgtEl>
                                          <p:spTgt spid="4">
                                            <p:txEl>
                                              <p:pRg st="0" end="0"/>
                                            </p:txEl>
                                          </p:spTgt>
                                        </p:tgtEl>
                                      </p:cBhvr>
                                      <p:to x="100000" y="95000"/>
                                    </p:animScale>
                                    <p:animScale>
                                      <p:cBhvr>
                                        <p:cTn id="27" dur="104" decel="50000">
                                          <p:stCondLst>
                                            <p:cond delay="1146"/>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graphicEl>
                                              <a:dgm id="{98731E38-5958-458C-802B-C5E6CB50BFBE}"/>
                                            </p:graphicEl>
                                          </p:spTgt>
                                        </p:tgtEl>
                                        <p:attrNameLst>
                                          <p:attrName>style.visibility</p:attrName>
                                        </p:attrNameLst>
                                      </p:cBhvr>
                                      <p:to>
                                        <p:strVal val="visible"/>
                                      </p:to>
                                    </p:set>
                                    <p:animEffect transition="in" filter="checkerboard(across)">
                                      <p:cBhvr>
                                        <p:cTn id="32" dur="1750"/>
                                        <p:tgtEl>
                                          <p:spTgt spid="3">
                                            <p:graphicEl>
                                              <a:dgm id="{98731E38-5958-458C-802B-C5E6CB50BFBE}"/>
                                            </p:graphic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graphicEl>
                                              <a:dgm id="{947010F9-74D4-463C-9367-A0E2CE80A88A}"/>
                                            </p:graphicEl>
                                          </p:spTgt>
                                        </p:tgtEl>
                                        <p:attrNameLst>
                                          <p:attrName>style.visibility</p:attrName>
                                        </p:attrNameLst>
                                      </p:cBhvr>
                                      <p:to>
                                        <p:strVal val="visible"/>
                                      </p:to>
                                    </p:set>
                                    <p:animEffect transition="in" filter="checkerboard(across)">
                                      <p:cBhvr>
                                        <p:cTn id="35" dur="1750"/>
                                        <p:tgtEl>
                                          <p:spTgt spid="3">
                                            <p:graphicEl>
                                              <a:dgm id="{947010F9-74D4-463C-9367-A0E2CE80A88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graphicEl>
                                              <a:dgm id="{80AA711E-485B-4623-BFE4-E89EDD935D86}"/>
                                            </p:graphicEl>
                                          </p:spTgt>
                                        </p:tgtEl>
                                        <p:attrNameLst>
                                          <p:attrName>style.visibility</p:attrName>
                                        </p:attrNameLst>
                                      </p:cBhvr>
                                      <p:to>
                                        <p:strVal val="visible"/>
                                      </p:to>
                                    </p:set>
                                    <p:animEffect transition="in" filter="checkerboard(across)">
                                      <p:cBhvr>
                                        <p:cTn id="40" dur="1750"/>
                                        <p:tgtEl>
                                          <p:spTgt spid="3">
                                            <p:graphicEl>
                                              <a:dgm id="{80AA711E-485B-4623-BFE4-E89EDD935D8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
                                            <p:graphicEl>
                                              <a:dgm id="{FB6C0461-31F5-457A-A495-4B5C23C90AC5}"/>
                                            </p:graphicEl>
                                          </p:spTgt>
                                        </p:tgtEl>
                                        <p:attrNameLst>
                                          <p:attrName>style.visibility</p:attrName>
                                        </p:attrNameLst>
                                      </p:cBhvr>
                                      <p:to>
                                        <p:strVal val="visible"/>
                                      </p:to>
                                    </p:set>
                                    <p:animEffect transition="in" filter="checkerboard(across)">
                                      <p:cBhvr>
                                        <p:cTn id="45" dur="1750"/>
                                        <p:tgtEl>
                                          <p:spTgt spid="3">
                                            <p:graphicEl>
                                              <a:dgm id="{FB6C0461-31F5-457A-A495-4B5C23C90AC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
                                            <p:graphicEl>
                                              <a:dgm id="{915110B9-0F42-4711-A968-E07BF365B7B8}"/>
                                            </p:graphicEl>
                                          </p:spTgt>
                                        </p:tgtEl>
                                        <p:attrNameLst>
                                          <p:attrName>style.visibility</p:attrName>
                                        </p:attrNameLst>
                                      </p:cBhvr>
                                      <p:to>
                                        <p:strVal val="visible"/>
                                      </p:to>
                                    </p:set>
                                    <p:animEffect transition="in" filter="checkerboard(across)">
                                      <p:cBhvr>
                                        <p:cTn id="50" dur="1750"/>
                                        <p:tgtEl>
                                          <p:spTgt spid="3">
                                            <p:graphicEl>
                                              <a:dgm id="{915110B9-0F42-4711-A968-E07BF365B7B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
                                            <p:graphicEl>
                                              <a:dgm id="{5CCD6511-4873-4C40-8ED9-1C38CD263610}"/>
                                            </p:graphicEl>
                                          </p:spTgt>
                                        </p:tgtEl>
                                        <p:attrNameLst>
                                          <p:attrName>style.visibility</p:attrName>
                                        </p:attrNameLst>
                                      </p:cBhvr>
                                      <p:to>
                                        <p:strVal val="visible"/>
                                      </p:to>
                                    </p:set>
                                    <p:animEffect transition="in" filter="checkerboard(across)">
                                      <p:cBhvr>
                                        <p:cTn id="55" dur="1750"/>
                                        <p:tgtEl>
                                          <p:spTgt spid="3">
                                            <p:graphicEl>
                                              <a:dgm id="{5CCD6511-4873-4C40-8ED9-1C38CD26361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
                                            <p:graphicEl>
                                              <a:dgm id="{2BFB2267-E6E8-4E9B-8F1F-87A805B4D55C}"/>
                                            </p:graphicEl>
                                          </p:spTgt>
                                        </p:tgtEl>
                                        <p:attrNameLst>
                                          <p:attrName>style.visibility</p:attrName>
                                        </p:attrNameLst>
                                      </p:cBhvr>
                                      <p:to>
                                        <p:strVal val="visible"/>
                                      </p:to>
                                    </p:set>
                                    <p:animEffect transition="in" filter="checkerboard(across)">
                                      <p:cBhvr>
                                        <p:cTn id="60" dur="1750"/>
                                        <p:tgtEl>
                                          <p:spTgt spid="3">
                                            <p:graphicEl>
                                              <a:dgm id="{2BFB2267-E6E8-4E9B-8F1F-87A805B4D55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
                                            <p:graphicEl>
                                              <a:dgm id="{9C476A10-066C-4FFF-8635-BC2FA4E8243D}"/>
                                            </p:graphicEl>
                                          </p:spTgt>
                                        </p:tgtEl>
                                        <p:attrNameLst>
                                          <p:attrName>style.visibility</p:attrName>
                                        </p:attrNameLst>
                                      </p:cBhvr>
                                      <p:to>
                                        <p:strVal val="visible"/>
                                      </p:to>
                                    </p:set>
                                    <p:animEffect transition="in" filter="checkerboard(across)">
                                      <p:cBhvr>
                                        <p:cTn id="65" dur="1750"/>
                                        <p:tgtEl>
                                          <p:spTgt spid="3">
                                            <p:graphicEl>
                                              <a:dgm id="{9C476A10-066C-4FFF-8635-BC2FA4E82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lnSpc>
                <a:spcPct val="120000"/>
              </a:lnSpc>
              <a:spcBef>
                <a:spcPts val="0"/>
              </a:spcBef>
            </a:pPr>
            <a:r>
              <a:rPr lang="es-MX" sz="2800" b="1" dirty="0">
                <a:latin typeface="ArialMT"/>
              </a:rPr>
              <a:t>Unidad 2. Planeación, presupuestación y programación de las contrataciones públicas.</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80"/>
            <a:ext cx="9788896" cy="4265632"/>
          </a:xfrm>
        </p:spPr>
        <p:txBody>
          <a:bodyPr>
            <a:normAutofit/>
          </a:bodyPr>
          <a:lstStyle/>
          <a:p>
            <a:pPr marL="0" indent="0" algn="just">
              <a:lnSpc>
                <a:spcPct val="120000"/>
              </a:lnSpc>
              <a:spcBef>
                <a:spcPts val="0"/>
              </a:spcBef>
              <a:buNone/>
            </a:pPr>
            <a:r>
              <a:rPr lang="es-MX" sz="2200" dirty="0">
                <a:solidFill>
                  <a:schemeClr val="bg1"/>
                </a:solidFill>
                <a:effectLst/>
                <a:latin typeface="ArialMT"/>
              </a:rPr>
              <a:t>El alumno será capaz de:</a:t>
            </a:r>
          </a:p>
          <a:p>
            <a:pPr marL="0" indent="0" algn="just">
              <a:lnSpc>
                <a:spcPct val="120000"/>
              </a:lnSpc>
              <a:spcBef>
                <a:spcPts val="0"/>
              </a:spcBef>
              <a:buNone/>
            </a:pPr>
            <a:r>
              <a:rPr lang="es-MX" sz="1100" dirty="0">
                <a:solidFill>
                  <a:schemeClr val="bg1"/>
                </a:solidFill>
                <a:latin typeface="ArialMT"/>
              </a:rPr>
              <a:t>.</a:t>
            </a:r>
            <a:br>
              <a:rPr lang="es-MX" dirty="0">
                <a:solidFill>
                  <a:schemeClr val="bg1"/>
                </a:solidFill>
                <a:effectLst/>
                <a:latin typeface="ArialMT"/>
              </a:rPr>
            </a:br>
            <a:r>
              <a:rPr lang="es-MX" sz="2200" dirty="0">
                <a:solidFill>
                  <a:schemeClr val="bg1"/>
                </a:solidFill>
                <a:effectLst/>
                <a:latin typeface="ArialMT"/>
              </a:rPr>
              <a:t>Identificar  los  requisitos que, previo al  inicio  de un		       procedimiento de contratación, se  deben cumplir en 		      materia de planeación, presupuestación y programa-	                       ción.  </a:t>
            </a:r>
            <a:r>
              <a:rPr lang="es-MX" sz="2200" dirty="0">
                <a:solidFill>
                  <a:schemeClr val="bg1"/>
                </a:solidFill>
                <a:latin typeface="ArialMT"/>
              </a:rPr>
              <a:t>Aspectos  indispensables sin  los  cuales no es		                 posible  juridicamente  iniciar  un  procedimiento para		                      la adquisición o arrendamiento de bienes, contrataci-		                 ón  de  servicios o para  la ejecución de  alguna obra 		            pública.</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A908ED3-B30D-6077-2CA2-25BF4266941D}"/>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24</a:t>
            </a:fld>
            <a:endParaRPr lang="en-US" sz="2400" dirty="0">
              <a:latin typeface="Arial" panose="020B0604020202020204" pitchFamily="34" charset="0"/>
              <a:cs typeface="Arial" panose="020B0604020202020204" pitchFamily="34" charset="0"/>
            </a:endParaRPr>
          </a:p>
        </p:txBody>
      </p:sp>
      <p:pic>
        <p:nvPicPr>
          <p:cNvPr id="3074" name="Picture 2" descr="Los presupuestos y la planificación">
            <a:extLst>
              <a:ext uri="{FF2B5EF4-FFF2-40B4-BE49-F238E27FC236}">
                <a16:creationId xmlns:a16="http://schemas.microsoft.com/office/drawing/2014/main" id="{A7B20CB4-FDBB-4DAA-4359-83A1EFE86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290" y="2673930"/>
            <a:ext cx="4469080" cy="320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childTnLst>
                          </p:cTn>
                        </p:par>
                        <p:par>
                          <p:cTn id="17" fill="hold">
                            <p:stCondLst>
                              <p:cond delay="150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32469"/>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2.1. </a:t>
            </a:r>
            <a:r>
              <a:rPr lang="es-MX" sz="2000" b="1"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00000"/>
              </a:lnSpc>
              <a:spcBef>
                <a:spcPts val="0"/>
              </a:spcBef>
              <a:buNone/>
              <a:defRPr/>
            </a:pPr>
            <a:endParaRPr lang="es-MX" sz="800" dirty="0">
              <a:solidFill>
                <a:schemeClr val="accent6">
                  <a:lumMod val="50000"/>
                </a:schemeClr>
              </a:solidFill>
              <a:latin typeface="ArialMT"/>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 conformidad con el artículo 26 apartado A de la Constitución:</a:t>
            </a:r>
          </a:p>
          <a:p>
            <a:pPr marL="0" indent="0" algn="just">
              <a:lnSpc>
                <a:spcPct val="100000"/>
              </a:lnSpc>
              <a:spcBef>
                <a:spcPts val="0"/>
              </a:spcBef>
              <a:buNone/>
              <a:defRPr/>
            </a:pPr>
            <a:r>
              <a:rPr lang="es-ES_tradnl" alt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Habrá un plan nacional de desarrollo al que se sujetarán obligatoriamente los programas de la Administración Pública Federal</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La Ley de Planeación </a:t>
            </a:r>
            <a:r>
              <a:rPr lang="es-ES_tradnl" altLang="es-MX" sz="1600" dirty="0">
                <a:solidFill>
                  <a:schemeClr val="bg1"/>
                </a:solidFill>
                <a:latin typeface="Arial" panose="020B0604020202020204" pitchFamily="34" charset="0"/>
                <a:cs typeface="Arial" panose="020B0604020202020204" pitchFamily="34" charset="0"/>
              </a:rPr>
              <a:t>(DOF 5 de enero de 1983, última reforma 9 de enero del 2018) </a:t>
            </a:r>
            <a:r>
              <a:rPr lang="es-ES_tradnl" altLang="es-MX" sz="2000" dirty="0">
                <a:solidFill>
                  <a:schemeClr val="bg1"/>
                </a:solidFill>
                <a:latin typeface="Arial" panose="020B0604020202020204" pitchFamily="34" charset="0"/>
                <a:cs typeface="Arial" panose="020B0604020202020204" pitchFamily="34" charset="0"/>
              </a:rPr>
              <a:t>que reglamenta el mencionado precepto constitucional, establece entre otros aspectos los criterios para la formulación, instrumentación, control y evaluación del plan y los programas de desarrollo, y los órganos responsables del proceso de planeación.</a:t>
            </a:r>
          </a:p>
          <a:p>
            <a:pPr marL="0"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Por su parte la LFPRH </a:t>
            </a:r>
            <a:r>
              <a:rPr lang="es-ES_tradnl" altLang="es-MX" sz="1600" dirty="0">
                <a:solidFill>
                  <a:schemeClr val="bg1"/>
                </a:solidFill>
                <a:latin typeface="Arial" panose="020B0604020202020204" pitchFamily="34" charset="0"/>
                <a:cs typeface="Arial" panose="020B0604020202020204" pitchFamily="34" charset="0"/>
              </a:rPr>
              <a:t>(art. 16) </a:t>
            </a:r>
            <a:r>
              <a:rPr lang="es-ES_tradnl" altLang="es-MX" sz="2000" dirty="0">
                <a:solidFill>
                  <a:schemeClr val="bg1"/>
                </a:solidFill>
                <a:latin typeface="Arial" panose="020B0604020202020204" pitchFamily="34" charset="0"/>
                <a:cs typeface="Arial" panose="020B0604020202020204" pitchFamily="34" charset="0"/>
              </a:rPr>
              <a:t>dispone: </a:t>
            </a:r>
          </a:p>
          <a:p>
            <a:pPr marL="0" indent="0" algn="just">
              <a:lnSpc>
                <a:spcPct val="100000"/>
              </a:lnSpc>
              <a:spcBef>
                <a:spcPts val="0"/>
              </a:spcBef>
              <a:buNone/>
              <a:defRPr/>
            </a:pPr>
            <a:endParaRPr lang="es-ES_tradnl" alt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i="1" dirty="0">
                <a:solidFill>
                  <a:schemeClr val="bg1"/>
                </a:solidFill>
                <a:latin typeface="Arial" panose="020B0604020202020204" pitchFamily="34" charset="0"/>
                <a:cs typeface="Arial" panose="020B0604020202020204" pitchFamily="34" charset="0"/>
              </a:rPr>
              <a:t>La Ley de Ingresos y el Presupuesto de Egresos se elaborarán con base en </a:t>
            </a:r>
            <a:r>
              <a:rPr lang="es-ES_tradnl" altLang="es-MX" sz="2000" i="1" dirty="0">
                <a:solidFill>
                  <a:srgbClr val="2F6642"/>
                </a:solidFill>
                <a:latin typeface="Arial" panose="020B0604020202020204" pitchFamily="34" charset="0"/>
                <a:cs typeface="Arial" panose="020B0604020202020204" pitchFamily="34" charset="0"/>
              </a:rPr>
              <a:t>objetivos y parámetros cuantificables </a:t>
            </a:r>
            <a:r>
              <a:rPr lang="es-ES_tradnl" altLang="es-MX" sz="2000" i="1" dirty="0">
                <a:solidFill>
                  <a:schemeClr val="bg1"/>
                </a:solidFill>
                <a:latin typeface="Arial" panose="020B0604020202020204" pitchFamily="34" charset="0"/>
                <a:cs typeface="Arial" panose="020B0604020202020204" pitchFamily="34" charset="0"/>
              </a:rPr>
              <a:t>de política económica, acompañados de sus correspondientes </a:t>
            </a:r>
            <a:r>
              <a:rPr lang="es-ES_tradnl" altLang="es-MX" sz="2000" i="1" dirty="0">
                <a:solidFill>
                  <a:schemeClr val="accent5">
                    <a:lumMod val="75000"/>
                  </a:schemeClr>
                </a:solidFill>
                <a:latin typeface="Arial" panose="020B0604020202020204" pitchFamily="34" charset="0"/>
                <a:cs typeface="Arial" panose="020B0604020202020204" pitchFamily="34" charset="0"/>
              </a:rPr>
              <a:t>indicadores del desempeño</a:t>
            </a:r>
            <a:r>
              <a:rPr lang="es-ES_tradnl" altLang="es-MX" sz="2000" i="1" dirty="0">
                <a:solidFill>
                  <a:schemeClr val="bg1"/>
                </a:solidFill>
                <a:latin typeface="Arial" panose="020B0604020202020204" pitchFamily="34" charset="0"/>
                <a:cs typeface="Arial" panose="020B0604020202020204" pitchFamily="34" charset="0"/>
              </a:rPr>
              <a:t>, los cuales, junto con los criterios generales de política económica y los </a:t>
            </a:r>
            <a:r>
              <a:rPr lang="es-ES_tradnl" altLang="es-MX" sz="2000" i="1" dirty="0">
                <a:solidFill>
                  <a:schemeClr val="bg2">
                    <a:lumMod val="75000"/>
                  </a:schemeClr>
                </a:solidFill>
                <a:latin typeface="Arial" panose="020B0604020202020204" pitchFamily="34" charset="0"/>
                <a:cs typeface="Arial" panose="020B0604020202020204" pitchFamily="34" charset="0"/>
              </a:rPr>
              <a:t>objetivos, estrategias y metas anuales</a:t>
            </a:r>
            <a:r>
              <a:rPr lang="es-ES_tradnl" altLang="es-MX" sz="2000" i="1" dirty="0">
                <a:solidFill>
                  <a:schemeClr val="bg1"/>
                </a:solidFill>
                <a:latin typeface="Arial" panose="020B0604020202020204" pitchFamily="34" charset="0"/>
                <a:cs typeface="Arial" panose="020B0604020202020204" pitchFamily="34" charset="0"/>
              </a:rPr>
              <a:t>, en el caso de la Administración Pública Federal, deberán ser congruentes con el </a:t>
            </a:r>
            <a:r>
              <a:rPr lang="es-ES_tradnl" altLang="es-MX" sz="2000" i="1" dirty="0">
                <a:solidFill>
                  <a:schemeClr val="accent4">
                    <a:lumMod val="75000"/>
                  </a:schemeClr>
                </a:solidFill>
                <a:latin typeface="Arial" panose="020B0604020202020204" pitchFamily="34" charset="0"/>
                <a:cs typeface="Arial" panose="020B0604020202020204" pitchFamily="34" charset="0"/>
              </a:rPr>
              <a:t>Plan Nacional de Desarrollo </a:t>
            </a:r>
            <a:r>
              <a:rPr lang="es-ES_tradnl" altLang="es-MX" sz="2000" dirty="0">
                <a:solidFill>
                  <a:schemeClr val="accent4">
                    <a:lumMod val="75000"/>
                  </a:schemeClr>
                </a:solidFill>
                <a:latin typeface="Arial" panose="020B0604020202020204" pitchFamily="34" charset="0"/>
                <a:cs typeface="Arial" panose="020B0604020202020204" pitchFamily="34" charset="0"/>
              </a:rPr>
              <a:t>(PND) </a:t>
            </a:r>
            <a:r>
              <a:rPr lang="es-ES_tradnl" altLang="es-MX" sz="2000" i="1" dirty="0">
                <a:solidFill>
                  <a:schemeClr val="bg1"/>
                </a:solidFill>
                <a:latin typeface="Arial" panose="020B0604020202020204" pitchFamily="34" charset="0"/>
                <a:cs typeface="Arial" panose="020B0604020202020204" pitchFamily="34" charset="0"/>
              </a:rPr>
              <a:t>y los </a:t>
            </a:r>
            <a:r>
              <a:rPr lang="es-ES_tradnl" altLang="es-MX" sz="2000" i="1" dirty="0">
                <a:solidFill>
                  <a:srgbClr val="CC9C02"/>
                </a:solidFill>
                <a:latin typeface="Arial" panose="020B0604020202020204" pitchFamily="34" charset="0"/>
                <a:cs typeface="Arial" panose="020B0604020202020204" pitchFamily="34" charset="0"/>
              </a:rPr>
              <a:t>programas que derivan del mismo</a:t>
            </a:r>
            <a:r>
              <a:rPr lang="es-ES_tradnl" altLang="es-MX" sz="2000" i="1"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062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11">
                                            <p:txEl>
                                              <p:pRg st="0" end="0"/>
                                            </p:txEl>
                                          </p:spTgt>
                                        </p:tgtEl>
                                      </p:cBhvr>
                                    </p:animEffect>
                                  </p:childTnLst>
                                </p:cTn>
                              </p:par>
                            </p:childTnLst>
                          </p:cTn>
                        </p:par>
                        <p:par>
                          <p:cTn id="10" fill="hold">
                            <p:stCondLst>
                              <p:cond delay="15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2" end="2"/>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2" end="2"/>
                                            </p:txEl>
                                          </p:spTgt>
                                        </p:tgtEl>
                                        <p:attrNameLst>
                                          <p:attrName>ppt_w</p:attrName>
                                        </p:attrNameLst>
                                      </p:cBhvr>
                                    </p:anim>
                                    <p:anim by="(#ppt_w*0.50)" calcmode="lin" valueType="num">
                                      <p:cBhvr>
                                        <p:cTn id="14" dur="250" decel="50000" autoRev="1" fill="hold">
                                          <p:stCondLst>
                                            <p:cond delay="0"/>
                                          </p:stCondLst>
                                        </p:cTn>
                                        <p:tgtEl>
                                          <p:spTgt spid="11">
                                            <p:txEl>
                                              <p:pRg st="2" end="2"/>
                                            </p:txEl>
                                          </p:spTgt>
                                        </p:tgtEl>
                                        <p:attrNameLst>
                                          <p:attrName>ppt_x</p:attrName>
                                        </p:attrNameLst>
                                      </p:cBhvr>
                                    </p:anim>
                                    <p:anim from="(-#ppt_h/2)" to="(#ppt_y)" calcmode="lin" valueType="num">
                                      <p:cBhvr>
                                        <p:cTn id="15" dur="500" fill="hold">
                                          <p:stCondLst>
                                            <p:cond delay="0"/>
                                          </p:stCondLst>
                                        </p:cTn>
                                        <p:tgtEl>
                                          <p:spTgt spid="11">
                                            <p:txEl>
                                              <p:pRg st="2" end="2"/>
                                            </p:txEl>
                                          </p:spTgt>
                                        </p:tgtEl>
                                        <p:attrNameLst>
                                          <p:attrName>ppt_y</p:attrName>
                                        </p:attrNameLst>
                                      </p:cBhvr>
                                    </p:anim>
                                    <p:animRot by="21600000">
                                      <p:cBhvr>
                                        <p:cTn id="16" dur="500" fill="hold">
                                          <p:stCondLst>
                                            <p:cond delay="0"/>
                                          </p:stCondLst>
                                        </p:cTn>
                                        <p:tgtEl>
                                          <p:spTgt spid="11">
                                            <p:txEl>
                                              <p:pRg st="2" end="2"/>
                                            </p:txEl>
                                          </p:spTgt>
                                        </p:tgtEl>
                                        <p:attrNameLst>
                                          <p:attrName>r</p:attrName>
                                        </p:attrNameLst>
                                      </p:cBhvr>
                                    </p:animRot>
                                  </p:childTnLst>
                                </p:cTn>
                              </p:par>
                            </p:childTnLst>
                          </p:cTn>
                        </p:par>
                        <p:par>
                          <p:cTn id="17" fill="hold">
                            <p:stCondLst>
                              <p:cond delay="4650"/>
                            </p:stCondLst>
                            <p:childTnLst>
                              <p:par>
                                <p:cTn id="18" presetID="52" presetClass="entr" presetSubtype="0"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Scale>
                                      <p:cBhvr>
                                        <p:cTn id="20"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1">
                                            <p:txEl>
                                              <p:pRg st="4" end="4"/>
                                            </p:txEl>
                                          </p:spTgt>
                                        </p:tgtEl>
                                        <p:attrNameLst>
                                          <p:attrName>ppt_x</p:attrName>
                                          <p:attrName>ppt_y</p:attrName>
                                        </p:attrNameLst>
                                      </p:cBhvr>
                                    </p:animMotion>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edge">
                                      <p:cBhvr>
                                        <p:cTn id="27" dur="1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11">
                                            <p:txEl>
                                              <p:pRg st="8" end="8"/>
                                            </p:txEl>
                                          </p:spTgt>
                                        </p:tgtEl>
                                        <p:attrNameLst>
                                          <p:attrName>style.visibility</p:attrName>
                                        </p:attrNameLst>
                                      </p:cBhvr>
                                      <p:to>
                                        <p:strVal val="visible"/>
                                      </p:to>
                                    </p:set>
                                    <p:anim by="(-#ppt_w*2)" calcmode="lin" valueType="num">
                                      <p:cBhvr rctx="PPT">
                                        <p:cTn id="32" dur="375" autoRev="1" fill="hold">
                                          <p:stCondLst>
                                            <p:cond delay="0"/>
                                          </p:stCondLst>
                                        </p:cTn>
                                        <p:tgtEl>
                                          <p:spTgt spid="11">
                                            <p:txEl>
                                              <p:pRg st="8" end="8"/>
                                            </p:txEl>
                                          </p:spTgt>
                                        </p:tgtEl>
                                        <p:attrNameLst>
                                          <p:attrName>ppt_w</p:attrName>
                                        </p:attrNameLst>
                                      </p:cBhvr>
                                    </p:anim>
                                    <p:anim by="(#ppt_w*0.50)" calcmode="lin" valueType="num">
                                      <p:cBhvr>
                                        <p:cTn id="33" dur="375" decel="50000" autoRev="1" fill="hold">
                                          <p:stCondLst>
                                            <p:cond delay="0"/>
                                          </p:stCondLst>
                                        </p:cTn>
                                        <p:tgtEl>
                                          <p:spTgt spid="11">
                                            <p:txEl>
                                              <p:pRg st="8" end="8"/>
                                            </p:txEl>
                                          </p:spTgt>
                                        </p:tgtEl>
                                        <p:attrNameLst>
                                          <p:attrName>ppt_x</p:attrName>
                                        </p:attrNameLst>
                                      </p:cBhvr>
                                    </p:anim>
                                    <p:anim from="(-#ppt_h/2)" to="(#ppt_y)" calcmode="lin" valueType="num">
                                      <p:cBhvr>
                                        <p:cTn id="34" dur="750" fill="hold">
                                          <p:stCondLst>
                                            <p:cond delay="0"/>
                                          </p:stCondLst>
                                        </p:cTn>
                                        <p:tgtEl>
                                          <p:spTgt spid="11">
                                            <p:txEl>
                                              <p:pRg st="8" end="8"/>
                                            </p:txEl>
                                          </p:spTgt>
                                        </p:tgtEl>
                                        <p:attrNameLst>
                                          <p:attrName>ppt_y</p:attrName>
                                        </p:attrNameLst>
                                      </p:cBhvr>
                                    </p:anim>
                                    <p:animRot by="21600000">
                                      <p:cBhvr>
                                        <p:cTn id="35" dur="750" fill="hold">
                                          <p:stCondLst>
                                            <p:cond delay="0"/>
                                          </p:stCondLst>
                                        </p:cTn>
                                        <p:tgtEl>
                                          <p:spTgt spid="11">
                                            <p:txEl>
                                              <p:pRg st="8" end="8"/>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Effect transition="in" filter="barn(inVertical)">
                                      <p:cBhvr>
                                        <p:cTn id="40" dur="125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2.1.1. Planeación de conformidad con la LAASSP</a:t>
            </a:r>
            <a:r>
              <a:rPr lang="es-MX" sz="2000" dirty="0">
                <a:solidFill>
                  <a:schemeClr val="bg1"/>
                </a:solidFill>
                <a:latin typeface="ArialMT"/>
              </a:rPr>
              <a:t>.</a:t>
            </a:r>
          </a:p>
          <a:p>
            <a:pPr marL="0" indent="0" algn="just">
              <a:lnSpc>
                <a:spcPct val="100000"/>
              </a:lnSpc>
              <a:spcBef>
                <a:spcPts val="400"/>
              </a:spcBef>
              <a:buNone/>
              <a:defRPr/>
            </a:pPr>
            <a:endParaRPr lang="es-MX" sz="800" dirty="0">
              <a:solidFill>
                <a:schemeClr val="bg1"/>
              </a:solidFill>
              <a:latin typeface="ArialMT"/>
            </a:endParaRPr>
          </a:p>
          <a:p>
            <a:pPr marL="0" indent="0" algn="just">
              <a:lnSpc>
                <a:spcPct val="100000"/>
              </a:lnSpc>
              <a:spcBef>
                <a:spcPts val="400"/>
              </a:spcBef>
              <a:buNone/>
              <a:defRPr/>
            </a:pPr>
            <a:r>
              <a:rPr lang="es-MX" sz="2000" dirty="0">
                <a:solidFill>
                  <a:schemeClr val="bg2">
                    <a:lumMod val="60000"/>
                    <a:lumOff val="40000"/>
                  </a:schemeClr>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quince aspectos </a:t>
            </a:r>
            <a:r>
              <a:rPr lang="es-MX" sz="2000" dirty="0">
                <a:solidFill>
                  <a:schemeClr val="bg1"/>
                </a:solidFill>
                <a:latin typeface="ArialMT"/>
              </a:rPr>
              <a:t>en materia de planeación:</a:t>
            </a:r>
          </a:p>
          <a:p>
            <a:pPr marL="0" indent="0" algn="just">
              <a:lnSpc>
                <a:spcPct val="100000"/>
              </a:lnSpc>
              <a:spcBef>
                <a:spcPts val="400"/>
              </a:spcBef>
              <a:buNone/>
              <a:defRPr/>
            </a:pPr>
            <a:endParaRPr lang="es-MX" sz="800" dirty="0">
              <a:solidFill>
                <a:schemeClr val="bg1"/>
              </a:solidFill>
              <a:latin typeface="ArialMT"/>
            </a:endParaRP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normatividad y medidas de austeridad </a:t>
            </a:r>
            <a:r>
              <a:rPr lang="es-MX" sz="1600" dirty="0">
                <a:solidFill>
                  <a:schemeClr val="bg1"/>
                </a:solidFill>
                <a:latin typeface="ArialMT"/>
              </a:rPr>
              <a:t>(18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existencias de bienes en almacén por el área requirente </a:t>
            </a:r>
            <a:r>
              <a:rPr lang="es-MX" sz="1600" dirty="0">
                <a:solidFill>
                  <a:schemeClr val="bg1"/>
                </a:solidFill>
                <a:latin typeface="ArialMT"/>
              </a:rPr>
              <a:t>(27 RLAASSP)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Para consultoria, asesoría, estudio o investigación, verificarque no exista un trabajo de esta naturaleza </a:t>
            </a:r>
            <a:r>
              <a:rPr lang="es-MX" sz="1600" dirty="0">
                <a:solidFill>
                  <a:schemeClr val="bg1"/>
                </a:solidFill>
                <a:latin typeface="ArialMT"/>
              </a:rPr>
              <a:t>(19 LAASSP)</a:t>
            </a:r>
            <a:r>
              <a:rPr lang="es-MX" sz="2000" dirty="0">
                <a:solidFill>
                  <a:schemeClr val="bg1"/>
                </a:solidFill>
                <a:latin typeface="ArialMT"/>
              </a:rPr>
              <a:t>;</a:t>
            </a:r>
          </a:p>
          <a:p>
            <a:pPr marL="385200" indent="-385200" algn="just">
              <a:lnSpc>
                <a:spcPct val="100000"/>
              </a:lnSpc>
              <a:spcBef>
                <a:spcPts val="400"/>
              </a:spcBef>
              <a:buClr>
                <a:schemeClr val="accent1"/>
              </a:buClr>
              <a:buFont typeface="+mj-lt"/>
              <a:buAutoNum type="arabicPeriod"/>
              <a:defRPr/>
            </a:pPr>
            <a:r>
              <a:rPr lang="es-MX" sz="2000" dirty="0">
                <a:solidFill>
                  <a:schemeClr val="bg1"/>
                </a:solidFill>
                <a:latin typeface="ArialMT"/>
              </a:rPr>
              <a:t>Verificar la existencia de algún Contrato marco </a:t>
            </a:r>
            <a:r>
              <a:rPr lang="es-MX" sz="1600" dirty="0">
                <a:solidFill>
                  <a:schemeClr val="bg1"/>
                </a:solidFill>
                <a:latin typeface="ArialMT"/>
              </a:rPr>
              <a:t>(17 2º pfo. 	                                LAASSP y 14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5"/>
              <a:defRPr/>
            </a:pPr>
            <a:r>
              <a:rPr lang="es-MX" sz="2000" dirty="0">
                <a:solidFill>
                  <a:schemeClr val="bg1"/>
                </a:solidFill>
                <a:latin typeface="ArialMT"/>
              </a:rPr>
              <a:t>Realizar la investigación de mercado de acuerdo al pro-	                  cedimiento de contratación </a:t>
            </a:r>
            <a:r>
              <a:rPr lang="es-MX" sz="1600" dirty="0">
                <a:solidFill>
                  <a:schemeClr val="bg1"/>
                </a:solidFill>
                <a:latin typeface="ArialMT"/>
              </a:rPr>
              <a:t>(2 fracc. X, y 26 6º pfo. LAASSP, y 	          	                    28 al 30 RLAASSP)</a:t>
            </a:r>
            <a:r>
              <a:rPr lang="es-MX" sz="2000" dirty="0">
                <a:solidFill>
                  <a:schemeClr val="bg1"/>
                </a:solidFill>
                <a:latin typeface="ArialMT"/>
              </a:rPr>
              <a:t>;</a:t>
            </a:r>
          </a:p>
          <a:p>
            <a:pPr marL="457200" marR="0" lvl="0" indent="-457200" algn="just" defTabSz="914400" rtl="0" eaLnBrk="1" fontAlgn="auto" latinLnBrk="0" hangingPunct="1">
              <a:lnSpc>
                <a:spcPct val="100000"/>
              </a:lnSpc>
              <a:spcBef>
                <a:spcPts val="400"/>
              </a:spcBef>
              <a:spcAft>
                <a:spcPts val="0"/>
              </a:spcAft>
              <a:buClr>
                <a:schemeClr val="accent1"/>
              </a:buClr>
              <a:buSzTx/>
              <a:buFont typeface="+mj-lt"/>
              <a:buAutoNum type="arabicPeriod" startAt="6"/>
              <a:tabLst/>
              <a:defRPr/>
            </a:pPr>
            <a:r>
              <a:rPr kumimoji="0" lang="es-MX" sz="2000" b="0" i="0" u="none" strike="noStrike" kern="1200" cap="none" spc="0" normalizeH="0" baseline="0" noProof="0" dirty="0">
                <a:ln>
                  <a:noFill/>
                </a:ln>
                <a:solidFill>
                  <a:srgbClr val="000000"/>
                </a:solidFill>
                <a:effectLst/>
                <a:uLnTx/>
                <a:uFillTx/>
                <a:latin typeface="ArialMT"/>
                <a:ea typeface="+mn-ea"/>
                <a:cs typeface="+mn-cs"/>
              </a:rPr>
              <a:t>Seleccionar el procedimiento a utilizar </a:t>
            </a:r>
            <a:r>
              <a:rPr kumimoji="0" lang="es-MX" sz="1600" b="0" i="0" u="none" strike="noStrike" kern="1200" cap="none" spc="0" normalizeH="0" baseline="0" noProof="0" dirty="0">
                <a:ln>
                  <a:noFill/>
                </a:ln>
                <a:solidFill>
                  <a:srgbClr val="000000"/>
                </a:solidFill>
                <a:effectLst/>
                <a:uLnTx/>
                <a:uFillTx/>
                <a:latin typeface="ArialMT"/>
                <a:ea typeface="+mn-ea"/>
                <a:cs typeface="+mn-cs"/>
              </a:rPr>
              <a:t>(26 1er y 3er pfos LAASSP y 33 RLAASSP)</a:t>
            </a:r>
            <a:r>
              <a:rPr lang="es-MX" sz="2000" dirty="0">
                <a:solidFill>
                  <a:srgbClr val="000000"/>
                </a:solidFill>
                <a:latin typeface="ArialMT"/>
              </a:rPr>
              <a:t>, esto de acuerdo al esquema que se muestra a continuación;</a:t>
            </a:r>
            <a:endPar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indent="-457200" algn="just">
              <a:lnSpc>
                <a:spcPct val="100000"/>
              </a:lnSpc>
              <a:spcBef>
                <a:spcPts val="400"/>
              </a:spcBef>
              <a:buClr>
                <a:schemeClr val="accent1"/>
              </a:buClr>
              <a:buFont typeface="+mj-lt"/>
              <a:buAutoNum type="arabicPeriod" startAt="6"/>
              <a:defRPr/>
            </a:pPr>
            <a:r>
              <a:rPr lang="es-MX" sz="2000" dirty="0">
                <a:solidFill>
                  <a:schemeClr val="bg1"/>
                </a:solidFill>
                <a:latin typeface="ArialMT"/>
              </a:rPr>
              <a:t>Determinar el carácter del procedimiento </a:t>
            </a:r>
            <a:r>
              <a:rPr lang="es-MX" sz="1600" dirty="0">
                <a:solidFill>
                  <a:schemeClr val="bg1"/>
                </a:solidFill>
                <a:latin typeface="ArialMT"/>
              </a:rPr>
              <a:t>(28 y 40 últ. pfo. LAASSP)</a:t>
            </a:r>
            <a:r>
              <a:rPr lang="es-MX" sz="2000" dirty="0">
                <a:solidFill>
                  <a:schemeClr val="bg1"/>
                </a:solidFill>
                <a:latin typeface="ArialMT"/>
              </a:rPr>
              <a:t>;</a:t>
            </a:r>
            <a:r>
              <a:rPr lang="es-MX" sz="2800" dirty="0">
                <a:solidFill>
                  <a:srgbClr val="000000"/>
                </a:solidFill>
                <a:latin typeface="ArialMT"/>
              </a:rPr>
              <a:t> </a:t>
            </a:r>
          </a:p>
          <a:p>
            <a:pPr marL="457200" indent="-457200" algn="just">
              <a:lnSpc>
                <a:spcPct val="100000"/>
              </a:lnSpc>
              <a:spcBef>
                <a:spcPts val="400"/>
              </a:spcBef>
              <a:buClr>
                <a:schemeClr val="accent1"/>
              </a:buClr>
              <a:buFont typeface="+mj-lt"/>
              <a:buAutoNum type="arabicPeriod" startAt="6"/>
              <a:defRPr/>
            </a:pPr>
            <a:r>
              <a:rPr lang="es-MX" sz="2000" dirty="0">
                <a:solidFill>
                  <a:srgbClr val="000000"/>
                </a:solidFill>
                <a:latin typeface="ArialMT"/>
              </a:rPr>
              <a:t>Verificar el contenido nacional </a:t>
            </a:r>
            <a:r>
              <a:rPr lang="es-MX" sz="1600" dirty="0">
                <a:solidFill>
                  <a:srgbClr val="000000"/>
                </a:solidFill>
                <a:latin typeface="ArialMT"/>
              </a:rPr>
              <a:t>(28 fracc. I LAASSP y Trans. Décimo Primero ref. 28 myo. 09)</a:t>
            </a:r>
            <a:r>
              <a:rPr lang="es-MX" sz="2000" dirty="0">
                <a:solidFill>
                  <a:srgbClr val="000000"/>
                </a:solidFill>
                <a:latin typeface="ArialMT"/>
              </a:rPr>
              <a:t>;</a:t>
            </a:r>
          </a:p>
        </p:txBody>
      </p:sp>
      <p:pic>
        <p:nvPicPr>
          <p:cNvPr id="3074" name="Picture 2" descr="Compranet">
            <a:extLst>
              <a:ext uri="{FF2B5EF4-FFF2-40B4-BE49-F238E27FC236}">
                <a16:creationId xmlns:a16="http://schemas.microsoft.com/office/drawing/2014/main" id="{F7320AF0-3E56-F6C0-D741-8139C1A4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04" y="3018969"/>
            <a:ext cx="2722697" cy="161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800" decel="100000"/>
                                        <p:tgtEl>
                                          <p:spTgt spid="11">
                                            <p:txEl>
                                              <p:pRg st="5" end="5"/>
                                            </p:txEl>
                                          </p:spTgt>
                                        </p:tgtEl>
                                      </p:cBhvr>
                                    </p:animEffect>
                                    <p:anim calcmode="lin" valueType="num">
                                      <p:cBhvr>
                                        <p:cTn id="3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fade">
                                      <p:cBhvr>
                                        <p:cTn id="41" dur="800" decel="100000"/>
                                        <p:tgtEl>
                                          <p:spTgt spid="11">
                                            <p:txEl>
                                              <p:pRg st="6" end="6"/>
                                            </p:txEl>
                                          </p:spTgt>
                                        </p:tgtEl>
                                      </p:cBhvr>
                                    </p:animEffect>
                                    <p:anim calcmode="lin" valueType="num">
                                      <p:cBhvr>
                                        <p:cTn id="42"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800" decel="100000"/>
                                        <p:tgtEl>
                                          <p:spTgt spid="11">
                                            <p:txEl>
                                              <p:pRg st="7" end="7"/>
                                            </p:txEl>
                                          </p:spTgt>
                                        </p:tgtEl>
                                      </p:cBhvr>
                                    </p:animEffect>
                                    <p:anim calcmode="lin" valueType="num">
                                      <p:cBhvr>
                                        <p:cTn id="52" dur="800" decel="100000" fill="hold"/>
                                        <p:tgtEl>
                                          <p:spTgt spid="11">
                                            <p:txEl>
                                              <p:pRg st="7" end="7"/>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7" end="7"/>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7" end="7"/>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7" end="7"/>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7" end="7"/>
                                            </p:txEl>
                                          </p:spTgt>
                                        </p:tgtEl>
                                        <p:attrNameLst>
                                          <p:attrName>ppt_y</p:attrName>
                                        </p:attrNameLst>
                                      </p:cBhvr>
                                      <p:tavLst>
                                        <p:tav tm="0">
                                          <p:val>
                                            <p:strVal val="#ppt_y+0.1"/>
                                          </p:val>
                                        </p:tav>
                                        <p:tav tm="100000">
                                          <p:val>
                                            <p:strVal val="#ppt_y"/>
                                          </p:val>
                                        </p:tav>
                                      </p:tavLst>
                                    </p:anim>
                                  </p:childTnLst>
                                </p:cTn>
                              </p:par>
                              <p:par>
                                <p:cTn id="57" presetID="55" presetClass="entr" presetSubtype="0" fill="hold" nodeType="with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1000" fill="hold"/>
                                        <p:tgtEl>
                                          <p:spTgt spid="3074"/>
                                        </p:tgtEl>
                                        <p:attrNameLst>
                                          <p:attrName>ppt_w</p:attrName>
                                        </p:attrNameLst>
                                      </p:cBhvr>
                                      <p:tavLst>
                                        <p:tav tm="0">
                                          <p:val>
                                            <p:strVal val="#ppt_w*0.70"/>
                                          </p:val>
                                        </p:tav>
                                        <p:tav tm="100000">
                                          <p:val>
                                            <p:strVal val="#ppt_w"/>
                                          </p:val>
                                        </p:tav>
                                      </p:tavLst>
                                    </p:anim>
                                    <p:anim calcmode="lin" valueType="num">
                                      <p:cBhvr>
                                        <p:cTn id="60" dur="1000" fill="hold"/>
                                        <p:tgtEl>
                                          <p:spTgt spid="3074"/>
                                        </p:tgtEl>
                                        <p:attrNameLst>
                                          <p:attrName>ppt_h</p:attrName>
                                        </p:attrNameLst>
                                      </p:cBhvr>
                                      <p:tavLst>
                                        <p:tav tm="0">
                                          <p:val>
                                            <p:strVal val="#ppt_h"/>
                                          </p:val>
                                        </p:tav>
                                        <p:tav tm="100000">
                                          <p:val>
                                            <p:strVal val="#ppt_h"/>
                                          </p:val>
                                        </p:tav>
                                      </p:tavLst>
                                    </p:anim>
                                    <p:animEffect transition="in" filter="fade">
                                      <p:cBhvr>
                                        <p:cTn id="61" dur="1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11">
                                            <p:txEl>
                                              <p:pRg st="8" end="8"/>
                                            </p:txEl>
                                          </p:spTgt>
                                        </p:tgtEl>
                                        <p:attrNameLst>
                                          <p:attrName>style.visibility</p:attrName>
                                        </p:attrNameLst>
                                      </p:cBhvr>
                                      <p:to>
                                        <p:strVal val="visible"/>
                                      </p:to>
                                    </p:set>
                                    <p:animEffect transition="in" filter="fade">
                                      <p:cBhvr>
                                        <p:cTn id="66" dur="800" decel="100000"/>
                                        <p:tgtEl>
                                          <p:spTgt spid="11">
                                            <p:txEl>
                                              <p:pRg st="8" end="8"/>
                                            </p:txEl>
                                          </p:spTgt>
                                        </p:tgtEl>
                                      </p:cBhvr>
                                    </p:animEffect>
                                    <p:anim calcmode="lin" valueType="num">
                                      <p:cBhvr>
                                        <p:cTn id="67"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1">
                                            <p:txEl>
                                              <p:pRg st="9" end="9"/>
                                            </p:txEl>
                                          </p:spTgt>
                                        </p:tgtEl>
                                        <p:attrNameLst>
                                          <p:attrName>style.visibility</p:attrName>
                                        </p:attrNameLst>
                                      </p:cBhvr>
                                      <p:to>
                                        <p:strVal val="visible"/>
                                      </p:to>
                                    </p:set>
                                    <p:animEffect transition="in" filter="fade">
                                      <p:cBhvr>
                                        <p:cTn id="76" dur="800" decel="100000"/>
                                        <p:tgtEl>
                                          <p:spTgt spid="11">
                                            <p:txEl>
                                              <p:pRg st="9" end="9"/>
                                            </p:txEl>
                                          </p:spTgt>
                                        </p:tgtEl>
                                      </p:cBhvr>
                                    </p:animEffect>
                                    <p:anim calcmode="lin" valueType="num">
                                      <p:cBhvr>
                                        <p:cTn id="77" dur="800" decel="100000" fill="hold"/>
                                        <p:tgtEl>
                                          <p:spTgt spid="11">
                                            <p:txEl>
                                              <p:pRg st="9" end="9"/>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1">
                                            <p:txEl>
                                              <p:pRg st="9" end="9"/>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1">
                                            <p:txEl>
                                              <p:pRg st="9" end="9"/>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1">
                                            <p:txEl>
                                              <p:pRg st="9" end="9"/>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nodeType="clickEffect">
                                  <p:stCondLst>
                                    <p:cond delay="0"/>
                                  </p:stCondLst>
                                  <p:childTnLst>
                                    <p:set>
                                      <p:cBhvr>
                                        <p:cTn id="85" dur="1" fill="hold">
                                          <p:stCondLst>
                                            <p:cond delay="0"/>
                                          </p:stCondLst>
                                        </p:cTn>
                                        <p:tgtEl>
                                          <p:spTgt spid="11">
                                            <p:txEl>
                                              <p:pRg st="10" end="10"/>
                                            </p:txEl>
                                          </p:spTgt>
                                        </p:tgtEl>
                                        <p:attrNameLst>
                                          <p:attrName>style.visibility</p:attrName>
                                        </p:attrNameLst>
                                      </p:cBhvr>
                                      <p:to>
                                        <p:strVal val="visible"/>
                                      </p:to>
                                    </p:set>
                                    <p:animEffect transition="in" filter="fade">
                                      <p:cBhvr>
                                        <p:cTn id="86" dur="800" decel="100000"/>
                                        <p:tgtEl>
                                          <p:spTgt spid="11">
                                            <p:txEl>
                                              <p:pRg st="10" end="10"/>
                                            </p:txEl>
                                          </p:spTgt>
                                        </p:tgtEl>
                                      </p:cBhvr>
                                    </p:animEffect>
                                    <p:anim calcmode="lin" valueType="num">
                                      <p:cBhvr>
                                        <p:cTn id="87"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nodeType="clickEffect">
                                  <p:stCondLst>
                                    <p:cond delay="0"/>
                                  </p:stCondLst>
                                  <p:childTnLst>
                                    <p:set>
                                      <p:cBhvr>
                                        <p:cTn id="95" dur="1" fill="hold">
                                          <p:stCondLst>
                                            <p:cond delay="0"/>
                                          </p:stCondLst>
                                        </p:cTn>
                                        <p:tgtEl>
                                          <p:spTgt spid="11">
                                            <p:txEl>
                                              <p:pRg st="11" end="11"/>
                                            </p:txEl>
                                          </p:spTgt>
                                        </p:tgtEl>
                                        <p:attrNameLst>
                                          <p:attrName>style.visibility</p:attrName>
                                        </p:attrNameLst>
                                      </p:cBhvr>
                                      <p:to>
                                        <p:strVal val="visible"/>
                                      </p:to>
                                    </p:set>
                                    <p:animEffect transition="in" filter="fade">
                                      <p:cBhvr>
                                        <p:cTn id="96" dur="800" decel="100000"/>
                                        <p:tgtEl>
                                          <p:spTgt spid="11">
                                            <p:txEl>
                                              <p:pRg st="11" end="11"/>
                                            </p:txEl>
                                          </p:spTgt>
                                        </p:tgtEl>
                                      </p:cBhvr>
                                    </p:animEffect>
                                    <p:anim calcmode="lin" valueType="num">
                                      <p:cBhvr>
                                        <p:cTn id="97" dur="800" decel="100000" fill="hold"/>
                                        <p:tgtEl>
                                          <p:spTgt spid="11">
                                            <p:txEl>
                                              <p:pRg st="11" end="11"/>
                                            </p:txEl>
                                          </p:spTgt>
                                        </p:tgtEl>
                                        <p:attrNameLst>
                                          <p:attrName>style.rotation</p:attrName>
                                        </p:attrNameLst>
                                      </p:cBhvr>
                                      <p:tavLst>
                                        <p:tav tm="0">
                                          <p:val>
                                            <p:fltVal val="-90"/>
                                          </p:val>
                                        </p:tav>
                                        <p:tav tm="100000">
                                          <p:val>
                                            <p:fltVal val="0"/>
                                          </p:val>
                                        </p:tav>
                                      </p:tavLst>
                                    </p:anim>
                                    <p:anim calcmode="lin" valueType="num">
                                      <p:cBhvr>
                                        <p:cTn id="98" dur="800" decel="100000" fill="hold"/>
                                        <p:tgtEl>
                                          <p:spTgt spid="11">
                                            <p:txEl>
                                              <p:pRg st="11" end="11"/>
                                            </p:txEl>
                                          </p:spTgt>
                                        </p:tgtEl>
                                        <p:attrNameLst>
                                          <p:attrName>ppt_x</p:attrName>
                                        </p:attrNameLst>
                                      </p:cBhvr>
                                      <p:tavLst>
                                        <p:tav tm="0">
                                          <p:val>
                                            <p:strVal val="#ppt_x+0.4"/>
                                          </p:val>
                                        </p:tav>
                                        <p:tav tm="100000">
                                          <p:val>
                                            <p:strVal val="#ppt_x-0.05"/>
                                          </p:val>
                                        </p:tav>
                                      </p:tavLst>
                                    </p:anim>
                                    <p:anim calcmode="lin" valueType="num">
                                      <p:cBhvr>
                                        <p:cTn id="99" dur="800" decel="100000" fill="hold"/>
                                        <p:tgtEl>
                                          <p:spTgt spid="11">
                                            <p:txEl>
                                              <p:pRg st="11" end="11"/>
                                            </p:txEl>
                                          </p:spTgt>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1">
                                            <p:txEl>
                                              <p:pRg st="11" end="11"/>
                                            </p:txEl>
                                          </p:spTgt>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1">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las normas que deberán o pueden exigirse en el procedimiento de contratación </a:t>
            </a:r>
            <a:r>
              <a:rPr lang="es-MX" sz="1600" dirty="0">
                <a:solidFill>
                  <a:schemeClr val="bg1"/>
                </a:solidFill>
                <a:latin typeface="ArialMT"/>
              </a:rPr>
              <a:t>(31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Analizar la conveniencia de solicitar que el licitante tenga un  sistema de gestión de calidad </a:t>
            </a:r>
            <a:r>
              <a:rPr lang="es-MX" sz="1600" dirty="0">
                <a:solidFill>
                  <a:schemeClr val="bg1"/>
                </a:solidFill>
                <a:latin typeface="ArialMT"/>
              </a:rPr>
              <a:t>(32 RLAASSP)</a:t>
            </a:r>
            <a:r>
              <a:rPr lang="es-MX" sz="2000" dirty="0">
                <a:solidFill>
                  <a:schemeClr val="bg1"/>
                </a:solidFill>
                <a:latin typeface="ArialMT"/>
              </a:rPr>
              <a:t>;</a:t>
            </a:r>
          </a:p>
          <a:p>
            <a:pPr marL="3200400" lvl="6" indent="-457200" algn="just">
              <a:lnSpc>
                <a:spcPct val="100000"/>
              </a:lnSpc>
              <a:spcBef>
                <a:spcPts val="400"/>
              </a:spcBef>
              <a:buClr>
                <a:schemeClr val="accent1"/>
              </a:buClr>
              <a:buFont typeface="+mj-lt"/>
              <a:buAutoNum type="arabicPeriod" startAt="9"/>
              <a:defRPr/>
            </a:pPr>
            <a:r>
              <a:rPr lang="es-MX" sz="2000" dirty="0">
                <a:solidFill>
                  <a:schemeClr val="bg1"/>
                </a:solidFill>
                <a:latin typeface="ArialMT"/>
              </a:rPr>
              <a:t>Considerar la conveniencia de consolidar </a:t>
            </a:r>
            <a:r>
              <a:rPr lang="es-MX" sz="1600" dirty="0">
                <a:solidFill>
                  <a:schemeClr val="bg1"/>
                </a:solidFill>
                <a:latin typeface="ArialMT"/>
              </a:rPr>
              <a:t>(17 1er. y 3er. pfos. LAASSP y 13 RLAASSP)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ES" sz="2000" dirty="0">
                <a:solidFill>
                  <a:schemeClr val="bg1"/>
                </a:solidFill>
                <a:latin typeface="Arial" panose="020B0604020202020204" pitchFamily="34" charset="0"/>
                <a:cs typeface="Arial" panose="020B0604020202020204" pitchFamily="34" charset="0"/>
              </a:rPr>
              <a:t>Analizar el posible uso de la modalidad de ofertas subsecuentes de descuento </a:t>
            </a:r>
            <a:r>
              <a:rPr lang="es-ES" sz="1600" dirty="0">
                <a:solidFill>
                  <a:schemeClr val="bg1"/>
                </a:solidFill>
                <a:latin typeface="Arial" panose="020B0604020202020204" pitchFamily="34" charset="0"/>
                <a:cs typeface="Arial" panose="020B0604020202020204" pitchFamily="34" charset="0"/>
              </a:rPr>
              <a:t>(28 últ. pfo. LAASSP, 38 RLAASSP y Lineamientos)</a:t>
            </a:r>
            <a:r>
              <a:rPr lang="es-MX" sz="2000" dirty="0">
                <a:solidFill>
                  <a:schemeClr val="bg1"/>
                </a:solidFill>
                <a:latin typeface="Arial" panose="020B0604020202020204" pitchFamily="34" charset="0"/>
                <a:cs typeface="Arial" panose="020B0604020202020204" pitchFamily="34" charset="0"/>
              </a:rPr>
              <a:t>;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Destinar hasta el 30% del presupuesto a contrataciones por monto y el 50% de estas a MIPYMES </a:t>
            </a:r>
            <a:r>
              <a:rPr lang="es-MX" sz="1600" dirty="0">
                <a:solidFill>
                  <a:schemeClr val="bg1"/>
                </a:solidFill>
                <a:latin typeface="ArialMT"/>
              </a:rPr>
              <a:t>(42 LAASSP)</a:t>
            </a:r>
            <a:r>
              <a:rPr lang="es-MX" sz="2000" dirty="0">
                <a:solidFill>
                  <a:schemeClr val="bg1"/>
                </a:solidFill>
                <a:latin typeface="ArialMT"/>
              </a:rPr>
              <a:t>;</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 Dar anticipo a las MIPYME´s cuando es obligatorio de acuerdo a la LAASSP; </a:t>
            </a:r>
            <a:r>
              <a:rPr lang="es-MX" sz="1600" dirty="0">
                <a:solidFill>
                  <a:schemeClr val="bg1"/>
                </a:solidFill>
                <a:latin typeface="ArialMT"/>
              </a:rPr>
              <a:t>(13 2º pfo. LAASSP)</a:t>
            </a:r>
            <a:r>
              <a:rPr lang="es-MX" sz="2000" dirty="0">
                <a:solidFill>
                  <a:schemeClr val="bg1"/>
                </a:solidFill>
                <a:latin typeface="ArialMT"/>
              </a:rPr>
              <a:t>, y </a:t>
            </a:r>
          </a:p>
          <a:p>
            <a:pPr marL="457200" indent="-457200" algn="just">
              <a:lnSpc>
                <a:spcPct val="100000"/>
              </a:lnSpc>
              <a:spcBef>
                <a:spcPts val="400"/>
              </a:spcBef>
              <a:buClr>
                <a:schemeClr val="accent1"/>
              </a:buClr>
              <a:buFont typeface="+mj-lt"/>
              <a:buAutoNum type="arabicPeriod" startAt="12"/>
              <a:defRPr/>
            </a:pPr>
            <a:r>
              <a:rPr lang="es-MX" sz="2000" dirty="0">
                <a:solidFill>
                  <a:schemeClr val="bg1"/>
                </a:solidFill>
                <a:latin typeface="ArialMT"/>
              </a:rPr>
              <a:t>Considerar la designación del testigo social </a:t>
            </a:r>
            <a:r>
              <a:rPr lang="es-MX" sz="1600" dirty="0">
                <a:solidFill>
                  <a:schemeClr val="bg1"/>
                </a:solidFill>
                <a:latin typeface="ArialMT"/>
              </a:rPr>
              <a:t>(26 Ter. LAASSP y		                         60 a 70 RLAASSP)</a:t>
            </a:r>
            <a:r>
              <a:rPr lang="es-MX" sz="2000" dirty="0">
                <a:solidFill>
                  <a:schemeClr val="bg1"/>
                </a:solidFill>
                <a:latin typeface="ArialMT"/>
              </a:rPr>
              <a:t>.</a:t>
            </a:r>
          </a:p>
          <a:p>
            <a:pPr marL="457200" indent="-457200" algn="just">
              <a:lnSpc>
                <a:spcPct val="100000"/>
              </a:lnSpc>
              <a:spcBef>
                <a:spcPts val="400"/>
              </a:spcBef>
              <a:buFont typeface="+mj-lt"/>
              <a:buAutoNum type="arabicPeriod" startAt="12"/>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1026" name="Picture 2" descr="tics: FAMILIA DE LAS NORMAS ISO 9000">
            <a:extLst>
              <a:ext uri="{FF2B5EF4-FFF2-40B4-BE49-F238E27FC236}">
                <a16:creationId xmlns:a16="http://schemas.microsoft.com/office/drawing/2014/main" id="{7B3D775D-A985-9255-92EA-625A7EBE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709688"/>
            <a:ext cx="2972986" cy="1829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cademia de Contratación Pública de México, A.C. — ¿Los testigos sociales  son “figuras decorativas” o...">
            <a:extLst>
              <a:ext uri="{FF2B5EF4-FFF2-40B4-BE49-F238E27FC236}">
                <a16:creationId xmlns:a16="http://schemas.microsoft.com/office/drawing/2014/main" id="{805A73BF-54FF-78E1-EC0B-E255F511E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78" y="4475082"/>
            <a:ext cx="2804609" cy="18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500"/>
                                        <p:tgtEl>
                                          <p:spTgt spid="1026"/>
                                        </p:tgtEl>
                                      </p:cBhvr>
                                    </p:animEffect>
                                  </p:childTnLst>
                                </p:cTn>
                              </p:par>
                            </p:childTnLst>
                          </p:cTn>
                        </p:par>
                        <p:par>
                          <p:cTn id="8" fill="hold">
                            <p:stCondLst>
                              <p:cond delay="1500"/>
                            </p:stCondLst>
                            <p:childTnLst>
                              <p:par>
                                <p:cTn id="9" presetID="3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800" decel="100000"/>
                                        <p:tgtEl>
                                          <p:spTgt spid="11">
                                            <p:txEl>
                                              <p:pRg st="0" end="0"/>
                                            </p:txEl>
                                          </p:spTgt>
                                        </p:tgtEl>
                                      </p:cBhvr>
                                    </p:animEffect>
                                    <p:anim calcmode="lin" valueType="num">
                                      <p:cBhvr>
                                        <p:cTn id="12"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13"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800" decel="100000"/>
                                        <p:tgtEl>
                                          <p:spTgt spid="11">
                                            <p:txEl>
                                              <p:pRg st="1" end="1"/>
                                            </p:txEl>
                                          </p:spTgt>
                                        </p:tgtEl>
                                      </p:cBhvr>
                                    </p:animEffect>
                                    <p:anim calcmode="lin" valueType="num">
                                      <p:cBhvr>
                                        <p:cTn id="22"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800" decel="100000"/>
                                        <p:tgtEl>
                                          <p:spTgt spid="11">
                                            <p:txEl>
                                              <p:pRg st="2" end="2"/>
                                            </p:txEl>
                                          </p:spTgt>
                                        </p:tgtEl>
                                      </p:cBhvr>
                                    </p:animEffect>
                                    <p:anim calcmode="lin" valueType="num">
                                      <p:cBhvr>
                                        <p:cTn id="32"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800" decel="100000"/>
                                        <p:tgtEl>
                                          <p:spTgt spid="11">
                                            <p:txEl>
                                              <p:pRg st="3" end="3"/>
                                            </p:txEl>
                                          </p:spTgt>
                                        </p:tgtEl>
                                      </p:cBhvr>
                                    </p:animEffect>
                                    <p:anim calcmode="lin" valueType="num">
                                      <p:cBhvr>
                                        <p:cTn id="42"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fade">
                                      <p:cBhvr>
                                        <p:cTn id="51" dur="800" decel="100000"/>
                                        <p:tgtEl>
                                          <p:spTgt spid="11">
                                            <p:txEl>
                                              <p:pRg st="4" end="4"/>
                                            </p:txEl>
                                          </p:spTgt>
                                        </p:tgtEl>
                                      </p:cBhvr>
                                    </p:animEffect>
                                    <p:anim calcmode="lin" valueType="num">
                                      <p:cBhvr>
                                        <p:cTn id="5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fade">
                                      <p:cBhvr>
                                        <p:cTn id="61" dur="800" decel="100000"/>
                                        <p:tgtEl>
                                          <p:spTgt spid="11">
                                            <p:txEl>
                                              <p:pRg st="5" end="5"/>
                                            </p:txEl>
                                          </p:spTgt>
                                        </p:tgtEl>
                                      </p:cBhvr>
                                    </p:animEffect>
                                    <p:anim calcmode="lin" valueType="num">
                                      <p:cBhvr>
                                        <p:cTn id="62"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11">
                                            <p:txEl>
                                              <p:pRg st="6" end="6"/>
                                            </p:txEl>
                                          </p:spTgt>
                                        </p:tgtEl>
                                        <p:attrNameLst>
                                          <p:attrName>style.visibility</p:attrName>
                                        </p:attrNameLst>
                                      </p:cBhvr>
                                      <p:to>
                                        <p:strVal val="visible"/>
                                      </p:to>
                                    </p:set>
                                    <p:animEffect transition="in" filter="fade">
                                      <p:cBhvr>
                                        <p:cTn id="71" dur="800" decel="100000"/>
                                        <p:tgtEl>
                                          <p:spTgt spid="11">
                                            <p:txEl>
                                              <p:pRg st="6" end="6"/>
                                            </p:txEl>
                                          </p:spTgt>
                                        </p:tgtEl>
                                      </p:cBhvr>
                                    </p:animEffect>
                                    <p:anim calcmode="lin" valueType="num">
                                      <p:cBhvr>
                                        <p:cTn id="72"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77" fill="hold">
                            <p:stCondLst>
                              <p:cond delay="1000"/>
                            </p:stCondLst>
                            <p:childTnLst>
                              <p:par>
                                <p:cTn id="78" presetID="6" presetClass="entr" presetSubtype="16"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circle(in)">
                                      <p:cBhvr>
                                        <p:cTn id="8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28</a:t>
            </a:fld>
            <a:endParaRPr lang="es-ES" altLang="es-MX" sz="2400" dirty="0">
              <a:solidFill>
                <a:srgbClr val="FFFFFF"/>
              </a:solidFill>
            </a:endParaRPr>
          </a:p>
        </p:txBody>
      </p:sp>
      <p:sp>
        <p:nvSpPr>
          <p:cNvPr id="23556" name="Marcador de contenido 2"/>
          <p:cNvSpPr>
            <a:spLocks noGrp="1"/>
          </p:cNvSpPr>
          <p:nvPr>
            <p:ph idx="4294967295"/>
          </p:nvPr>
        </p:nvSpPr>
        <p:spPr>
          <a:xfrm>
            <a:off x="1063725" y="777875"/>
            <a:ext cx="8389557" cy="5964238"/>
          </a:xfrm>
          <a:noFill/>
        </p:spPr>
        <p:txBody>
          <a:bodyPr>
            <a:normAutofit/>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200" dirty="0">
              <a:solidFill>
                <a:prstClr val="black">
                  <a:lumMod val="65000"/>
                  <a:lumOff val="35000"/>
                </a:prstClr>
              </a:solidFill>
              <a:ea typeface="MS PGothic"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accent3">
                    <a:lumMod val="75000"/>
                  </a:schemeClr>
                </a:solidFill>
                <a:latin typeface="Arial" panose="020B0604020202020204" pitchFamily="34" charset="0"/>
                <a:ea typeface="MS PGothic" charset="0"/>
                <a:cs typeface="Arial" panose="020B0604020202020204" pitchFamily="34" charset="0"/>
              </a:rPr>
              <a:t>             </a:t>
            </a:r>
            <a:r>
              <a:rPr lang="es-ES" sz="2000" dirty="0">
                <a:solidFill>
                  <a:schemeClr val="accent3">
                    <a:lumMod val="75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internacional bajo tratados                  o Invitación cuando</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menos 3 </a:t>
            </a:r>
            <a:r>
              <a:rPr lang="es-ES" sz="2000" dirty="0" err="1">
                <a:solidFill>
                  <a:srgbClr val="000000"/>
                </a:solidFill>
                <a:latin typeface="Arial" panose="020B0604020202020204" pitchFamily="34" charset="0"/>
                <a:ea typeface="MS PGothic" charset="0"/>
                <a:cs typeface="Arial" panose="020B0604020202020204" pitchFamily="34" charset="0"/>
              </a:rPr>
              <a:t>pers</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rgbClr val="0000FF"/>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(Excepción: </a:t>
            </a:r>
            <a:r>
              <a:rPr lang="es-ES" sz="1200" dirty="0">
                <a:solidFill>
                  <a:srgbClr val="FF0000"/>
                </a:solidFill>
                <a:latin typeface="Arial" panose="020B0604020202020204" pitchFamily="34" charset="0"/>
                <a:ea typeface="MS PGothic" charset="0"/>
                <a:cs typeface="Arial" panose="020B0604020202020204" pitchFamily="34" charset="0"/>
              </a:rPr>
              <a:t>fracc. XX </a:t>
            </a:r>
            <a:r>
              <a:rPr lang="es-ES" sz="1200" dirty="0">
                <a:solidFill>
                  <a:srgbClr val="000000"/>
                </a:solidFill>
                <a:latin typeface="Arial" panose="020B0604020202020204" pitchFamily="34" charset="0"/>
                <a:ea typeface="MS PGothic" charset="0"/>
                <a:cs typeface="Arial" panose="020B0604020202020204" pitchFamily="34" charset="0"/>
              </a:rPr>
              <a:t>del art. 41 LAASSP)</a:t>
            </a:r>
          </a:p>
          <a:p>
            <a:pPr algn="just">
              <a:spcBef>
                <a:spcPts val="60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 </a:t>
            </a:r>
            <a:r>
              <a:rPr lang="es-ES" sz="3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endParaRPr lang="es-ES" sz="12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Hasta</a:t>
            </a:r>
          </a:p>
          <a:p>
            <a:pPr algn="just">
              <a:spcBef>
                <a:spcPts val="600"/>
              </a:spcBef>
              <a:buClr>
                <a:srgbClr val="9E8E5C">
                  <a:lumMod val="60000"/>
                  <a:lumOff val="40000"/>
                </a:srgbClr>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Electrónica.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rgbClr val="000000"/>
                </a:solidFill>
                <a:latin typeface="Arial" panose="020B0604020202020204" pitchFamily="34" charset="0"/>
                <a:ea typeface="MS PGothic" charset="0"/>
                <a:cs typeface="Arial" panose="020B0604020202020204" pitchFamily="34" charset="0"/>
              </a:rPr>
              <a:t>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2000" i="1" dirty="0">
                <a:solidFill>
                  <a:srgbClr val="000000"/>
                </a:solidFill>
                <a:latin typeface="Arial" panose="020B0604020202020204" pitchFamily="34" charset="0"/>
                <a:ea typeface="MS PGothic" charset="0"/>
                <a:cs typeface="Arial" panose="020B0604020202020204" pitchFamily="34" charset="0"/>
              </a:rPr>
              <a:t>Presencial</a:t>
            </a:r>
            <a:r>
              <a:rPr lang="es-ES" sz="20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ts val="600"/>
              </a:spcBef>
              <a:buClr>
                <a:srgbClr val="9E8E5C">
                  <a:lumMod val="60000"/>
                  <a:lumOff val="40000"/>
                </a:srgbClr>
              </a:buClr>
              <a:buNone/>
            </a:pP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000000"/>
                </a:solidFill>
                <a:latin typeface="Arial" panose="020B0604020202020204" pitchFamily="34" charset="0"/>
                <a:ea typeface="MS PGothic" charset="0"/>
                <a:cs typeface="Arial" panose="020B0604020202020204" pitchFamily="34" charset="0"/>
              </a:rPr>
              <a:t>Monto inferior al valor diario de  300  UMA´s</a:t>
            </a:r>
          </a:p>
          <a:p>
            <a:pPr algn="just">
              <a:spcBef>
                <a:spcPts val="60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AD por </a:t>
            </a:r>
            <a:r>
              <a:rPr lang="es-ES" sz="1800" b="1" dirty="0">
                <a:solidFill>
                  <a:schemeClr val="bg2">
                    <a:lumMod val="40000"/>
                    <a:lumOff val="60000"/>
                  </a:schemeClr>
                </a:solidFill>
                <a:latin typeface="Arial" panose="020B0604020202020204" pitchFamily="34" charset="0"/>
                <a:ea typeface="MS PGothic" charset="0"/>
                <a:cs typeface="Arial" panose="020B0604020202020204" pitchFamily="34" charset="0"/>
              </a:rPr>
              <a:t>monto inferior</a:t>
            </a:r>
            <a:r>
              <a:rPr lang="es-ES" sz="1800" dirty="0">
                <a:solidFill>
                  <a:srgbClr val="000000"/>
                </a:solidFill>
                <a:latin typeface="Arial" panose="020B0604020202020204" pitchFamily="34" charset="0"/>
                <a:ea typeface="MS PGothic" charset="0"/>
                <a:cs typeface="Arial" panose="020B0604020202020204" pitchFamily="34" charset="0"/>
              </a:rPr>
              <a:t>.</a:t>
            </a:r>
            <a:endParaRPr lang="es-ES_tradnl" sz="1800" dirty="0">
              <a:latin typeface="Arial" panose="020B0604020202020204" pitchFamily="34" charset="0"/>
              <a:cs typeface="Arial" panose="020B0604020202020204" pitchFamily="34" charset="0"/>
            </a:endParaRPr>
          </a:p>
          <a:p>
            <a:pPr eaLnBrk="1" hangingPunct="1">
              <a:lnSpc>
                <a:spcPct val="90000"/>
              </a:lnSpc>
            </a:pPr>
            <a:endParaRPr lang="es-ES" sz="2000" dirty="0">
              <a:latin typeface="Arial" panose="020B0604020202020204" pitchFamily="34" charset="0"/>
              <a:cs typeface="Arial" panose="020B0604020202020204" pitchFamily="34" charset="0"/>
            </a:endParaRPr>
          </a:p>
          <a:p>
            <a:pPr eaLnBrk="1" hangingPunct="1">
              <a:lnSpc>
                <a:spcPct val="90000"/>
              </a:lnSpc>
            </a:pPr>
            <a:endParaRPr lang="es-ES" sz="1000" dirty="0">
              <a:latin typeface="Arial" charset="0"/>
            </a:endParaRPr>
          </a:p>
        </p:txBody>
      </p:sp>
      <p:sp>
        <p:nvSpPr>
          <p:cNvPr id="2" name="Marcador de número de diapositiva 3"/>
          <p:cNvSpPr txBox="1">
            <a:spLocks noGrp="1"/>
          </p:cNvSpPr>
          <p:nvPr/>
        </p:nvSpPr>
        <p:spPr bwMode="auto">
          <a:xfrm>
            <a:off x="9877703" y="6137457"/>
            <a:ext cx="609600" cy="520700"/>
          </a:xfrm>
          <a:prstGeom prst="rect">
            <a:avLst/>
          </a:prstGeom>
          <a:noFill/>
          <a:ln>
            <a:miter lim="800000"/>
            <a:headEnd/>
            <a:tailEnd/>
          </a:ln>
        </p:spPr>
        <p:txBody>
          <a:bodyPr anchor="ctr"/>
          <a:lstStyle/>
          <a:p>
            <a:pPr algn="ctr">
              <a:defRPr/>
            </a:pPr>
            <a:fld id="{4852A6BB-F75D-4A6E-8ED5-841832250209}" type="slidenum">
              <a:rPr lang="es-ES_tradnl" sz="1400" b="1">
                <a:solidFill>
                  <a:srgbClr val="FFFFFF"/>
                </a:solidFill>
              </a:rPr>
              <a:pPr algn="ctr">
                <a:defRPr/>
              </a:pPr>
              <a:t>28</a:t>
            </a:fld>
            <a:endParaRPr lang="es-ES_tradnl" sz="1400" b="1" dirty="0">
              <a:solidFill>
                <a:srgbClr val="FFFFFF"/>
              </a:solidFill>
            </a:endParaRPr>
          </a:p>
        </p:txBody>
      </p:sp>
      <p:pic>
        <p:nvPicPr>
          <p:cNvPr id="3" name="Imagen 2"/>
          <p:cNvPicPr>
            <a:picLocks noChangeAspect="1"/>
          </p:cNvPicPr>
          <p:nvPr/>
        </p:nvPicPr>
        <p:blipFill>
          <a:blip r:embed="rId2"/>
          <a:stretch>
            <a:fillRect/>
          </a:stretch>
        </p:blipFill>
        <p:spPr>
          <a:xfrm>
            <a:off x="5855499" y="1327284"/>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3736644"/>
            <a:ext cx="5829199" cy="45719"/>
          </a:xfrm>
          <a:prstGeom prst="rect">
            <a:avLst/>
          </a:prstGeom>
          <a:ln>
            <a:solidFill>
              <a:schemeClr val="tx1"/>
            </a:solidFill>
          </a:ln>
        </p:spPr>
      </p:pic>
      <p:pic>
        <p:nvPicPr>
          <p:cNvPr id="5" name="Imagen 4"/>
          <p:cNvPicPr>
            <a:picLocks noChangeAspect="1"/>
          </p:cNvPicPr>
          <p:nvPr/>
        </p:nvPicPr>
        <p:blipFill>
          <a:blip r:embed="rId3"/>
          <a:stretch>
            <a:fillRect/>
          </a:stretch>
        </p:blipFill>
        <p:spPr>
          <a:xfrm>
            <a:off x="4727849" y="5204814"/>
            <a:ext cx="3109229" cy="24386"/>
          </a:xfrm>
          <a:prstGeom prst="rect">
            <a:avLst/>
          </a:prstGeom>
          <a:ln w="9525">
            <a:solidFill>
              <a:schemeClr val="tx1"/>
            </a:solidFill>
          </a:ln>
        </p:spPr>
      </p:pic>
      <p:pic>
        <p:nvPicPr>
          <p:cNvPr id="6" name="Imagen 5"/>
          <p:cNvPicPr>
            <a:picLocks noChangeAspect="1"/>
          </p:cNvPicPr>
          <p:nvPr/>
        </p:nvPicPr>
        <p:blipFill>
          <a:blip r:embed="rId4"/>
          <a:stretch>
            <a:fillRect/>
          </a:stretch>
        </p:blipFill>
        <p:spPr>
          <a:xfrm>
            <a:off x="1270530" y="1206030"/>
            <a:ext cx="54127" cy="2294979"/>
          </a:xfrm>
          <a:prstGeom prst="rect">
            <a:avLst/>
          </a:prstGeom>
          <a:solidFill>
            <a:schemeClr val="bg1"/>
          </a:solidFill>
          <a:ln w="19050">
            <a:solidFill>
              <a:schemeClr val="tx1"/>
            </a:solidFill>
          </a:ln>
        </p:spPr>
      </p:pic>
      <p:pic>
        <p:nvPicPr>
          <p:cNvPr id="8" name="Imagen 7"/>
          <p:cNvPicPr>
            <a:picLocks noChangeAspect="1"/>
          </p:cNvPicPr>
          <p:nvPr/>
        </p:nvPicPr>
        <p:blipFill>
          <a:blip r:embed="rId5"/>
          <a:stretch>
            <a:fillRect/>
          </a:stretch>
        </p:blipFill>
        <p:spPr>
          <a:xfrm>
            <a:off x="1239859" y="5358990"/>
            <a:ext cx="45719" cy="806315"/>
          </a:xfrm>
          <a:prstGeom prst="rect">
            <a:avLst/>
          </a:prstGeom>
          <a:solidFill>
            <a:schemeClr val="bg1"/>
          </a:solidFill>
          <a:ln w="19050">
            <a:solidFill>
              <a:schemeClr val="tx1"/>
            </a:solidFill>
          </a:ln>
        </p:spPr>
      </p:pic>
      <p:pic>
        <p:nvPicPr>
          <p:cNvPr id="9" name="Imagen 8"/>
          <p:cNvPicPr>
            <a:picLocks noChangeAspect="1"/>
          </p:cNvPicPr>
          <p:nvPr/>
        </p:nvPicPr>
        <p:blipFill>
          <a:blip r:embed="rId5"/>
          <a:stretch>
            <a:fillRect/>
          </a:stretch>
        </p:blipFill>
        <p:spPr>
          <a:xfrm>
            <a:off x="1236659" y="3758522"/>
            <a:ext cx="63528" cy="1443785"/>
          </a:xfrm>
          <a:prstGeom prst="rect">
            <a:avLst/>
          </a:prstGeom>
          <a:solidFill>
            <a:schemeClr val="bg1"/>
          </a:solidFill>
          <a:ln w="19050">
            <a:solidFill>
              <a:schemeClr val="tx1"/>
            </a:solidFill>
          </a:ln>
        </p:spPr>
      </p:pic>
      <p:sp>
        <p:nvSpPr>
          <p:cNvPr id="12" name="CuadroTexto 11"/>
          <p:cNvSpPr txBox="1"/>
          <p:nvPr/>
        </p:nvSpPr>
        <p:spPr>
          <a:xfrm>
            <a:off x="736789" y="1424921"/>
            <a:ext cx="461665" cy="1708244"/>
          </a:xfrm>
          <a:prstGeom prst="rect">
            <a:avLst/>
          </a:prstGeom>
          <a:noFill/>
        </p:spPr>
        <p:txBody>
          <a:bodyPr vert="vert270" wrap="squar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GENERAL</a:t>
            </a:r>
          </a:p>
        </p:txBody>
      </p:sp>
      <p:sp>
        <p:nvSpPr>
          <p:cNvPr id="13" name="CuadroTexto 12"/>
          <p:cNvSpPr txBox="1"/>
          <p:nvPr/>
        </p:nvSpPr>
        <p:spPr>
          <a:xfrm>
            <a:off x="401113" y="3710450"/>
            <a:ext cx="738664" cy="1374735"/>
          </a:xfrm>
          <a:prstGeom prst="rect">
            <a:avLst/>
          </a:prstGeom>
          <a:noFill/>
        </p:spPr>
        <p:txBody>
          <a:bodyPr vert="vert270" wrap="none">
            <a:spAutoFit/>
          </a:bodyPr>
          <a:lstStyle/>
          <a:p>
            <a:pP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I.M. SIMPLI-</a:t>
            </a:r>
          </a:p>
          <a:p>
            <a:pPr algn="ctr" eaLnBrk="1" hangingPunct="1">
              <a:defRPr/>
            </a:pPr>
            <a:r>
              <a:rPr lang="es-ES" dirty="0">
                <a:solidFill>
                  <a:schemeClr val="bg1"/>
                </a:solidFill>
                <a:latin typeface="Arial" panose="020B0604020202020204" pitchFamily="34" charset="0"/>
                <a:ea typeface="ＭＳ Ｐゴシック" charset="0"/>
                <a:cs typeface="Arial" panose="020B0604020202020204" pitchFamily="34" charset="0"/>
              </a:rPr>
              <a:t>FICADAS</a:t>
            </a:r>
          </a:p>
        </p:txBody>
      </p:sp>
      <p:sp>
        <p:nvSpPr>
          <p:cNvPr id="14" name="CuadroTexto 20"/>
          <p:cNvSpPr txBox="1">
            <a:spLocks noChangeArrowheads="1"/>
          </p:cNvSpPr>
          <p:nvPr/>
        </p:nvSpPr>
        <p:spPr bwMode="auto">
          <a:xfrm>
            <a:off x="473819" y="5447184"/>
            <a:ext cx="5699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ES" sz="1800" dirty="0">
                <a:solidFill>
                  <a:srgbClr val="FF0000"/>
                </a:solidFill>
                <a:latin typeface="Arial" panose="020B0604020202020204" pitchFamily="34" charset="0"/>
                <a:cs typeface="Arial" panose="020B0604020202020204" pitchFamily="34" charset="0"/>
              </a:rPr>
              <a:t>NO</a:t>
            </a:r>
          </a:p>
          <a:p>
            <a:pPr eaLnBrk="1" hangingPunct="1"/>
            <a:r>
              <a:rPr lang="es-ES" sz="1800" dirty="0">
                <a:solidFill>
                  <a:schemeClr val="bg1"/>
                </a:solidFill>
                <a:latin typeface="Arial" panose="020B0604020202020204" pitchFamily="34" charset="0"/>
                <a:cs typeface="Arial" panose="020B0604020202020204" pitchFamily="34" charset="0"/>
              </a:rPr>
              <a:t>I.M.</a:t>
            </a:r>
          </a:p>
        </p:txBody>
      </p:sp>
      <p:pic>
        <p:nvPicPr>
          <p:cNvPr id="15" name="Imagen 14"/>
          <p:cNvPicPr>
            <a:picLocks noChangeAspect="1"/>
          </p:cNvPicPr>
          <p:nvPr/>
        </p:nvPicPr>
        <p:blipFill>
          <a:blip r:embed="rId3"/>
          <a:stretch>
            <a:fillRect/>
          </a:stretch>
        </p:blipFill>
        <p:spPr>
          <a:xfrm>
            <a:off x="2388296" y="2674140"/>
            <a:ext cx="5829199" cy="45719"/>
          </a:xfrm>
          <a:prstGeom prst="rect">
            <a:avLst/>
          </a:prstGeom>
          <a:ln w="9525">
            <a:solidFill>
              <a:schemeClr val="tx1"/>
            </a:solidFill>
          </a:ln>
        </p:spPr>
      </p:pic>
    </p:spTree>
    <p:extLst>
      <p:ext uri="{BB962C8B-B14F-4D97-AF65-F5344CB8AC3E}">
        <p14:creationId xmlns:p14="http://schemas.microsoft.com/office/powerpoint/2010/main" val="4500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 calcmode="lin" valueType="num">
                                      <p:cBhvr>
                                        <p:cTn id="7"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9" dur="1750"/>
                                        <p:tgtEl>
                                          <p:spTgt spid="2355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3556">
                                            <p:txEl>
                                              <p:pRg st="3" end="3"/>
                                            </p:txEl>
                                          </p:spTgt>
                                        </p:tgtEl>
                                        <p:attrNameLst>
                                          <p:attrName>style.visibility</p:attrName>
                                        </p:attrNameLst>
                                      </p:cBhvr>
                                      <p:to>
                                        <p:strVal val="visible"/>
                                      </p:to>
                                    </p:set>
                                    <p:anim calcmode="lin" valueType="num">
                                      <p:cBhvr>
                                        <p:cTn id="12"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13"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14" dur="1750"/>
                                        <p:tgtEl>
                                          <p:spTgt spid="23556">
                                            <p:txEl>
                                              <p:pRg st="3" end="3"/>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fill="hold"/>
                                        <p:tgtEl>
                                          <p:spTgt spid="3"/>
                                        </p:tgtEl>
                                        <p:attrNameLst>
                                          <p:attrName>ppt_w</p:attrName>
                                        </p:attrNameLst>
                                      </p:cBhvr>
                                      <p:tavLst>
                                        <p:tav tm="0">
                                          <p:val>
                                            <p:fltVal val="0"/>
                                          </p:val>
                                        </p:tav>
                                        <p:tav tm="100000">
                                          <p:val>
                                            <p:strVal val="#ppt_w"/>
                                          </p:val>
                                        </p:tav>
                                      </p:tavLst>
                                    </p:anim>
                                    <p:anim calcmode="lin" valueType="num">
                                      <p:cBhvr>
                                        <p:cTn id="18" dur="1500" fill="hold"/>
                                        <p:tgtEl>
                                          <p:spTgt spid="3"/>
                                        </p:tgtEl>
                                        <p:attrNameLst>
                                          <p:attrName>ppt_h</p:attrName>
                                        </p:attrNameLst>
                                      </p:cBhvr>
                                      <p:tavLst>
                                        <p:tav tm="0">
                                          <p:val>
                                            <p:fltVal val="0"/>
                                          </p:val>
                                        </p:tav>
                                        <p:tav tm="100000">
                                          <p:val>
                                            <p:strVal val="#ppt_h"/>
                                          </p:val>
                                        </p:tav>
                                      </p:tavLst>
                                    </p:anim>
                                    <p:anim calcmode="lin" valueType="num">
                                      <p:cBhvr>
                                        <p:cTn id="19" dur="1500" fill="hold"/>
                                        <p:tgtEl>
                                          <p:spTgt spid="3"/>
                                        </p:tgtEl>
                                        <p:attrNameLst>
                                          <p:attrName>style.rotation</p:attrName>
                                        </p:attrNameLst>
                                      </p:cBhvr>
                                      <p:tavLst>
                                        <p:tav tm="0">
                                          <p:val>
                                            <p:fltVal val="90"/>
                                          </p:val>
                                        </p:tav>
                                        <p:tav tm="100000">
                                          <p:val>
                                            <p:fltVal val="0"/>
                                          </p:val>
                                        </p:tav>
                                      </p:tavLst>
                                    </p:anim>
                                    <p:animEffect transition="in" filter="fade">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fmla="#ppt_w*sin(2.5*pi*$)">
                                          <p:val>
                                            <p:fltVal val="0"/>
                                          </p:val>
                                        </p:tav>
                                        <p:tav tm="100000">
                                          <p:val>
                                            <p:fltVal val="1"/>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childTnLst>
                                </p:cTn>
                              </p:par>
                              <p:par>
                                <p:cTn id="27" presetID="18" presetClass="entr" presetSubtype="12" fill="hold" nodeType="withEffect">
                                  <p:stCondLst>
                                    <p:cond delay="0"/>
                                  </p:stCondLst>
                                  <p:childTnLst>
                                    <p:set>
                                      <p:cBhvr>
                                        <p:cTn id="28" dur="1" fill="hold">
                                          <p:stCondLst>
                                            <p:cond delay="0"/>
                                          </p:stCondLst>
                                        </p:cTn>
                                        <p:tgtEl>
                                          <p:spTgt spid="23556">
                                            <p:txEl>
                                              <p:pRg st="4" end="4"/>
                                            </p:txEl>
                                          </p:spTgt>
                                        </p:tgtEl>
                                        <p:attrNameLst>
                                          <p:attrName>style.visibility</p:attrName>
                                        </p:attrNameLst>
                                      </p:cBhvr>
                                      <p:to>
                                        <p:strVal val="visible"/>
                                      </p:to>
                                    </p:set>
                                    <p:animEffect transition="in" filter="strips(downLeft)">
                                      <p:cBhvr>
                                        <p:cTn id="29" dur="500"/>
                                        <p:tgtEl>
                                          <p:spTgt spid="23556">
                                            <p:txEl>
                                              <p:pRg st="4" end="4"/>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Left)">
                                      <p:cBhvr>
                                        <p:cTn id="32" dur="500"/>
                                        <p:tgtEl>
                                          <p:spTgt spid="235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 calcmode="lin" valueType="num">
                                      <p:cBhvr>
                                        <p:cTn id="37"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38"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39"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40" dur="1500"/>
                                        <p:tgtEl>
                                          <p:spTgt spid="2355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3556">
                                            <p:txEl>
                                              <p:pRg st="7" end="7"/>
                                            </p:txEl>
                                          </p:spTgt>
                                        </p:tgtEl>
                                        <p:attrNameLst>
                                          <p:attrName>style.visibility</p:attrName>
                                        </p:attrNameLst>
                                      </p:cBhvr>
                                      <p:to>
                                        <p:strVal val="visible"/>
                                      </p:to>
                                    </p:set>
                                    <p:anim calcmode="lin" valueType="num">
                                      <p:cBhvr>
                                        <p:cTn id="45" dur="1500" fill="hold"/>
                                        <p:tgtEl>
                                          <p:spTgt spid="23556">
                                            <p:txEl>
                                              <p:pRg st="7" end="7"/>
                                            </p:txEl>
                                          </p:spTgt>
                                        </p:tgtEl>
                                        <p:attrNameLst>
                                          <p:attrName>ppt_w</p:attrName>
                                        </p:attrNameLst>
                                      </p:cBhvr>
                                      <p:tavLst>
                                        <p:tav tm="0">
                                          <p:val>
                                            <p:fltVal val="0"/>
                                          </p:val>
                                        </p:tav>
                                        <p:tav tm="100000">
                                          <p:val>
                                            <p:strVal val="#ppt_w"/>
                                          </p:val>
                                        </p:tav>
                                      </p:tavLst>
                                    </p:anim>
                                    <p:anim calcmode="lin" valueType="num">
                                      <p:cBhvr>
                                        <p:cTn id="46" dur="1500" fill="hold"/>
                                        <p:tgtEl>
                                          <p:spTgt spid="23556">
                                            <p:txEl>
                                              <p:pRg st="7" end="7"/>
                                            </p:txEl>
                                          </p:spTgt>
                                        </p:tgtEl>
                                        <p:attrNameLst>
                                          <p:attrName>ppt_h</p:attrName>
                                        </p:attrNameLst>
                                      </p:cBhvr>
                                      <p:tavLst>
                                        <p:tav tm="0">
                                          <p:val>
                                            <p:fltVal val="0"/>
                                          </p:val>
                                        </p:tav>
                                        <p:tav tm="100000">
                                          <p:val>
                                            <p:strVal val="#ppt_h"/>
                                          </p:val>
                                        </p:tav>
                                      </p:tavLst>
                                    </p:anim>
                                    <p:anim calcmode="lin" valueType="num">
                                      <p:cBhvr>
                                        <p:cTn id="47" dur="1500" fill="hold"/>
                                        <p:tgtEl>
                                          <p:spTgt spid="23556">
                                            <p:txEl>
                                              <p:pRg st="7" end="7"/>
                                            </p:txEl>
                                          </p:spTgt>
                                        </p:tgtEl>
                                        <p:attrNameLst>
                                          <p:attrName>style.rotation</p:attrName>
                                        </p:attrNameLst>
                                      </p:cBhvr>
                                      <p:tavLst>
                                        <p:tav tm="0">
                                          <p:val>
                                            <p:fltVal val="90"/>
                                          </p:val>
                                        </p:tav>
                                        <p:tav tm="100000">
                                          <p:val>
                                            <p:fltVal val="0"/>
                                          </p:val>
                                        </p:tav>
                                      </p:tavLst>
                                    </p:anim>
                                    <p:animEffect transition="in" filter="fade">
                                      <p:cBhvr>
                                        <p:cTn id="48" dur="1500"/>
                                        <p:tgtEl>
                                          <p:spTgt spid="23556">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1500"/>
                                        <p:tgtEl>
                                          <p:spTgt spid="6"/>
                                        </p:tgtEl>
                                      </p:cBhvr>
                                    </p:animEffect>
                                  </p:childTnLst>
                                </p:cTn>
                              </p:par>
                            </p:childTnLst>
                          </p:cTn>
                        </p:par>
                        <p:par>
                          <p:cTn id="54" fill="hold">
                            <p:stCondLst>
                              <p:cond delay="1500"/>
                            </p:stCondLst>
                            <p:childTnLst>
                              <p:par>
                                <p:cTn id="55" presetID="5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strVal val="#ppt_w*0.70"/>
                                          </p:val>
                                        </p:tav>
                                        <p:tav tm="100000">
                                          <p:val>
                                            <p:strVal val="#ppt_w"/>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animEffect transition="in" filter="fade">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9" presetClass="entr" presetSubtype="1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fmla="#ppt_w*sin(2.5*pi*$)">
                                          <p:val>
                                            <p:fltVal val="0"/>
                                          </p:val>
                                        </p:tav>
                                        <p:tav tm="100000">
                                          <p:val>
                                            <p:fltVal val="1"/>
                                          </p:val>
                                        </p:tav>
                                      </p:tavLst>
                                    </p:anim>
                                    <p:anim calcmode="lin" valueType="num">
                                      <p:cBhvr>
                                        <p:cTn id="65" dur="1000" fill="hold"/>
                                        <p:tgtEl>
                                          <p:spTgt spid="4"/>
                                        </p:tgtEl>
                                        <p:attrNameLst>
                                          <p:attrName>ppt_h</p:attrName>
                                        </p:attrNameLst>
                                      </p:cBhvr>
                                      <p:tavLst>
                                        <p:tav tm="0">
                                          <p:val>
                                            <p:strVal val="#ppt_h"/>
                                          </p:val>
                                        </p:tav>
                                        <p:tav tm="100000">
                                          <p:val>
                                            <p:strVal val="#ppt_h"/>
                                          </p:val>
                                        </p:tav>
                                      </p:tavLst>
                                    </p:anim>
                                  </p:childTnLst>
                                </p:cTn>
                              </p:par>
                            </p:childTnLst>
                          </p:cTn>
                        </p:par>
                        <p:par>
                          <p:cTn id="66" fill="hold">
                            <p:stCondLst>
                              <p:cond delay="1000"/>
                            </p:stCondLst>
                            <p:childTnLst>
                              <p:par>
                                <p:cTn id="67" presetID="55" presetClass="entr" presetSubtype="0" fill="hold" nodeType="afterEffect">
                                  <p:stCondLst>
                                    <p:cond delay="0"/>
                                  </p:stCondLst>
                                  <p:childTnLst>
                                    <p:set>
                                      <p:cBhvr>
                                        <p:cTn id="68" dur="1" fill="hold">
                                          <p:stCondLst>
                                            <p:cond delay="0"/>
                                          </p:stCondLst>
                                        </p:cTn>
                                        <p:tgtEl>
                                          <p:spTgt spid="23556">
                                            <p:txEl>
                                              <p:pRg st="9" end="9"/>
                                            </p:txEl>
                                          </p:spTgt>
                                        </p:tgtEl>
                                        <p:attrNameLst>
                                          <p:attrName>style.visibility</p:attrName>
                                        </p:attrNameLst>
                                      </p:cBhvr>
                                      <p:to>
                                        <p:strVal val="visible"/>
                                      </p:to>
                                    </p:set>
                                    <p:anim calcmode="lin" valueType="num">
                                      <p:cBhvr>
                                        <p:cTn id="69"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2355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23556">
                                            <p:txEl>
                                              <p:pRg st="11" end="11"/>
                                            </p:txEl>
                                          </p:spTgt>
                                        </p:tgtEl>
                                        <p:attrNameLst>
                                          <p:attrName>style.visibility</p:attrName>
                                        </p:attrNameLst>
                                      </p:cBhvr>
                                      <p:to>
                                        <p:strVal val="visible"/>
                                      </p:to>
                                    </p:set>
                                    <p:animEffect transition="in" filter="checkerboard(across)">
                                      <p:cBhvr>
                                        <p:cTn id="76" dur="1500"/>
                                        <p:tgtEl>
                                          <p:spTgt spid="23556">
                                            <p:txEl>
                                              <p:pRg st="11" end="11"/>
                                            </p:txEl>
                                          </p:spTgt>
                                        </p:tgtEl>
                                      </p:cBhvr>
                                    </p:animEffect>
                                  </p:childTnLst>
                                </p:cTn>
                              </p:par>
                              <p:par>
                                <p:cTn id="77" presetID="5" presetClass="entr" presetSubtype="10" fill="hold" nodeType="withEffect">
                                  <p:stCondLst>
                                    <p:cond delay="0"/>
                                  </p:stCondLst>
                                  <p:childTnLst>
                                    <p:set>
                                      <p:cBhvr>
                                        <p:cTn id="78" dur="1" fill="hold">
                                          <p:stCondLst>
                                            <p:cond delay="0"/>
                                          </p:stCondLst>
                                        </p:cTn>
                                        <p:tgtEl>
                                          <p:spTgt spid="23556">
                                            <p:txEl>
                                              <p:pRg st="12" end="12"/>
                                            </p:txEl>
                                          </p:spTgt>
                                        </p:tgtEl>
                                        <p:attrNameLst>
                                          <p:attrName>style.visibility</p:attrName>
                                        </p:attrNameLst>
                                      </p:cBhvr>
                                      <p:to>
                                        <p:strVal val="visible"/>
                                      </p:to>
                                    </p:set>
                                    <p:animEffect transition="in" filter="checkerboard(across)">
                                      <p:cBhvr>
                                        <p:cTn id="79" dur="1500"/>
                                        <p:tgtEl>
                                          <p:spTgt spid="23556">
                                            <p:txEl>
                                              <p:pRg st="12" end="12"/>
                                            </p:txEl>
                                          </p:spTgt>
                                        </p:tgtEl>
                                      </p:cBhvr>
                                    </p:animEffect>
                                  </p:childTnLst>
                                </p:cTn>
                              </p:par>
                              <p:par>
                                <p:cTn id="80" presetID="5" presetClass="entr" presetSubtype="10" fill="hold" nodeType="withEffect">
                                  <p:stCondLst>
                                    <p:cond delay="0"/>
                                  </p:stCondLst>
                                  <p:childTnLst>
                                    <p:set>
                                      <p:cBhvr>
                                        <p:cTn id="81" dur="1" fill="hold">
                                          <p:stCondLst>
                                            <p:cond delay="0"/>
                                          </p:stCondLst>
                                        </p:cTn>
                                        <p:tgtEl>
                                          <p:spTgt spid="23556">
                                            <p:txEl>
                                              <p:pRg st="13" end="13"/>
                                            </p:txEl>
                                          </p:spTgt>
                                        </p:tgtEl>
                                        <p:attrNameLst>
                                          <p:attrName>style.visibility</p:attrName>
                                        </p:attrNameLst>
                                      </p:cBhvr>
                                      <p:to>
                                        <p:strVal val="visible"/>
                                      </p:to>
                                    </p:set>
                                    <p:animEffect transition="in" filter="checkerboard(across)">
                                      <p:cBhvr>
                                        <p:cTn id="82" dur="1500"/>
                                        <p:tgtEl>
                                          <p:spTgt spid="23556">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1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strips(down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9"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1000" fill="hold"/>
                                        <p:tgtEl>
                                          <p:spTgt spid="5"/>
                                        </p:tgtEl>
                                        <p:attrNameLst>
                                          <p:attrName>ppt_w</p:attrName>
                                        </p:attrNameLst>
                                      </p:cBhvr>
                                      <p:tavLst>
                                        <p:tav tm="0" fmla="#ppt_w*sin(2.5*pi*$)">
                                          <p:val>
                                            <p:fltVal val="0"/>
                                          </p:val>
                                        </p:tav>
                                        <p:tav tm="100000">
                                          <p:val>
                                            <p:fltVal val="1"/>
                                          </p:val>
                                        </p:tav>
                                      </p:tavLst>
                                    </p:anim>
                                    <p:anim calcmode="lin" valueType="num">
                                      <p:cBhvr>
                                        <p:cTn id="98" dur="1000" fill="hold"/>
                                        <p:tgtEl>
                                          <p:spTgt spid="5"/>
                                        </p:tgtEl>
                                        <p:attrNameLst>
                                          <p:attrName>ppt_h</p:attrName>
                                        </p:attrNameLst>
                                      </p:cBhvr>
                                      <p:tavLst>
                                        <p:tav tm="0">
                                          <p:val>
                                            <p:strVal val="#ppt_h"/>
                                          </p:val>
                                        </p:tav>
                                        <p:tav tm="100000">
                                          <p:val>
                                            <p:strVal val="#ppt_h"/>
                                          </p:val>
                                        </p:tav>
                                      </p:tavLst>
                                    </p:anim>
                                  </p:childTnLst>
                                </p:cTn>
                              </p:par>
                            </p:childTnLst>
                          </p:cTn>
                        </p:par>
                        <p:par>
                          <p:cTn id="99" fill="hold">
                            <p:stCondLst>
                              <p:cond delay="1000"/>
                            </p:stCondLst>
                            <p:childTnLst>
                              <p:par>
                                <p:cTn id="100" presetID="53" presetClass="entr" presetSubtype="16" fill="hold" nodeType="afterEffect">
                                  <p:stCondLst>
                                    <p:cond delay="0"/>
                                  </p:stCondLst>
                                  <p:childTnLst>
                                    <p:set>
                                      <p:cBhvr>
                                        <p:cTn id="101" dur="1" fill="hold">
                                          <p:stCondLst>
                                            <p:cond delay="0"/>
                                          </p:stCondLst>
                                        </p:cTn>
                                        <p:tgtEl>
                                          <p:spTgt spid="23556">
                                            <p:txEl>
                                              <p:pRg st="15" end="15"/>
                                            </p:txEl>
                                          </p:spTgt>
                                        </p:tgtEl>
                                        <p:attrNameLst>
                                          <p:attrName>style.visibility</p:attrName>
                                        </p:attrNameLst>
                                      </p:cBhvr>
                                      <p:to>
                                        <p:strVal val="visible"/>
                                      </p:to>
                                    </p:set>
                                    <p:anim calcmode="lin" valueType="num">
                                      <p:cBhvr>
                                        <p:cTn id="102" dur="1500" fill="hold"/>
                                        <p:tgtEl>
                                          <p:spTgt spid="23556">
                                            <p:txEl>
                                              <p:pRg st="15" end="15"/>
                                            </p:txEl>
                                          </p:spTgt>
                                        </p:tgtEl>
                                        <p:attrNameLst>
                                          <p:attrName>ppt_w</p:attrName>
                                        </p:attrNameLst>
                                      </p:cBhvr>
                                      <p:tavLst>
                                        <p:tav tm="0">
                                          <p:val>
                                            <p:fltVal val="0"/>
                                          </p:val>
                                        </p:tav>
                                        <p:tav tm="100000">
                                          <p:val>
                                            <p:strVal val="#ppt_w"/>
                                          </p:val>
                                        </p:tav>
                                      </p:tavLst>
                                    </p:anim>
                                    <p:anim calcmode="lin" valueType="num">
                                      <p:cBhvr>
                                        <p:cTn id="103" dur="1500" fill="hold"/>
                                        <p:tgtEl>
                                          <p:spTgt spid="23556">
                                            <p:txEl>
                                              <p:pRg st="15" end="15"/>
                                            </p:txEl>
                                          </p:spTgt>
                                        </p:tgtEl>
                                        <p:attrNameLst>
                                          <p:attrName>ppt_h</p:attrName>
                                        </p:attrNameLst>
                                      </p:cBhvr>
                                      <p:tavLst>
                                        <p:tav tm="0">
                                          <p:val>
                                            <p:fltVal val="0"/>
                                          </p:val>
                                        </p:tav>
                                        <p:tav tm="100000">
                                          <p:val>
                                            <p:strVal val="#ppt_h"/>
                                          </p:val>
                                        </p:tav>
                                      </p:tavLst>
                                    </p:anim>
                                    <p:animEffect transition="in" filter="fade">
                                      <p:cBhvr>
                                        <p:cTn id="104" dur="1500"/>
                                        <p:tgtEl>
                                          <p:spTgt spid="23556">
                                            <p:txEl>
                                              <p:pRg st="15" end="15"/>
                                            </p:txEl>
                                          </p:spTgt>
                                        </p:tgtEl>
                                      </p:cBhvr>
                                    </p:animEffect>
                                  </p:childTnLst>
                                </p:cTn>
                              </p:par>
                            </p:childTnLst>
                          </p:cTn>
                        </p:par>
                        <p:par>
                          <p:cTn id="105" fill="hold">
                            <p:stCondLst>
                              <p:cond delay="2500"/>
                            </p:stCondLst>
                            <p:childTnLst>
                              <p:par>
                                <p:cTn id="106" presetID="31" presetClass="entr" presetSubtype="0" fill="hold" nodeType="afterEffect">
                                  <p:stCondLst>
                                    <p:cond delay="0"/>
                                  </p:stCondLst>
                                  <p:childTnLst>
                                    <p:set>
                                      <p:cBhvr>
                                        <p:cTn id="107" dur="1" fill="hold">
                                          <p:stCondLst>
                                            <p:cond delay="0"/>
                                          </p:stCondLst>
                                        </p:cTn>
                                        <p:tgtEl>
                                          <p:spTgt spid="23556">
                                            <p:txEl>
                                              <p:pRg st="16" end="16"/>
                                            </p:txEl>
                                          </p:spTgt>
                                        </p:tgtEl>
                                        <p:attrNameLst>
                                          <p:attrName>style.visibility</p:attrName>
                                        </p:attrNameLst>
                                      </p:cBhvr>
                                      <p:to>
                                        <p:strVal val="visible"/>
                                      </p:to>
                                    </p:set>
                                    <p:anim calcmode="lin" valueType="num">
                                      <p:cBhvr>
                                        <p:cTn id="108" dur="1000" fill="hold"/>
                                        <p:tgtEl>
                                          <p:spTgt spid="23556">
                                            <p:txEl>
                                              <p:pRg st="16" end="16"/>
                                            </p:txEl>
                                          </p:spTgt>
                                        </p:tgtEl>
                                        <p:attrNameLst>
                                          <p:attrName>ppt_w</p:attrName>
                                        </p:attrNameLst>
                                      </p:cBhvr>
                                      <p:tavLst>
                                        <p:tav tm="0">
                                          <p:val>
                                            <p:fltVal val="0"/>
                                          </p:val>
                                        </p:tav>
                                        <p:tav tm="100000">
                                          <p:val>
                                            <p:strVal val="#ppt_w"/>
                                          </p:val>
                                        </p:tav>
                                      </p:tavLst>
                                    </p:anim>
                                    <p:anim calcmode="lin" valueType="num">
                                      <p:cBhvr>
                                        <p:cTn id="109" dur="1000" fill="hold"/>
                                        <p:tgtEl>
                                          <p:spTgt spid="23556">
                                            <p:txEl>
                                              <p:pRg st="16" end="16"/>
                                            </p:txEl>
                                          </p:spTgt>
                                        </p:tgtEl>
                                        <p:attrNameLst>
                                          <p:attrName>ppt_h</p:attrName>
                                        </p:attrNameLst>
                                      </p:cBhvr>
                                      <p:tavLst>
                                        <p:tav tm="0">
                                          <p:val>
                                            <p:fltVal val="0"/>
                                          </p:val>
                                        </p:tav>
                                        <p:tav tm="100000">
                                          <p:val>
                                            <p:strVal val="#ppt_h"/>
                                          </p:val>
                                        </p:tav>
                                      </p:tavLst>
                                    </p:anim>
                                    <p:anim calcmode="lin" valueType="num">
                                      <p:cBhvr>
                                        <p:cTn id="110" dur="1000" fill="hold"/>
                                        <p:tgtEl>
                                          <p:spTgt spid="23556">
                                            <p:txEl>
                                              <p:pRg st="16" end="16"/>
                                            </p:txEl>
                                          </p:spTgt>
                                        </p:tgtEl>
                                        <p:attrNameLst>
                                          <p:attrName>style.rotation</p:attrName>
                                        </p:attrNameLst>
                                      </p:cBhvr>
                                      <p:tavLst>
                                        <p:tav tm="0">
                                          <p:val>
                                            <p:fltVal val="90"/>
                                          </p:val>
                                        </p:tav>
                                        <p:tav tm="100000">
                                          <p:val>
                                            <p:fltVal val="0"/>
                                          </p:val>
                                        </p:tav>
                                      </p:tavLst>
                                    </p:anim>
                                    <p:animEffect transition="in" filter="fade">
                                      <p:cBhvr>
                                        <p:cTn id="111" dur="1000"/>
                                        <p:tgtEl>
                                          <p:spTgt spid="23556">
                                            <p:txEl>
                                              <p:pRg st="16" end="16"/>
                                            </p:txEl>
                                          </p:spTgt>
                                        </p:tgtEl>
                                      </p:cBhvr>
                                    </p:animEffect>
                                  </p:childTnLst>
                                </p:cTn>
                              </p:par>
                            </p:childTnLst>
                          </p:cTn>
                        </p:par>
                        <p:par>
                          <p:cTn id="112" fill="hold">
                            <p:stCondLst>
                              <p:cond delay="3500"/>
                            </p:stCondLst>
                            <p:childTnLst>
                              <p:par>
                                <p:cTn id="113" presetID="9" presetClass="entr" presetSubtype="0" fill="hold"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dissolve">
                                      <p:cBhvr>
                                        <p:cTn id="115" dur="1500"/>
                                        <p:tgtEl>
                                          <p:spTgt spid="8"/>
                                        </p:tgtEl>
                                      </p:cBhvr>
                                    </p:animEffect>
                                  </p:childTnLst>
                                </p:cTn>
                              </p:par>
                            </p:childTnLst>
                          </p:cTn>
                        </p:par>
                        <p:par>
                          <p:cTn id="116" fill="hold">
                            <p:stCondLst>
                              <p:cond delay="5000"/>
                            </p:stCondLst>
                            <p:childTnLst>
                              <p:par>
                                <p:cTn id="117" presetID="21"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heel(1)">
                                      <p:cBhvr>
                                        <p:cTn id="1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PRESENTACIÓN DE LOS PARTICIPANTES</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417555"/>
            <a:ext cx="10695891" cy="3767900"/>
          </a:xfrm>
        </p:spPr>
        <p:txBody>
          <a:bodyPr>
            <a:normAutofit/>
          </a:bodyPr>
          <a:lstStyle/>
          <a:p>
            <a:pPr marL="0" indent="0" algn="just">
              <a:lnSpc>
                <a:spcPct val="100000"/>
              </a:lnSpc>
              <a:spcBef>
                <a:spcPts val="0"/>
              </a:spcBef>
              <a:spcAft>
                <a:spcPts val="600"/>
              </a:spcAft>
              <a:buNone/>
            </a:pPr>
            <a:r>
              <a:rPr lang="es-MX" dirty="0">
                <a:solidFill>
                  <a:schemeClr val="bg1"/>
                </a:solidFill>
                <a:effectLst/>
                <a:latin typeface="ArialMT"/>
              </a:rPr>
              <a:t>DEL INSTRUCTOR.</a:t>
            </a:r>
          </a:p>
          <a:p>
            <a:pPr marL="0" indent="0" algn="just">
              <a:lnSpc>
                <a:spcPct val="100000"/>
              </a:lnSpc>
              <a:spcBef>
                <a:spcPts val="0"/>
              </a:spcBef>
              <a:spcAft>
                <a:spcPts val="600"/>
              </a:spcAft>
              <a:buNone/>
            </a:pPr>
            <a:endParaRPr lang="es-MX" dirty="0">
              <a:solidFill>
                <a:schemeClr val="bg1"/>
              </a:solidFill>
              <a:latin typeface="ArialMT"/>
            </a:endParaRPr>
          </a:p>
          <a:p>
            <a:pPr marL="0" indent="0" algn="just">
              <a:lnSpc>
                <a:spcPct val="100000"/>
              </a:lnSpc>
              <a:spcBef>
                <a:spcPts val="0"/>
              </a:spcBef>
              <a:spcAft>
                <a:spcPts val="600"/>
              </a:spcAft>
              <a:buNone/>
            </a:pPr>
            <a:r>
              <a:rPr lang="es-MX" dirty="0">
                <a:solidFill>
                  <a:schemeClr val="bg1"/>
                </a:solidFill>
                <a:effectLst/>
                <a:latin typeface="ArialMT"/>
              </a:rPr>
              <a:t>		DE LOS DISCENTES:</a:t>
            </a:r>
          </a:p>
          <a:p>
            <a:pPr marL="0" indent="0" algn="just">
              <a:lnSpc>
                <a:spcPct val="100000"/>
              </a:lnSpc>
              <a:spcBef>
                <a:spcPts val="0"/>
              </a:spcBef>
              <a:spcAft>
                <a:spcPts val="600"/>
              </a:spcAft>
              <a:buNone/>
            </a:pPr>
            <a:r>
              <a:rPr lang="es-MX" sz="600" dirty="0">
                <a:solidFill>
                  <a:schemeClr val="bg1"/>
                </a:solidFill>
                <a:effectLst/>
                <a:latin typeface="ArialMT"/>
              </a:rPr>
              <a:t> </a:t>
            </a:r>
          </a:p>
          <a:p>
            <a:pPr marL="2172600" algn="just">
              <a:lnSpc>
                <a:spcPct val="100000"/>
              </a:lnSpc>
              <a:spcBef>
                <a:spcPts val="0"/>
              </a:spcBef>
              <a:spcAft>
                <a:spcPts val="600"/>
              </a:spcAft>
              <a:buFont typeface="Wingdings" pitchFamily="2" charset="2"/>
              <a:buChar char="ü"/>
            </a:pPr>
            <a:r>
              <a:rPr lang="es-MX" dirty="0">
                <a:solidFill>
                  <a:schemeClr val="bg1"/>
                </a:solidFill>
                <a:latin typeface="ArialMT"/>
              </a:rPr>
              <a:t>   TU NOMBRE POR FAVOR. </a:t>
            </a:r>
          </a:p>
          <a:p>
            <a:pPr marL="2172600" algn="just">
              <a:lnSpc>
                <a:spcPct val="100000"/>
              </a:lnSpc>
              <a:spcBef>
                <a:spcPts val="0"/>
              </a:spcBef>
              <a:spcAft>
                <a:spcPts val="600"/>
              </a:spcAft>
              <a:buFont typeface="Wingdings" pitchFamily="2" charset="2"/>
              <a:buChar char="ü"/>
            </a:pPr>
            <a:r>
              <a:rPr lang="es-MX" dirty="0">
                <a:solidFill>
                  <a:schemeClr val="bg1"/>
                </a:solidFill>
                <a:latin typeface="ArialMT"/>
              </a:rPr>
              <a:t>    </a:t>
            </a:r>
            <a:r>
              <a:rPr lang="es-MX" dirty="0">
                <a:solidFill>
                  <a:schemeClr val="bg1"/>
                </a:solidFill>
                <a:effectLst/>
                <a:latin typeface="ArialMT"/>
              </a:rPr>
              <a:t>ACTIVI</a:t>
            </a:r>
            <a:r>
              <a:rPr lang="es-MX" dirty="0">
                <a:solidFill>
                  <a:schemeClr val="bg1"/>
                </a:solidFill>
                <a:latin typeface="ArialMT"/>
              </a:rPr>
              <a:t>DAD PROFESIONAL.</a:t>
            </a:r>
          </a:p>
          <a:p>
            <a:pPr marL="1956600" indent="0" algn="just">
              <a:lnSpc>
                <a:spcPct val="100000"/>
              </a:lnSpc>
              <a:spcBef>
                <a:spcPts val="0"/>
              </a:spcBef>
              <a:spcAft>
                <a:spcPts val="600"/>
              </a:spcAft>
              <a:buFont typeface="Wingdings" pitchFamily="2" charset="2"/>
              <a:buChar char="ü"/>
            </a:pPr>
            <a:r>
              <a:rPr lang="es-MX" dirty="0">
                <a:solidFill>
                  <a:schemeClr val="bg1"/>
                </a:solidFill>
                <a:latin typeface="ArialMT"/>
              </a:rPr>
              <a:t>    EXPERIENCIA PREVIA CON LAS CONTRATACIONES   </a:t>
            </a:r>
            <a:r>
              <a:rPr lang="es-MX" dirty="0">
                <a:solidFill>
                  <a:schemeClr val="bg2">
                    <a:lumMod val="40000"/>
                    <a:lumOff val="60000"/>
                  </a:schemeClr>
                </a:solidFill>
                <a:latin typeface="ArialMT"/>
              </a:rPr>
              <a:t>.</a:t>
            </a:r>
            <a:r>
              <a:rPr lang="es-MX" dirty="0">
                <a:solidFill>
                  <a:schemeClr val="bg1"/>
                </a:solidFill>
                <a:latin typeface="ArialMT"/>
              </a:rPr>
              <a:t>       </a:t>
            </a:r>
            <a:r>
              <a:rPr lang="es-MX" dirty="0">
                <a:solidFill>
                  <a:schemeClr val="accent1">
                    <a:lumMod val="40000"/>
                    <a:lumOff val="60000"/>
                  </a:schemeClr>
                </a:solidFill>
                <a:latin typeface="ArialMT"/>
              </a:rPr>
              <a:t>.</a:t>
            </a:r>
            <a:r>
              <a:rPr lang="es-MX" dirty="0">
                <a:solidFill>
                  <a:schemeClr val="bg1"/>
                </a:solidFill>
                <a:latin typeface="ArialMT"/>
              </a:rPr>
              <a:t>      PÚBLICAS.</a:t>
            </a:r>
          </a:p>
          <a:p>
            <a:pPr marL="1956600" indent="0" algn="just">
              <a:lnSpc>
                <a:spcPct val="100000"/>
              </a:lnSpc>
              <a:spcBef>
                <a:spcPts val="0"/>
              </a:spcBef>
              <a:spcAft>
                <a:spcPts val="600"/>
              </a:spcAft>
              <a:buFont typeface="Wingdings" pitchFamily="2" charset="2"/>
              <a:buChar char="ü"/>
            </a:pPr>
            <a:r>
              <a:rPr lang="es-MX" dirty="0">
                <a:solidFill>
                  <a:schemeClr val="bg1"/>
                </a:solidFill>
                <a:latin typeface="ArialMT"/>
              </a:rPr>
              <a:t>     ALGÚN OTRO DATO QUE QUIERAS AGREGAR.</a:t>
            </a:r>
            <a:endParaRPr lang="es-MX" dirty="0">
              <a:solidFill>
                <a:schemeClr val="bg1"/>
              </a:solidFill>
              <a:effectLst/>
            </a:endParaRPr>
          </a:p>
        </p:txBody>
      </p:sp>
      <p:sp>
        <p:nvSpPr>
          <p:cNvPr id="2" name="Marcador de número de diapositiva 1">
            <a:extLst>
              <a:ext uri="{FF2B5EF4-FFF2-40B4-BE49-F238E27FC236}">
                <a16:creationId xmlns:a16="http://schemas.microsoft.com/office/drawing/2014/main" id="{4531FDA8-E7F7-85C1-D27E-2AF87E73067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3" presetClass="entr" presetSubtype="0"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
                                        <p:tgtEl>
                                          <p:spTgt spid="11">
                                            <p:txEl>
                                              <p:pRg st="0" end="0"/>
                                            </p:txEl>
                                          </p:spTgt>
                                        </p:tgtEl>
                                      </p:cBhvr>
                                    </p:animEffect>
                                    <p:anim calcmode="lin" valueType="num">
                                      <p:cBhvr>
                                        <p:cTn id="13"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500"/>
                            </p:stCondLst>
                            <p:childTnLst>
                              <p:par>
                                <p:cTn id="18" presetID="43"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100"/>
                                        <p:tgtEl>
                                          <p:spTgt spid="11">
                                            <p:txEl>
                                              <p:pRg st="2" end="2"/>
                                            </p:txEl>
                                          </p:spTgt>
                                        </p:tgtEl>
                                      </p:cBhvr>
                                    </p:animEffect>
                                    <p:anim calcmode="lin" valueType="num">
                                      <p:cBhvr>
                                        <p:cTn id="21"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3500"/>
                            </p:stCondLst>
                            <p:childTnLst>
                              <p:par>
                                <p:cTn id="26" presetID="25" presetClass="entr" presetSubtype="0"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4" end="4"/>
                                            </p:txEl>
                                          </p:spTgt>
                                        </p:tgtEl>
                                      </p:cBhvr>
                                    </p:animEffect>
                                  </p:childTnLst>
                                </p:cTn>
                              </p:par>
                            </p:childTnLst>
                          </p:cTn>
                        </p:par>
                        <p:par>
                          <p:cTn id="36" fill="hold">
                            <p:stCondLst>
                              <p:cond delay="4500"/>
                            </p:stCondLst>
                            <p:childTnLst>
                              <p:par>
                                <p:cTn id="37" presetID="25" presetClass="entr" presetSubtype="0" fill="hold" nodeType="after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 calcmode="lin" valueType="num">
                                      <p:cBhvr>
                                        <p:cTn id="39"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5" end="5"/>
                                            </p:txEl>
                                          </p:spTgt>
                                        </p:tgtEl>
                                      </p:cBhvr>
                                    </p:animEffect>
                                  </p:childTnLst>
                                </p:cTn>
                              </p:par>
                            </p:childTnLst>
                          </p:cTn>
                        </p:par>
                        <p:par>
                          <p:cTn id="47" fill="hold">
                            <p:stCondLst>
                              <p:cond delay="5500"/>
                            </p:stCondLst>
                            <p:childTnLst>
                              <p:par>
                                <p:cTn id="48" presetID="25" presetClass="entr" presetSubtype="0" fill="hold" nodeType="after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 calcmode="lin" valueType="num">
                                      <p:cBhvr>
                                        <p:cTn id="50"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53"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xEl>
                                              <p:pRg st="6" end="6"/>
                                            </p:txEl>
                                          </p:spTgt>
                                        </p:tgtEl>
                                      </p:cBhvr>
                                    </p:animEffect>
                                  </p:childTnLst>
                                </p:cTn>
                              </p:par>
                            </p:childTnLst>
                          </p:cTn>
                        </p:par>
                        <p:par>
                          <p:cTn id="58" fill="hold">
                            <p:stCondLst>
                              <p:cond delay="6500"/>
                            </p:stCondLst>
                            <p:childTnLst>
                              <p:par>
                                <p:cTn id="59" presetID="25" presetClass="entr" presetSubtype="0" fill="hold" nodeType="after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 calcmode="lin" valueType="num">
                                      <p:cBhvr>
                                        <p:cTn id="61" dur="500" decel="50000" fill="hold">
                                          <p:stCondLst>
                                            <p:cond delay="0"/>
                                          </p:stCondLst>
                                        </p:cTn>
                                        <p:tgtEl>
                                          <p:spTgt spid="11">
                                            <p:txEl>
                                              <p:pRg st="7" end="7"/>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1">
                                            <p:txEl>
                                              <p:pRg st="7" end="7"/>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1">
                                            <p:txEl>
                                              <p:pRg st="7" end="7"/>
                                            </p:txEl>
                                          </p:spTgt>
                                        </p:tgtEl>
                                        <p:attrNameLst>
                                          <p:attrName>ppt_w</p:attrName>
                                        </p:attrNameLst>
                                      </p:cBhvr>
                                      <p:tavLst>
                                        <p:tav tm="0">
                                          <p:val>
                                            <p:strVal val="#ppt_w*.05"/>
                                          </p:val>
                                        </p:tav>
                                        <p:tav tm="100000">
                                          <p:val>
                                            <p:strVal val="#ppt_w"/>
                                          </p:val>
                                        </p:tav>
                                      </p:tavLst>
                                    </p:anim>
                                    <p:anim calcmode="lin" valueType="num">
                                      <p:cBhvr>
                                        <p:cTn id="64" dur="1000" fill="hold"/>
                                        <p:tgtEl>
                                          <p:spTgt spid="11">
                                            <p:txEl>
                                              <p:pRg st="7" end="7"/>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1">
                                            <p:txEl>
                                              <p:pRg st="7" end="7"/>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1">
                                            <p:txEl>
                                              <p:pRg st="7" end="7"/>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1">
                                            <p:txEl>
                                              <p:pRg st="7" end="7"/>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29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79701"/>
          </a:xfrm>
        </p:spPr>
        <p:txBody>
          <a:bodyPr>
            <a:normAutofit/>
          </a:bodyPr>
          <a:lstStyle/>
          <a:p>
            <a:pPr marL="0" indent="0" algn="just">
              <a:lnSpc>
                <a:spcPct val="100000"/>
              </a:lnSpc>
              <a:spcBef>
                <a:spcPts val="400"/>
              </a:spcBef>
              <a:buNone/>
              <a:defRPr/>
            </a:pPr>
            <a:r>
              <a:rPr lang="es-MX" sz="2000" b="1" dirty="0">
                <a:solidFill>
                  <a:schemeClr val="bg1"/>
                </a:solidFill>
                <a:latin typeface="ArialMT"/>
              </a:rPr>
              <a:t>2.1.2. Planeación de acuerdo a lo dispuesto en la LOPSRM</a:t>
            </a:r>
            <a:r>
              <a:rPr lang="es-MX" sz="2000" dirty="0">
                <a:solidFill>
                  <a:schemeClr val="bg1"/>
                </a:solidFill>
                <a:latin typeface="ArialMT"/>
              </a:rPr>
              <a:t>.</a:t>
            </a:r>
          </a:p>
          <a:p>
            <a:pPr marL="0" indent="0" algn="just">
              <a:lnSpc>
                <a:spcPct val="100000"/>
              </a:lnSpc>
              <a:spcBef>
                <a:spcPts val="400"/>
              </a:spcBef>
              <a:buNone/>
              <a:defRPr/>
            </a:pPr>
            <a:endParaRPr lang="es-MX" sz="1000" dirty="0">
              <a:solidFill>
                <a:schemeClr val="bg1"/>
              </a:solidFill>
              <a:latin typeface="ArialMT"/>
            </a:endParaRPr>
          </a:p>
          <a:p>
            <a:pPr marL="0" indent="0" algn="just">
              <a:lnSpc>
                <a:spcPct val="110000"/>
              </a:lnSpc>
              <a:spcBef>
                <a:spcPts val="0"/>
              </a:spcBef>
              <a:buNone/>
              <a:defRPr/>
            </a:pPr>
            <a:r>
              <a:rPr lang="es-MX" sz="2000" dirty="0">
                <a:solidFill>
                  <a:srgbClr val="FF0000"/>
                </a:solidFill>
                <a:latin typeface="ArialMT"/>
              </a:rPr>
              <a:t>Antes de iniciar </a:t>
            </a:r>
            <a:r>
              <a:rPr lang="es-MX" sz="2000" dirty="0">
                <a:solidFill>
                  <a:schemeClr val="bg1"/>
                </a:solidFill>
                <a:latin typeface="ArialMT"/>
              </a:rPr>
              <a:t>un procedimiento de contratación se deben considerar los siguientes </a:t>
            </a:r>
            <a:r>
              <a:rPr lang="es-MX" sz="2000" dirty="0">
                <a:solidFill>
                  <a:schemeClr val="bg2">
                    <a:lumMod val="60000"/>
                    <a:lumOff val="40000"/>
                  </a:schemeClr>
                </a:solidFill>
                <a:latin typeface="ArialMT"/>
              </a:rPr>
              <a:t>seis aspectos </a:t>
            </a:r>
            <a:r>
              <a:rPr lang="es-MX" sz="2000" dirty="0">
                <a:solidFill>
                  <a:schemeClr val="bg1"/>
                </a:solidFill>
                <a:latin typeface="ArialMT"/>
              </a:rPr>
              <a:t>relativos a la planeación:</a:t>
            </a:r>
          </a:p>
          <a:p>
            <a:pPr marL="0" indent="0" algn="just">
              <a:lnSpc>
                <a:spcPct val="110000"/>
              </a:lnSpc>
              <a:spcBef>
                <a:spcPts val="0"/>
              </a:spcBef>
              <a:buNone/>
              <a:defRPr/>
            </a:pPr>
            <a:endParaRPr lang="es-MX" sz="500" dirty="0">
              <a:solidFill>
                <a:schemeClr val="bg1"/>
              </a:solidFill>
              <a:latin typeface="ArialMT"/>
            </a:endParaRPr>
          </a:p>
          <a:p>
            <a:pPr marL="457200" indent="-457200">
              <a:lnSpc>
                <a:spcPct val="110000"/>
              </a:lnSpc>
              <a:spcBef>
                <a:spcPts val="0"/>
              </a:spcBef>
              <a:buClr>
                <a:schemeClr val="accent1"/>
              </a:buClr>
              <a:buSzPct val="100000"/>
              <a:buFont typeface="+mj-lt"/>
              <a:buAutoNum type="arabicPeriod"/>
            </a:pPr>
            <a:r>
              <a:rPr lang="es-MX" sz="2000" dirty="0">
                <a:solidFill>
                  <a:schemeClr val="bg1"/>
                </a:solidFill>
                <a:latin typeface="ArialMT"/>
              </a:rPr>
              <a:t>Realizar la correspondiente investigación de mercado; </a:t>
            </a:r>
            <a:r>
              <a:rPr lang="es-MX" sz="1600" dirty="0">
                <a:solidFill>
                  <a:schemeClr val="bg1"/>
                </a:solidFill>
                <a:latin typeface="ArialMT"/>
              </a:rPr>
              <a:t>(2 fracc. XVI, 13, 15 Bis., 15 Ter y 15 Quater RLPPSRM)</a:t>
            </a:r>
            <a:endParaRPr lang="es-MX" sz="1000" dirty="0">
              <a:solidFill>
                <a:schemeClr val="bg1"/>
              </a:solidFill>
              <a:latin typeface="Arial" panose="020B0604020202020204" pitchFamily="34" charset="0"/>
              <a:cs typeface="Arial" panose="020B0604020202020204" pitchFamily="34" charset="0"/>
            </a:endParaRPr>
          </a:p>
          <a:p>
            <a:pPr marL="457200" indent="-457200" algn="just">
              <a:lnSpc>
                <a:spcPct val="110000"/>
              </a:lnSpc>
              <a:spcBef>
                <a:spcPts val="0"/>
              </a:spcBef>
              <a:buClr>
                <a:schemeClr val="accent1"/>
              </a:buClr>
              <a:buSzPct val="100000"/>
              <a:buFont typeface="+mj-lt"/>
              <a:buAutoNum type="arabicPeriod"/>
            </a:pPr>
            <a:r>
              <a:rPr lang="es-MX" altLang="es-MX" sz="2000" dirty="0">
                <a:solidFill>
                  <a:schemeClr val="bg1"/>
                </a:solidFill>
                <a:latin typeface="Arial" panose="020B0604020202020204" pitchFamily="34" charset="0"/>
                <a:cs typeface="Arial" panose="020B0604020202020204" pitchFamily="34" charset="0"/>
              </a:rPr>
              <a:t>Cumplir con la planeación general  de las contratacio-		             nes a realizar, que consiste en: </a:t>
            </a:r>
            <a:r>
              <a:rPr lang="es-MX" altLang="es-MX" sz="1600" dirty="0">
                <a:solidFill>
                  <a:schemeClr val="bg1"/>
                </a:solidFill>
                <a:latin typeface="Arial" panose="020B0604020202020204" pitchFamily="34" charset="0"/>
                <a:cs typeface="Arial" panose="020B0604020202020204" pitchFamily="34" charset="0"/>
              </a:rPr>
              <a:t>(art. 17 LOPSRM)</a:t>
            </a: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2.1. Cumplir con lo dispuesto en la Ley  General de			     Asentamientos Humanos, Ordenamiento Territorial y 	       	    Desarrollo Urbano </a:t>
            </a:r>
            <a:r>
              <a:rPr lang="es-MX" altLang="es-MX" sz="1600" dirty="0">
                <a:solidFill>
                  <a:schemeClr val="bg1"/>
                </a:solidFill>
                <a:latin typeface="Arial" panose="020B0604020202020204" pitchFamily="34" charset="0"/>
                <a:cs typeface="Arial" panose="020B0604020202020204" pitchFamily="34" charset="0"/>
              </a:rPr>
              <a:t>(fracc. I)</a:t>
            </a:r>
            <a:r>
              <a:rPr lang="es-MX" altLang="es-MX" sz="2000" dirty="0">
                <a:solidFill>
                  <a:schemeClr val="bg1"/>
                </a:solidFill>
                <a:latin typeface="Arial" panose="020B0604020202020204" pitchFamily="34" charset="0"/>
                <a:cs typeface="Arial" panose="020B0604020202020204" pitchFamily="34" charset="0"/>
              </a:rPr>
              <a:t>, y</a:t>
            </a:r>
            <a:endParaRPr lang="es-MX" altLang="es-MX" sz="1600" dirty="0">
              <a:solidFill>
                <a:schemeClr val="bg1"/>
              </a:solidFill>
              <a:latin typeface="Arial" panose="020B0604020202020204" pitchFamily="34" charset="0"/>
              <a:cs typeface="Arial" panose="020B0604020202020204" pitchFamily="34" charset="0"/>
            </a:endParaRPr>
          </a:p>
          <a:p>
            <a:pPr marL="468000" indent="0" algn="just">
              <a:lnSpc>
                <a:spcPct val="11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2.2. Ajustarse a los objetivos y prioridades del Plan Nacional de Desarrollo (PND); a los programas sectoriales, institucionales, regionales y especiales, así como a las previsiones de los programas anuales de obras públicas </a:t>
            </a:r>
            <a:r>
              <a:rPr lang="es-MX" altLang="es-MX" sz="1600" dirty="0">
                <a:solidFill>
                  <a:schemeClr val="bg1"/>
                </a:solidFill>
                <a:latin typeface="Arial" panose="020B0604020202020204" pitchFamily="34" charset="0"/>
                <a:cs typeface="Arial" panose="020B0604020202020204" pitchFamily="34" charset="0"/>
              </a:rPr>
              <a:t>(fracc. II)</a:t>
            </a:r>
            <a:r>
              <a:rPr lang="es-MX" altLang="es-MX" sz="2000" dirty="0">
                <a:solidFill>
                  <a:schemeClr val="bg1"/>
                </a:solidFill>
                <a:latin typeface="Arial" panose="020B0604020202020204" pitchFamily="34" charset="0"/>
                <a:cs typeface="Arial" panose="020B0604020202020204" pitchFamily="34" charset="0"/>
              </a:rPr>
              <a:t>.</a:t>
            </a: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MX" altLang="es-MX"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457200" algn="just">
              <a:lnSpc>
                <a:spcPct val="110000"/>
              </a:lnSpc>
              <a:spcBef>
                <a:spcPts val="0"/>
              </a:spcBef>
              <a:buClr>
                <a:schemeClr val="accent1"/>
              </a:buClr>
              <a:buSzPct val="100000"/>
              <a:buFont typeface="+mj-lt"/>
              <a:buAutoNum type="arabicPeriod" startAt="3"/>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Determinar la necesidad específica a satisfacer con la obra o servicio.</a:t>
            </a:r>
          </a:p>
          <a:p>
            <a:pPr marL="0" indent="0" algn="just">
              <a:lnSpc>
                <a:spcPct val="110000"/>
              </a:lnSpc>
              <a:spcBef>
                <a:spcPts val="0"/>
              </a:spcBef>
              <a:buClr>
                <a:schemeClr val="accent1"/>
              </a:buClr>
              <a:buSzPct val="100000"/>
              <a:buNone/>
            </a:pPr>
            <a:endParaRPr lang="es-MX" altLang="es-MX" sz="5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Clr>
                <a:schemeClr val="accent1"/>
              </a:buClr>
              <a:buSzPct val="100000"/>
              <a:buNone/>
            </a:pPr>
            <a:r>
              <a:rPr lang="es-ES_tradnl" sz="2000" dirty="0">
                <a:solidFill>
                  <a:schemeClr val="bg1"/>
                </a:solidFill>
                <a:latin typeface="Arial" panose="020B0604020202020204" pitchFamily="34" charset="0"/>
                <a:cs typeface="Arial" panose="020B0604020202020204" pitchFamily="34" charset="0"/>
              </a:rPr>
              <a:t>Si bien el ente público debe tener definidas las obras y servicios a contratar, la</a:t>
            </a:r>
            <a:endPar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spcAft>
                <a:spcPts val="400"/>
              </a:spcAft>
              <a:buClr>
                <a:schemeClr val="bg1"/>
              </a:buClr>
              <a:buSzPct val="100000"/>
              <a:buNone/>
            </a:pPr>
            <a:endParaRPr lang="es-MX" altLang="es-MX" sz="2000" dirty="0">
              <a:solidFill>
                <a:schemeClr val="bg1"/>
              </a:solidFill>
              <a:latin typeface="Arial" panose="020B0604020202020204" pitchFamily="34" charset="0"/>
              <a:cs typeface="Arial" panose="020B0604020202020204" pitchFamily="34" charset="0"/>
            </a:endParaRPr>
          </a:p>
        </p:txBody>
      </p:sp>
      <p:pic>
        <p:nvPicPr>
          <p:cNvPr id="2050" name="Picture 2" descr="10 principios que deben conducir la actuación de los tres órdenes de  gobierno en la gestión del territorio y los asentamientos humanos |  Instituto Nacional para el Federalismo y el Desarrollo Municipal |">
            <a:extLst>
              <a:ext uri="{FF2B5EF4-FFF2-40B4-BE49-F238E27FC236}">
                <a16:creationId xmlns:a16="http://schemas.microsoft.com/office/drawing/2014/main" id="{221A7E1C-4B7A-4E13-9083-8E8E49BF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772" y="2502438"/>
            <a:ext cx="2925413" cy="15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800" decel="100000"/>
                                        <p:tgtEl>
                                          <p:spTgt spid="11">
                                            <p:txEl>
                                              <p:pRg st="4" end="4"/>
                                            </p:txEl>
                                          </p:spTgt>
                                        </p:tgtEl>
                                      </p:cBhvr>
                                    </p:animEffect>
                                    <p:anim calcmode="lin" valueType="num">
                                      <p:cBhvr>
                                        <p:cTn id="2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edge">
                                      <p:cBhvr>
                                        <p:cTn id="29" dur="10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800" decel="100000"/>
                                        <p:tgtEl>
                                          <p:spTgt spid="11">
                                            <p:txEl>
                                              <p:pRg st="5" end="5"/>
                                            </p:txEl>
                                          </p:spTgt>
                                        </p:tgtEl>
                                      </p:cBhvr>
                                    </p:animEffect>
                                    <p:anim calcmode="lin" valueType="num">
                                      <p:cBhvr>
                                        <p:cTn id="35"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par>
                          <p:cTn id="40" fill="hold">
                            <p:stCondLst>
                              <p:cond delay="1000"/>
                            </p:stCondLst>
                            <p:childTnLst>
                              <p:par>
                                <p:cTn id="41" presetID="41" presetClass="entr" presetSubtype="0" fill="hold" nodeType="afterEffect">
                                  <p:stCondLst>
                                    <p:cond delay="0"/>
                                  </p:stCondLst>
                                  <p:iterate type="lt">
                                    <p:tmPct val="10000"/>
                                  </p:iterate>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xEl>
                                              <p:pRg st="6" end="6"/>
                                            </p:txEl>
                                          </p:spTgt>
                                        </p:tgtEl>
                                      </p:cBhvr>
                                    </p:animEffect>
                                  </p:childTnLst>
                                </p:cTn>
                              </p:par>
                            </p:childTnLst>
                          </p:cTn>
                        </p:par>
                        <p:par>
                          <p:cTn id="48" fill="hold">
                            <p:stCondLst>
                              <p:cond delay="7100"/>
                            </p:stCondLst>
                            <p:childTnLst>
                              <p:par>
                                <p:cTn id="49" presetID="41" presetClass="entr" presetSubtype="0" fill="hold" nodeType="afterEffect">
                                  <p:stCondLst>
                                    <p:cond delay="0"/>
                                  </p:stCondLst>
                                  <p:iterate type="lt">
                                    <p:tmPct val="10000"/>
                                  </p:iterate>
                                  <p:childTnLst>
                                    <p:set>
                                      <p:cBhvr>
                                        <p:cTn id="50" dur="1" fill="hold">
                                          <p:stCondLst>
                                            <p:cond delay="0"/>
                                          </p:stCondLst>
                                        </p:cTn>
                                        <p:tgtEl>
                                          <p:spTgt spid="11">
                                            <p:txEl>
                                              <p:pRg st="7" end="7"/>
                                            </p:txEl>
                                          </p:spTgt>
                                        </p:tgtEl>
                                        <p:attrNameLst>
                                          <p:attrName>style.visibility</p:attrName>
                                        </p:attrNameLst>
                                      </p:cBhvr>
                                      <p:to>
                                        <p:strVal val="visible"/>
                                      </p:to>
                                    </p:set>
                                    <p:anim calcmode="lin" valueType="num">
                                      <p:cBhvr>
                                        <p:cTn id="51"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53"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xEl>
                                              <p:pRg st="8" end="8"/>
                                            </p:txEl>
                                          </p:spTgt>
                                        </p:tgtEl>
                                        <p:attrNameLst>
                                          <p:attrName>style.visibility</p:attrName>
                                        </p:attrNameLst>
                                      </p:cBhvr>
                                      <p:to>
                                        <p:strVal val="visible"/>
                                      </p:to>
                                    </p:set>
                                    <p:animEffect transition="in" filter="fade">
                                      <p:cBhvr>
                                        <p:cTn id="60" dur="800" decel="100000"/>
                                        <p:tgtEl>
                                          <p:spTgt spid="11">
                                            <p:txEl>
                                              <p:pRg st="8" end="8"/>
                                            </p:txEl>
                                          </p:spTgt>
                                        </p:tgtEl>
                                      </p:cBhvr>
                                    </p:animEffect>
                                    <p:anim calcmode="lin" valueType="num">
                                      <p:cBhvr>
                                        <p:cTn id="6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52" presetClass="entr" presetSubtype="0" fill="hold" nodeType="afterEffect">
                                  <p:stCondLst>
                                    <p:cond delay="0"/>
                                  </p:stCondLst>
                                  <p:childTnLst>
                                    <p:set>
                                      <p:cBhvr>
                                        <p:cTn id="68" dur="1" fill="hold">
                                          <p:stCondLst>
                                            <p:cond delay="0"/>
                                          </p:stCondLst>
                                        </p:cTn>
                                        <p:tgtEl>
                                          <p:spTgt spid="11">
                                            <p:txEl>
                                              <p:pRg st="10" end="10"/>
                                            </p:txEl>
                                          </p:spTgt>
                                        </p:tgtEl>
                                        <p:attrNameLst>
                                          <p:attrName>style.visibility</p:attrName>
                                        </p:attrNameLst>
                                      </p:cBhvr>
                                      <p:to>
                                        <p:strVal val="visible"/>
                                      </p:to>
                                    </p:set>
                                    <p:animScale>
                                      <p:cBhvr>
                                        <p:cTn id="69"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1">
                                            <p:txEl>
                                              <p:pRg st="10" end="10"/>
                                            </p:txEl>
                                          </p:spTgt>
                                        </p:tgtEl>
                                        <p:attrNameLst>
                                          <p:attrName>ppt_x</p:attrName>
                                          <p:attrName>ppt_y</p:attrName>
                                        </p:attrNameLst>
                                      </p:cBhvr>
                                    </p:animMotion>
                                    <p:animEffect transition="in" filter="fade">
                                      <p:cBhvr>
                                        <p:cTn id="71"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468000" marR="0" lvl="0" indent="0" algn="just" defTabSz="914400" rtl="0" eaLnBrk="1" fontAlgn="auto" latinLnBrk="0" hangingPunct="1">
              <a:lnSpc>
                <a:spcPct val="100000"/>
              </a:lnSpc>
              <a:spcBef>
                <a:spcPts val="0"/>
              </a:spcBef>
              <a:buClr>
                <a:srgbClr val="F09415"/>
              </a:buClr>
              <a:buSzPct val="100000"/>
              <a:buNone/>
              <a:tabLst/>
              <a:defRPr/>
            </a:pPr>
            <a:r>
              <a:rPr lang="es-MX" altLang="es-MX" sz="2000" dirty="0">
                <a:solidFill>
                  <a:schemeClr val="bg1"/>
                </a:solidFill>
                <a:latin typeface="Arial" panose="020B0604020202020204" pitchFamily="34" charset="0"/>
                <a:cs typeface="Arial" panose="020B0604020202020204" pitchFamily="34" charset="0"/>
              </a:rPr>
              <a:t>el artículo 18 de la LOPSRM permite que cualquier persona (incluidas entidades federativas y municipios) orienten al Estado sobre las necesidades de obras públicas; así como, en su caso, del objeto del contrato a celebrar, al facultarlas para </a:t>
            </a:r>
            <a:r>
              <a:rPr lang="es-MX" altLang="es-MX" sz="2000" dirty="0">
                <a:solidFill>
                  <a:srgbClr val="0070C0"/>
                </a:solidFill>
                <a:latin typeface="Arial" panose="020B0604020202020204" pitchFamily="34" charset="0"/>
                <a:cs typeface="Arial" panose="020B0604020202020204" pitchFamily="34" charset="0"/>
              </a:rPr>
              <a:t>presentar estudios, planes y programas </a:t>
            </a:r>
            <a:r>
              <a:rPr lang="es-MX" altLang="es-MX" sz="2000" dirty="0">
                <a:solidFill>
                  <a:schemeClr val="bg1"/>
                </a:solidFill>
                <a:latin typeface="Arial" panose="020B0604020202020204" pitchFamily="34" charset="0"/>
                <a:cs typeface="Arial" panose="020B0604020202020204" pitchFamily="34" charset="0"/>
              </a:rPr>
              <a:t>(propuesta conceptual) para el desarrollo de proyectos. </a:t>
            </a:r>
          </a:p>
          <a:p>
            <a:pPr marL="468000" indent="0" algn="just">
              <a:lnSpc>
                <a:spcPct val="100000"/>
              </a:lnSpc>
              <a:spcBef>
                <a:spcPts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El artículo 21 del RLOPSRM señala los requisitos para presentar estas propuestas.</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Las obligaciones del ente público que recibe la propuesta, en terminos generales, son </a:t>
            </a:r>
            <a:r>
              <a:rPr lang="es-MX" altLang="es-MX" sz="1600" dirty="0">
                <a:solidFill>
                  <a:schemeClr val="bg1"/>
                </a:solidFill>
                <a:latin typeface="Arial" panose="020B0604020202020204" pitchFamily="34" charset="0"/>
                <a:cs typeface="Arial" panose="020B0604020202020204" pitchFamily="34" charset="0"/>
              </a:rPr>
              <a:t>(art. 18 septimo, octavo y noveno pfos. 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ts val="0"/>
              </a:spcBef>
              <a:buClr>
                <a:schemeClr val="bg1"/>
              </a:buClr>
              <a:buSzPct val="100000"/>
              <a:buNone/>
            </a:pPr>
            <a:endParaRPr lang="es-MX" altLang="es-MX" sz="5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Analizar la viabilidad del proyecto;</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Dentro de los 6 meses notificar al proponente la autorización o negativa del proyecto, y</a:t>
            </a:r>
          </a:p>
          <a:p>
            <a:pPr marL="468000" indent="0" algn="just">
              <a:lnSpc>
                <a:spcPct val="100000"/>
              </a:lnSpc>
              <a:spcBef>
                <a:spcPts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De considerarlo viable, efectuara acciones para su incorporación al PAOS.</a:t>
            </a:r>
          </a:p>
          <a:p>
            <a:pPr algn="just">
              <a:lnSpc>
                <a:spcPct val="100000"/>
              </a:lnSpc>
              <a:spcBef>
                <a:spcPts val="0"/>
              </a:spcBef>
              <a:buClr>
                <a:schemeClr val="bg1"/>
              </a:buClr>
              <a:buSzPct val="100000"/>
              <a:buFont typeface="+mj-lt"/>
              <a:buAutoNum type="arabicPeriod"/>
            </a:pPr>
            <a:endParaRPr lang="es-MX" altLang="es-MX" sz="1000" dirty="0">
              <a:solidFill>
                <a:schemeClr val="bg1"/>
              </a:solidFill>
              <a:latin typeface="Arial" panose="020B0604020202020204" pitchFamily="34" charset="0"/>
              <a:cs typeface="Arial" panose="020B0604020202020204" pitchFamily="34" charset="0"/>
            </a:endParaRPr>
          </a:p>
          <a:p>
            <a:pPr marL="457200" indent="-457200" algn="just">
              <a:lnSpc>
                <a:spcPct val="100000"/>
              </a:lnSpc>
              <a:spcBef>
                <a:spcPts val="0"/>
              </a:spcBef>
              <a:buClr>
                <a:schemeClr val="accent1"/>
              </a:buClr>
              <a:buSzPct val="100000"/>
              <a:buFont typeface="+mj-lt"/>
              <a:buAutoNum type="arabicPeriod" startAt="4"/>
            </a:pPr>
            <a:r>
              <a:rPr lang="es-MX" altLang="es-MX" sz="2000" dirty="0">
                <a:solidFill>
                  <a:schemeClr val="bg1"/>
                </a:solidFill>
                <a:latin typeface="Arial" panose="020B0604020202020204" pitchFamily="34" charset="0"/>
                <a:cs typeface="Arial" panose="020B0604020202020204" pitchFamily="34" charset="0"/>
              </a:rPr>
              <a:t>L</a:t>
            </a:r>
            <a:r>
              <a:rPr lang="es-ES" altLang="es-MX" sz="2000" dirty="0">
                <a:solidFill>
                  <a:schemeClr val="bg1"/>
                </a:solidFill>
                <a:latin typeface="Arial" panose="020B0604020202020204" pitchFamily="34" charset="0"/>
                <a:cs typeface="Arial" panose="020B0604020202020204" pitchFamily="34" charset="0"/>
              </a:rPr>
              <a:t>l</a:t>
            </a:r>
            <a:r>
              <a:rPr lang="es-MX" altLang="es-MX" sz="2000" dirty="0">
                <a:solidFill>
                  <a:schemeClr val="bg1"/>
                </a:solidFill>
                <a:latin typeface="Arial" panose="020B0604020202020204" pitchFamily="34" charset="0"/>
                <a:cs typeface="Arial" panose="020B0604020202020204" pitchFamily="34" charset="0"/>
              </a:rPr>
              <a:t>evar a cabo la planeación específica de la contratación a efectuar, es decir, se debe </a:t>
            </a:r>
            <a:r>
              <a:rPr lang="es-MX" altLang="es-MX" sz="2000" dirty="0">
                <a:solidFill>
                  <a:srgbClr val="FF0000"/>
                </a:solidFill>
                <a:latin typeface="Arial" panose="020B0604020202020204" pitchFamily="34" charset="0"/>
                <a:cs typeface="Arial" panose="020B0604020202020204" pitchFamily="34" charset="0"/>
              </a:rPr>
              <a:t>contar con </a:t>
            </a:r>
            <a:r>
              <a:rPr lang="es-MX" altLang="es-MX" sz="2000" dirty="0">
                <a:solidFill>
                  <a:schemeClr val="bg1"/>
                </a:solidFill>
                <a:latin typeface="Arial" panose="020B0604020202020204" pitchFamily="34" charset="0"/>
                <a:cs typeface="Arial" panose="020B0604020202020204" pitchFamily="34" charset="0"/>
              </a:rPr>
              <a:t>los estudios y proyectos, especificaciones de construcción, normas de calidad y el programa de ejecución totalmente terminados, o bien, en el  caso de obras  públicas de  gran  complejidad, con un avance  que permita a</a:t>
            </a:r>
          </a:p>
        </p:txBody>
      </p:sp>
    </p:spTree>
    <p:extLst>
      <p:ext uri="{BB962C8B-B14F-4D97-AF65-F5344CB8AC3E}">
        <p14:creationId xmlns:p14="http://schemas.microsoft.com/office/powerpoint/2010/main" val="403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p:cTn id="35"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p:cTn id="43"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800" decel="100000"/>
                                        <p:tgtEl>
                                          <p:spTgt spid="11">
                                            <p:txEl>
                                              <p:pRg st="10" end="10"/>
                                            </p:txEl>
                                          </p:spTgt>
                                        </p:tgtEl>
                                      </p:cBhvr>
                                    </p:animEffect>
                                    <p:anim calcmode="lin" valueType="num">
                                      <p:cBhvr>
                                        <p:cTn id="52" dur="800" decel="100000" fill="hold"/>
                                        <p:tgtEl>
                                          <p:spTgt spid="11">
                                            <p:txEl>
                                              <p:pRg st="10" end="10"/>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10" end="10"/>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10" end="10"/>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10" end="10"/>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46800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los licitantes preparar una proposición solvente y ejecutar los trabajos </a:t>
            </a:r>
            <a:r>
              <a:rPr lang="es-MX" altLang="es-MX" sz="1600" dirty="0">
                <a:solidFill>
                  <a:schemeClr val="bg1"/>
                </a:solidFill>
                <a:latin typeface="Arial" panose="020B0604020202020204" pitchFamily="34" charset="0"/>
                <a:cs typeface="Arial" panose="020B0604020202020204" pitchFamily="34" charset="0"/>
              </a:rPr>
              <a:t>(art. 24 4º pfo. 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chemeClr val="bg1"/>
              </a:buClr>
              <a:buSzPct val="100000"/>
              <a:buNone/>
            </a:pPr>
            <a:r>
              <a:rPr lang="es-MX" altLang="es-MX" sz="2000" dirty="0">
                <a:solidFill>
                  <a:schemeClr val="accent5">
                    <a:lumMod val="75000"/>
                  </a:schemeClr>
                </a:solidFill>
                <a:latin typeface="Arial" panose="020B0604020202020204" pitchFamily="34" charset="0"/>
                <a:cs typeface="Arial" panose="020B0604020202020204" pitchFamily="34" charset="0"/>
              </a:rPr>
              <a:t>Se exceptúa de dicha obligación </a:t>
            </a:r>
            <a:r>
              <a:rPr lang="es-MX" altLang="es-MX" sz="2000" dirty="0">
                <a:solidFill>
                  <a:schemeClr val="bg1"/>
                </a:solidFill>
                <a:latin typeface="Arial" panose="020B0604020202020204" pitchFamily="34" charset="0"/>
                <a:cs typeface="Arial" panose="020B0604020202020204" pitchFamily="34" charset="0"/>
              </a:rPr>
              <a:t>los trabajos adjudicados mediante excepción a la licitación pública cuando:</a:t>
            </a:r>
          </a:p>
          <a:p>
            <a:pPr marL="468000" indent="0" algn="just" eaLnBrk="1" hangingPunct="1">
              <a:lnSpc>
                <a:spcPct val="100000"/>
              </a:lnSpc>
              <a:spcBef>
                <a:spcPct val="0"/>
              </a:spcBef>
              <a:buClr>
                <a:schemeClr val="bg1"/>
              </a:buClr>
              <a:buSzPct val="100000"/>
              <a:buNone/>
            </a:pPr>
            <a:r>
              <a:rPr lang="es-MX" altLang="es-MX" sz="500" dirty="0">
                <a:solidFill>
                  <a:schemeClr val="bg1"/>
                </a:solidFill>
                <a:latin typeface="Arial" panose="020B0604020202020204" pitchFamily="34" charset="0"/>
                <a:cs typeface="Arial" panose="020B0604020202020204" pitchFamily="34" charset="0"/>
              </a:rPr>
              <a:t> </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a) </a:t>
            </a:r>
            <a:r>
              <a:rPr lang="es-MX" altLang="es-MX" sz="2000" dirty="0">
                <a:solidFill>
                  <a:schemeClr val="bg1"/>
                </a:solidFill>
                <a:latin typeface="Arial" panose="020B0604020202020204" pitchFamily="34" charset="0"/>
                <a:cs typeface="Arial" panose="020B0604020202020204" pitchFamily="34" charset="0"/>
              </a:rPr>
              <a:t>Peligre o se altere el orden social, la economía, los servicios públicos, la salubridad, la seguridad o el ambiente de alguna zona o región del país, como consecuencia de caso fortuito o fuerza mayor; </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b) </a:t>
            </a:r>
            <a:r>
              <a:rPr lang="es-MX" altLang="es-MX" sz="2000" dirty="0">
                <a:solidFill>
                  <a:schemeClr val="bg1"/>
                </a:solidFill>
                <a:latin typeface="Arial" panose="020B0604020202020204" pitchFamily="34" charset="0"/>
                <a:cs typeface="Arial" panose="020B0604020202020204" pitchFamily="34" charset="0"/>
              </a:rPr>
              <a:t>Derivado de caso fortuito o fuerza mayor, no sea posible eje-		      cutar trabajos mediante licitación pública en el tiempo requerido		             para atender la eventualidad de que se trate, y</a:t>
            </a:r>
          </a:p>
          <a:p>
            <a:pPr marL="468000" indent="0" algn="just" eaLnBrk="1" hangingPunct="1">
              <a:lnSpc>
                <a:spcPct val="100000"/>
              </a:lnSpc>
              <a:spcBef>
                <a:spcPct val="0"/>
              </a:spcBef>
              <a:buClr>
                <a:schemeClr val="bg1"/>
              </a:buClr>
              <a:buSzPct val="100000"/>
              <a:buNone/>
            </a:pPr>
            <a:r>
              <a:rPr lang="es-MX" altLang="es-MX" sz="2000" b="1" dirty="0">
                <a:solidFill>
                  <a:schemeClr val="bg1"/>
                </a:solidFill>
                <a:latin typeface="Arial" panose="020B0604020202020204" pitchFamily="34" charset="0"/>
                <a:cs typeface="Arial" panose="020B0604020202020204" pitchFamily="34" charset="0"/>
              </a:rPr>
              <a:t>c) </a:t>
            </a:r>
            <a:r>
              <a:rPr lang="es-MX" altLang="es-MX" sz="2000" dirty="0">
                <a:solidFill>
                  <a:schemeClr val="bg1"/>
                </a:solidFill>
                <a:latin typeface="Arial" panose="020B0604020202020204" pitchFamily="34" charset="0"/>
                <a:cs typeface="Arial" panose="020B0604020202020204" pitchFamily="34" charset="0"/>
              </a:rPr>
              <a:t>Se trate de trabajos de mantenimiento, restauración, reparación, demolición de inmuebles en los que no sea posible precisar sus alcances, establecer catálogo de conceptos, cantidades de trabajo, determinar las especificaciones correspondientes o elaborar el programa de ejecución </a:t>
            </a:r>
            <a:r>
              <a:rPr lang="es-MX" altLang="es-MX" sz="1700" dirty="0">
                <a:solidFill>
                  <a:schemeClr val="bg1"/>
                </a:solidFill>
                <a:latin typeface="Arial" panose="020B0604020202020204" pitchFamily="34" charset="0"/>
                <a:cs typeface="Arial" panose="020B0604020202020204" pitchFamily="34" charset="0"/>
              </a:rPr>
              <a:t>(art. 23 RLOPSRM)</a:t>
            </a:r>
            <a:r>
              <a:rPr lang="es-MX"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chemeClr val="bg1"/>
              </a:buClr>
              <a:buSzPct val="100000"/>
              <a:buNone/>
            </a:pPr>
            <a:endParaRPr lang="es-MX" altLang="es-MX" sz="10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MX" altLang="es-MX" sz="2000" dirty="0">
                <a:solidFill>
                  <a:schemeClr val="bg1"/>
                </a:solidFill>
                <a:latin typeface="Arial" panose="020B0604020202020204" pitchFamily="34" charset="0"/>
                <a:cs typeface="Arial" panose="020B0604020202020204" pitchFamily="34" charset="0"/>
              </a:rPr>
              <a:t>En el caso de requerir contratar o realizar estudios o proyectos, se deberá verificar la existencia de trabajos previos sobre la materia de que se trate </a:t>
            </a:r>
            <a:r>
              <a:rPr lang="es-MX" altLang="es-MX" sz="1600" dirty="0">
                <a:solidFill>
                  <a:schemeClr val="bg1"/>
                </a:solidFill>
                <a:latin typeface="Arial" panose="020B0604020202020204" pitchFamily="34" charset="0"/>
                <a:cs typeface="Arial" panose="020B0604020202020204" pitchFamily="34" charset="0"/>
              </a:rPr>
              <a:t>(art. 18 1er. pfo. LOPSRM)</a:t>
            </a:r>
            <a:r>
              <a:rPr lang="es-MX" altLang="es-MX" sz="2000" dirty="0">
                <a:solidFill>
                  <a:schemeClr val="bg1"/>
                </a:solidFill>
                <a:latin typeface="Arial" panose="020B0604020202020204" pitchFamily="34" charset="0"/>
                <a:cs typeface="Arial" panose="020B0604020202020204" pitchFamily="34" charset="0"/>
              </a:rPr>
              <a:t>.</a:t>
            </a:r>
          </a:p>
        </p:txBody>
      </p:sp>
      <p:pic>
        <p:nvPicPr>
          <p:cNvPr id="3" name="Imagen 3">
            <a:extLst>
              <a:ext uri="{FF2B5EF4-FFF2-40B4-BE49-F238E27FC236}">
                <a16:creationId xmlns:a16="http://schemas.microsoft.com/office/drawing/2014/main" id="{AE58703E-7154-029B-C4F3-431D441C9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39" y="2749089"/>
            <a:ext cx="1800786" cy="11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75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8" dur="75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9" dur="750" accel="50000" fill="hold">
                                          <p:stCondLst>
                                            <p:cond delay="75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20" dur="15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21" dur="75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2" dur="75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3" dur="750" accel="50000" fill="hold">
                                          <p:stCondLst>
                                            <p:cond delay="75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4" dur="1500" decel="50000">
                                          <p:stCondLst>
                                            <p:cond delay="0"/>
                                          </p:stCondLst>
                                        </p:cTn>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0" dur="1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wipe(down)">
                                      <p:cBhvr>
                                        <p:cTn id="35" dur="435">
                                          <p:stCondLst>
                                            <p:cond delay="0"/>
                                          </p:stCondLst>
                                        </p:cTn>
                                        <p:tgtEl>
                                          <p:spTgt spid="11">
                                            <p:txEl>
                                              <p:pRg st="5" end="5"/>
                                            </p:txEl>
                                          </p:spTgt>
                                        </p:tgtEl>
                                      </p:cBhvr>
                                    </p:animEffect>
                                    <p:anim calcmode="lin" valueType="num">
                                      <p:cBhvr>
                                        <p:cTn id="36" dur="1367"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37" dur="498"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38" dur="498" tmFilter="0, 0; 0.125,0.2665; 0.25,0.4; 0.375,0.465; 0.5,0.5;  0.625,0.535; 0.75,0.6; 0.875,0.7335; 1,1">
                                          <p:stCondLst>
                                            <p:cond delay="498"/>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39" dur="249" tmFilter="0, 0; 0.125,0.2665; 0.25,0.4; 0.375,0.465; 0.5,0.5;  0.625,0.535; 0.75,0.6; 0.875,0.7335; 1,1">
                                          <p:stCondLst>
                                            <p:cond delay="993"/>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40" dur="123" tmFilter="0, 0; 0.125,0.2665; 0.25,0.4; 0.375,0.465; 0.5,0.5;  0.625,0.535; 0.75,0.6; 0.875,0.7335; 1,1">
                                          <p:stCondLst>
                                            <p:cond delay="1242"/>
                                          </p:stCondLst>
                                        </p:cTn>
                                        <p:tgtEl>
                                          <p:spTgt spid="11">
                                            <p:txEl>
                                              <p:pRg st="5" end="5"/>
                                            </p:txEl>
                                          </p:spTgt>
                                        </p:tgtEl>
                                        <p:attrNameLst>
                                          <p:attrName>ppt_y</p:attrName>
                                        </p:attrNameLst>
                                      </p:cBhvr>
                                      <p:tavLst>
                                        <p:tav tm="0" fmla="#ppt_y-sin(pi*$)/81">
                                          <p:val>
                                            <p:fltVal val="0"/>
                                          </p:val>
                                        </p:tav>
                                        <p:tav tm="100000">
                                          <p:val>
                                            <p:fltVal val="1"/>
                                          </p:val>
                                        </p:tav>
                                      </p:tavLst>
                                    </p:anim>
                                    <p:animScale>
                                      <p:cBhvr>
                                        <p:cTn id="41" dur="20">
                                          <p:stCondLst>
                                            <p:cond delay="487"/>
                                          </p:stCondLst>
                                        </p:cTn>
                                        <p:tgtEl>
                                          <p:spTgt spid="11">
                                            <p:txEl>
                                              <p:pRg st="5" end="5"/>
                                            </p:txEl>
                                          </p:spTgt>
                                        </p:tgtEl>
                                      </p:cBhvr>
                                      <p:to x="100000" y="60000"/>
                                    </p:animScale>
                                    <p:animScale>
                                      <p:cBhvr>
                                        <p:cTn id="42" dur="124" decel="50000">
                                          <p:stCondLst>
                                            <p:cond delay="507"/>
                                          </p:stCondLst>
                                        </p:cTn>
                                        <p:tgtEl>
                                          <p:spTgt spid="11">
                                            <p:txEl>
                                              <p:pRg st="5" end="5"/>
                                            </p:txEl>
                                          </p:spTgt>
                                        </p:tgtEl>
                                      </p:cBhvr>
                                      <p:to x="100000" y="100000"/>
                                    </p:animScale>
                                    <p:animScale>
                                      <p:cBhvr>
                                        <p:cTn id="43" dur="20">
                                          <p:stCondLst>
                                            <p:cond delay="984"/>
                                          </p:stCondLst>
                                        </p:cTn>
                                        <p:tgtEl>
                                          <p:spTgt spid="11">
                                            <p:txEl>
                                              <p:pRg st="5" end="5"/>
                                            </p:txEl>
                                          </p:spTgt>
                                        </p:tgtEl>
                                      </p:cBhvr>
                                      <p:to x="100000" y="80000"/>
                                    </p:animScale>
                                    <p:animScale>
                                      <p:cBhvr>
                                        <p:cTn id="44" dur="124" decel="50000">
                                          <p:stCondLst>
                                            <p:cond delay="1004"/>
                                          </p:stCondLst>
                                        </p:cTn>
                                        <p:tgtEl>
                                          <p:spTgt spid="11">
                                            <p:txEl>
                                              <p:pRg st="5" end="5"/>
                                            </p:txEl>
                                          </p:spTgt>
                                        </p:tgtEl>
                                      </p:cBhvr>
                                      <p:to x="100000" y="100000"/>
                                    </p:animScale>
                                    <p:animScale>
                                      <p:cBhvr>
                                        <p:cTn id="45" dur="20">
                                          <p:stCondLst>
                                            <p:cond delay="1231"/>
                                          </p:stCondLst>
                                        </p:cTn>
                                        <p:tgtEl>
                                          <p:spTgt spid="11">
                                            <p:txEl>
                                              <p:pRg st="5" end="5"/>
                                            </p:txEl>
                                          </p:spTgt>
                                        </p:tgtEl>
                                      </p:cBhvr>
                                      <p:to x="100000" y="90000"/>
                                    </p:animScale>
                                    <p:animScale>
                                      <p:cBhvr>
                                        <p:cTn id="46" dur="124" decel="50000">
                                          <p:stCondLst>
                                            <p:cond delay="1251"/>
                                          </p:stCondLst>
                                        </p:cTn>
                                        <p:tgtEl>
                                          <p:spTgt spid="11">
                                            <p:txEl>
                                              <p:pRg st="5" end="5"/>
                                            </p:txEl>
                                          </p:spTgt>
                                        </p:tgtEl>
                                      </p:cBhvr>
                                      <p:to x="100000" y="100000"/>
                                    </p:animScale>
                                    <p:animScale>
                                      <p:cBhvr>
                                        <p:cTn id="47" dur="20">
                                          <p:stCondLst>
                                            <p:cond delay="1356"/>
                                          </p:stCondLst>
                                        </p:cTn>
                                        <p:tgtEl>
                                          <p:spTgt spid="11">
                                            <p:txEl>
                                              <p:pRg st="5" end="5"/>
                                            </p:txEl>
                                          </p:spTgt>
                                        </p:tgtEl>
                                      </p:cBhvr>
                                      <p:to x="100000" y="95000"/>
                                    </p:animScale>
                                    <p:animScale>
                                      <p:cBhvr>
                                        <p:cTn id="48" dur="124" decel="50000">
                                          <p:stCondLst>
                                            <p:cond delay="1376"/>
                                          </p:stCondLst>
                                        </p:cTn>
                                        <p:tgtEl>
                                          <p:spTgt spid="11">
                                            <p:txEl>
                                              <p:pRg st="5" end="5"/>
                                            </p:txEl>
                                          </p:spTgt>
                                        </p:tgtEl>
                                      </p:cBhvr>
                                      <p:to x="100000" y="100000"/>
                                    </p:animScale>
                                  </p:childTnLst>
                                </p:cTn>
                              </p:par>
                              <p:par>
                                <p:cTn id="49" presetID="53" presetClass="entr" presetSubtype="16"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500" fill="hold"/>
                                        <p:tgtEl>
                                          <p:spTgt spid="3"/>
                                        </p:tgtEl>
                                        <p:attrNameLst>
                                          <p:attrName>ppt_w</p:attrName>
                                        </p:attrNameLst>
                                      </p:cBhvr>
                                      <p:tavLst>
                                        <p:tav tm="0">
                                          <p:val>
                                            <p:fltVal val="0"/>
                                          </p:val>
                                        </p:tav>
                                        <p:tav tm="100000">
                                          <p:val>
                                            <p:strVal val="#ppt_w"/>
                                          </p:val>
                                        </p:tav>
                                      </p:tavLst>
                                    </p:anim>
                                    <p:anim calcmode="lin" valueType="num">
                                      <p:cBhvr>
                                        <p:cTn id="52" dur="1500" fill="hold"/>
                                        <p:tgtEl>
                                          <p:spTgt spid="3"/>
                                        </p:tgtEl>
                                        <p:attrNameLst>
                                          <p:attrName>ppt_h</p:attrName>
                                        </p:attrNameLst>
                                      </p:cBhvr>
                                      <p:tavLst>
                                        <p:tav tm="0">
                                          <p:val>
                                            <p:fltVal val="0"/>
                                          </p:val>
                                        </p:tav>
                                        <p:tav tm="100000">
                                          <p:val>
                                            <p:strVal val="#ppt_h"/>
                                          </p:val>
                                        </p:tav>
                                      </p:tavLst>
                                    </p:anim>
                                    <p:animEffect transition="in" filter="fade">
                                      <p:cBhvr>
                                        <p:cTn id="53" dur="1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1">
                                            <p:txEl>
                                              <p:pRg st="6" end="6"/>
                                            </p:txEl>
                                          </p:spTgt>
                                        </p:tgtEl>
                                        <p:attrNameLst>
                                          <p:attrName>style.visibility</p:attrName>
                                        </p:attrNameLst>
                                      </p:cBhvr>
                                      <p:to>
                                        <p:strVal val="visible"/>
                                      </p:to>
                                    </p:set>
                                    <p:animEffect transition="in" filter="blinds(horizontal)">
                                      <p:cBhvr>
                                        <p:cTn id="58" dur="1500"/>
                                        <p:tgtEl>
                                          <p:spTgt spid="11">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additive="base">
                                        <p:cTn id="63" dur="125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4" dur="125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557940"/>
            <a:ext cx="9690132" cy="5889356"/>
          </a:xfrm>
        </p:spPr>
        <p:txBody>
          <a:bodyPr>
            <a:normAutofit/>
          </a:bodyPr>
          <a:lstStyle/>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                       		    También e deben considerar los </a:t>
            </a:r>
            <a:r>
              <a:rPr lang="es-ES" altLang="es-MX" sz="2000" dirty="0">
                <a:solidFill>
                  <a:schemeClr val="accent3">
                    <a:lumMod val="75000"/>
                  </a:schemeClr>
                </a:solidFill>
                <a:latin typeface="Arial" panose="020B0604020202020204" pitchFamily="34" charset="0"/>
                <a:cs typeface="Arial" panose="020B0604020202020204" pitchFamily="34" charset="0"/>
              </a:rPr>
              <a:t>efectos sobre el 				    medio ambiente</a:t>
            </a:r>
            <a:r>
              <a:rPr lang="es-ES" altLang="es-MX" sz="2000" dirty="0">
                <a:solidFill>
                  <a:schemeClr val="bg1"/>
                </a:solidFill>
                <a:latin typeface="Arial" panose="020B0604020202020204" pitchFamily="34" charset="0"/>
                <a:cs typeface="Arial" panose="020B0604020202020204" pitchFamily="34" charset="0"/>
              </a:rPr>
              <a:t> que  pueda causar la ejecución 				    de la obra </a:t>
            </a:r>
            <a:r>
              <a:rPr lang="es-ES" altLang="es-MX" sz="1600" dirty="0">
                <a:solidFill>
                  <a:schemeClr val="bg1"/>
                </a:solidFill>
                <a:latin typeface="Arial" panose="020B0604020202020204" pitchFamily="34" charset="0"/>
                <a:cs typeface="Arial" panose="020B0604020202020204" pitchFamily="34" charset="0"/>
              </a:rPr>
              <a:t>(art. 20 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Los entes públicos, cuando sea el caso, antes de iniciar los trabajos, deberán </a:t>
            </a:r>
            <a:r>
              <a:rPr lang="es-ES" altLang="es-MX" sz="2000" dirty="0">
                <a:solidFill>
                  <a:schemeClr val="accent6">
                    <a:lumMod val="50000"/>
                  </a:schemeClr>
                </a:solidFill>
                <a:latin typeface="Arial" panose="020B0604020202020204" pitchFamily="34" charset="0"/>
                <a:cs typeface="Arial" panose="020B0604020202020204" pitchFamily="34" charset="0"/>
              </a:rPr>
              <a:t>tramitar y obtener de las autoridades competentes</a:t>
            </a:r>
            <a:r>
              <a:rPr lang="es-ES" altLang="es-MX" sz="2000" dirty="0">
                <a:solidFill>
                  <a:schemeClr val="bg1"/>
                </a:solidFill>
                <a:latin typeface="Arial" panose="020B0604020202020204" pitchFamily="34" charset="0"/>
                <a:cs typeface="Arial" panose="020B0604020202020204" pitchFamily="34" charset="0"/>
              </a:rPr>
              <a:t>, los dictámenes, permisos, licencias, derechos de bancos  de materiales, así como la propiedad	                 o los derechos sobre la misma, o la expropiación  del inmueble en el	            cual  se ejecutará la obra, o en  su caso  los  derechos otorgados por 	          quien pueda disponer legalmente de los mismos </a:t>
            </a:r>
            <a:r>
              <a:rPr lang="es-ES" altLang="es-MX" sz="1600" dirty="0">
                <a:solidFill>
                  <a:schemeClr val="bg1"/>
                </a:solidFill>
                <a:latin typeface="Arial" panose="020B0604020202020204" pitchFamily="34" charset="0"/>
                <a:cs typeface="Arial" panose="020B0604020202020204" pitchFamily="34" charset="0"/>
              </a:rPr>
              <a:t>(art. 19 2</a:t>
            </a:r>
            <a:r>
              <a:rPr lang="es-ES_tradnl" altLang="es-MX" sz="1600" dirty="0">
                <a:solidFill>
                  <a:schemeClr val="bg1"/>
                </a:solidFill>
                <a:latin typeface="Arial" panose="020B0604020202020204" pitchFamily="34" charset="0"/>
                <a:cs typeface="Arial" panose="020B0604020202020204" pitchFamily="34" charset="0"/>
              </a:rPr>
              <a:t>º</a:t>
            </a:r>
            <a:r>
              <a:rPr lang="es-ES" altLang="es-MX" sz="1600" dirty="0">
                <a:solidFill>
                  <a:schemeClr val="bg1"/>
                </a:solidFill>
                <a:latin typeface="Arial" panose="020B0604020202020204" pitchFamily="34" charset="0"/>
                <a:cs typeface="Arial" panose="020B0604020202020204" pitchFamily="34" charset="0"/>
              </a:rPr>
              <a:t> pfo. LOPSRM)</a:t>
            </a:r>
            <a:r>
              <a:rPr lang="es-ES" altLang="es-MX" sz="2000" dirty="0">
                <a:solidFill>
                  <a:schemeClr val="bg1"/>
                </a:solidFill>
                <a:latin typeface="Arial" panose="020B0604020202020204" pitchFamily="34" charset="0"/>
                <a:cs typeface="Arial" panose="020B0604020202020204" pitchFamily="34" charset="0"/>
              </a:rPr>
              <a:t>.</a:t>
            </a:r>
            <a:endParaRPr lang="es-ES" altLang="es-MX" sz="16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establecer que los </a:t>
            </a:r>
            <a:r>
              <a:rPr lang="es-ES" altLang="es-MX" sz="2000" dirty="0">
                <a:solidFill>
                  <a:schemeClr val="bg2">
                    <a:lumMod val="60000"/>
                    <a:lumOff val="40000"/>
                  </a:schemeClr>
                </a:solidFill>
                <a:latin typeface="Arial" panose="020B0604020202020204" pitchFamily="34" charset="0"/>
                <a:cs typeface="Arial" panose="020B0604020202020204" pitchFamily="34" charset="0"/>
              </a:rPr>
              <a:t>licitantes tengan a su cargo gestionar </a:t>
            </a:r>
            <a:r>
              <a:rPr lang="es-ES" altLang="es-MX" sz="2000" dirty="0">
                <a:solidFill>
                  <a:schemeClr val="bg1"/>
                </a:solidFill>
                <a:latin typeface="Arial" panose="020B0604020202020204" pitchFamily="34" charset="0"/>
                <a:cs typeface="Arial" panose="020B0604020202020204" pitchFamily="34" charset="0"/>
              </a:rPr>
              <a:t>la adquisición de  los inmuebles o constitución de los derechos reales que correspondan, que sean necesarios para ejecutar la obra </a:t>
            </a:r>
            <a:r>
              <a:rPr lang="es-ES" altLang="es-MX" sz="1600" dirty="0">
                <a:solidFill>
                  <a:schemeClr val="bg1"/>
                </a:solidFill>
                <a:latin typeface="Arial" panose="020B0604020202020204" pitchFamily="34" charset="0"/>
                <a:cs typeface="Arial" panose="020B0604020202020204" pitchFamily="34" charset="0"/>
              </a:rPr>
              <a:t>(art. 19 Bis LOPSRM)</a:t>
            </a:r>
            <a:r>
              <a:rPr lang="es-ES" altLang="es-MX" sz="2000" dirty="0">
                <a:solidFill>
                  <a:schemeClr val="bg1"/>
                </a:solidFill>
                <a:latin typeface="Arial" panose="020B0604020202020204" pitchFamily="34" charset="0"/>
                <a:cs typeface="Arial" panose="020B0604020202020204" pitchFamily="34" charset="0"/>
              </a:rPr>
              <a:t>.</a:t>
            </a:r>
            <a:r>
              <a:rPr lang="es-ES" altLang="es-MX" sz="1600" dirty="0">
                <a:solidFill>
                  <a:schemeClr val="bg1"/>
                </a:solidFill>
                <a:latin typeface="Arial" panose="020B0604020202020204" pitchFamily="34" charset="0"/>
                <a:cs typeface="Arial" panose="020B0604020202020204" pitchFamily="34" charset="0"/>
              </a:rPr>
              <a:t> </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planeación además deberá considerar los demás aspectos previstos en el art. 15 RLOPSRM.</a:t>
            </a:r>
          </a:p>
          <a:p>
            <a:pPr marL="468000" indent="0" algn="just">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90000"/>
              </a:lnSpc>
              <a:spcBef>
                <a:spcPct val="0"/>
              </a:spcBef>
              <a:spcAft>
                <a:spcPct val="40000"/>
              </a:spcAft>
              <a:buClr>
                <a:srgbClr val="F09415"/>
              </a:buClr>
              <a:buSzPct val="100000"/>
              <a:buFont typeface="+mj-lt"/>
              <a:buAutoNum type="arabicPeriod" startAt="5"/>
              <a:tabLst/>
              <a:defRPr/>
            </a:pPr>
            <a:r>
              <a:rPr kumimoji="0" lang="es-MX"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Delimitar el posible contenido de la convocatoria y del modelo de contrato.</a:t>
            </a:r>
          </a:p>
          <a:p>
            <a:pPr marL="468000" marR="0" lvl="0" indent="0" algn="just" defTabSz="914400" rtl="0" eaLnBrk="1" fontAlgn="auto" latinLnBrk="0" hangingPunct="1">
              <a:lnSpc>
                <a:spcPct val="90000"/>
              </a:lnSpc>
              <a:spcBef>
                <a:spcPct val="0"/>
              </a:spcBef>
              <a:spcAft>
                <a:spcPct val="40000"/>
              </a:spcAft>
              <a:buClr>
                <a:srgbClr val="F09415"/>
              </a:buClr>
              <a:buSzPct val="100000"/>
              <a:buNone/>
              <a:tabLst/>
              <a:defRPr/>
            </a:pPr>
            <a:r>
              <a:rPr lang="es-ES_tradnl" altLang="es-MX" sz="2000" dirty="0">
                <a:solidFill>
                  <a:schemeClr val="bg1"/>
                </a:solidFill>
                <a:latin typeface="Arial" panose="020B0604020202020204" pitchFamily="34" charset="0"/>
                <a:cs typeface="Arial" panose="020B0604020202020204" pitchFamily="34" charset="0"/>
              </a:rPr>
              <a:t>Una vez atendidos los cuatro anteriores aspectos, es procedente </a:t>
            </a:r>
            <a:r>
              <a:rPr lang="es-ES_tradnl" altLang="es-MX" sz="2000" dirty="0">
                <a:solidFill>
                  <a:srgbClr val="0070C0"/>
                </a:solidFill>
                <a:latin typeface="Arial" panose="020B0604020202020204" pitchFamily="34" charset="0"/>
                <a:cs typeface="Arial" panose="020B0604020202020204" pitchFamily="34" charset="0"/>
              </a:rPr>
              <a:t>establecer los</a:t>
            </a:r>
            <a:endParaRPr lang="es-ES" altLang="es-MX" sz="2000" dirty="0">
              <a:solidFill>
                <a:srgbClr val="0070C0"/>
              </a:solidFill>
              <a:latin typeface="Arial" panose="020B0604020202020204" pitchFamily="34" charset="0"/>
              <a:cs typeface="Arial" panose="020B0604020202020204" pitchFamily="34" charset="0"/>
            </a:endParaRPr>
          </a:p>
        </p:txBody>
      </p:sp>
      <p:pic>
        <p:nvPicPr>
          <p:cNvPr id="3" name="Imagen 5">
            <a:extLst>
              <a:ext uri="{FF2B5EF4-FFF2-40B4-BE49-F238E27FC236}">
                <a16:creationId xmlns:a16="http://schemas.microsoft.com/office/drawing/2014/main" id="{EC2C4DA9-6C21-209E-75C3-589AA22C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15" y="557939"/>
            <a:ext cx="1429971"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C68578C-41F5-6FFE-55F4-5B4BD3A0F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789" y="2295527"/>
            <a:ext cx="1791074" cy="127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256499E-D54B-6AAA-704E-D15304E15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56" y="557940"/>
            <a:ext cx="1568340" cy="10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435">
                                          <p:stCondLst>
                                            <p:cond delay="0"/>
                                          </p:stCondLst>
                                        </p:cTn>
                                        <p:tgtEl>
                                          <p:spTgt spid="11">
                                            <p:txEl>
                                              <p:pRg st="0" end="0"/>
                                            </p:txEl>
                                          </p:spTgt>
                                        </p:tgtEl>
                                      </p:cBhvr>
                                    </p:animEffect>
                                    <p:anim calcmode="lin" valueType="num">
                                      <p:cBhvr>
                                        <p:cTn id="16" dur="1367"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1">
                                            <p:txEl>
                                              <p:pRg st="0" end="0"/>
                                            </p:txEl>
                                          </p:spTgt>
                                        </p:tgtEl>
                                        <p:attrNameLst>
                                          <p:attrName>ppt_y</p:attrName>
                                        </p:attrNameLst>
                                      </p:cBhvr>
                                      <p:tavLst>
                                        <p:tav tm="0" fmla="#ppt_y-sin(pi*$)/81">
                                          <p:val>
                                            <p:fltVal val="0"/>
                                          </p:val>
                                        </p:tav>
                                        <p:tav tm="100000">
                                          <p:val>
                                            <p:fltVal val="1"/>
                                          </p:val>
                                        </p:tav>
                                      </p:tavLst>
                                    </p:anim>
                                    <p:animScale>
                                      <p:cBhvr>
                                        <p:cTn id="21" dur="20">
                                          <p:stCondLst>
                                            <p:cond delay="487"/>
                                          </p:stCondLst>
                                        </p:cTn>
                                        <p:tgtEl>
                                          <p:spTgt spid="11">
                                            <p:txEl>
                                              <p:pRg st="0" end="0"/>
                                            </p:txEl>
                                          </p:spTgt>
                                        </p:tgtEl>
                                      </p:cBhvr>
                                      <p:to x="100000" y="60000"/>
                                    </p:animScale>
                                    <p:animScale>
                                      <p:cBhvr>
                                        <p:cTn id="22" dur="124" decel="50000">
                                          <p:stCondLst>
                                            <p:cond delay="507"/>
                                          </p:stCondLst>
                                        </p:cTn>
                                        <p:tgtEl>
                                          <p:spTgt spid="11">
                                            <p:txEl>
                                              <p:pRg st="0" end="0"/>
                                            </p:txEl>
                                          </p:spTgt>
                                        </p:tgtEl>
                                      </p:cBhvr>
                                      <p:to x="100000" y="100000"/>
                                    </p:animScale>
                                    <p:animScale>
                                      <p:cBhvr>
                                        <p:cTn id="23" dur="20">
                                          <p:stCondLst>
                                            <p:cond delay="984"/>
                                          </p:stCondLst>
                                        </p:cTn>
                                        <p:tgtEl>
                                          <p:spTgt spid="11">
                                            <p:txEl>
                                              <p:pRg st="0" end="0"/>
                                            </p:txEl>
                                          </p:spTgt>
                                        </p:tgtEl>
                                      </p:cBhvr>
                                      <p:to x="100000" y="80000"/>
                                    </p:animScale>
                                    <p:animScale>
                                      <p:cBhvr>
                                        <p:cTn id="24" dur="124" decel="50000">
                                          <p:stCondLst>
                                            <p:cond delay="1004"/>
                                          </p:stCondLst>
                                        </p:cTn>
                                        <p:tgtEl>
                                          <p:spTgt spid="11">
                                            <p:txEl>
                                              <p:pRg st="0" end="0"/>
                                            </p:txEl>
                                          </p:spTgt>
                                        </p:tgtEl>
                                      </p:cBhvr>
                                      <p:to x="100000" y="100000"/>
                                    </p:animScale>
                                    <p:animScale>
                                      <p:cBhvr>
                                        <p:cTn id="25" dur="20">
                                          <p:stCondLst>
                                            <p:cond delay="1231"/>
                                          </p:stCondLst>
                                        </p:cTn>
                                        <p:tgtEl>
                                          <p:spTgt spid="11">
                                            <p:txEl>
                                              <p:pRg st="0" end="0"/>
                                            </p:txEl>
                                          </p:spTgt>
                                        </p:tgtEl>
                                      </p:cBhvr>
                                      <p:to x="100000" y="90000"/>
                                    </p:animScale>
                                    <p:animScale>
                                      <p:cBhvr>
                                        <p:cTn id="26" dur="124" decel="50000">
                                          <p:stCondLst>
                                            <p:cond delay="1251"/>
                                          </p:stCondLst>
                                        </p:cTn>
                                        <p:tgtEl>
                                          <p:spTgt spid="11">
                                            <p:txEl>
                                              <p:pRg st="0" end="0"/>
                                            </p:txEl>
                                          </p:spTgt>
                                        </p:tgtEl>
                                      </p:cBhvr>
                                      <p:to x="100000" y="100000"/>
                                    </p:animScale>
                                    <p:animScale>
                                      <p:cBhvr>
                                        <p:cTn id="27" dur="20">
                                          <p:stCondLst>
                                            <p:cond delay="1356"/>
                                          </p:stCondLst>
                                        </p:cTn>
                                        <p:tgtEl>
                                          <p:spTgt spid="11">
                                            <p:txEl>
                                              <p:pRg st="0" end="0"/>
                                            </p:txEl>
                                          </p:spTgt>
                                        </p:tgtEl>
                                      </p:cBhvr>
                                      <p:to x="100000" y="95000"/>
                                    </p:animScale>
                                    <p:animScale>
                                      <p:cBhvr>
                                        <p:cTn id="28" dur="124" decel="50000">
                                          <p:stCondLst>
                                            <p:cond delay="1376"/>
                                          </p:stCondLst>
                                        </p:cTn>
                                        <p:tgtEl>
                                          <p:spTgt spid="11">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circle(in)">
                                      <p:cBhvr>
                                        <p:cTn id="33" dur="1500"/>
                                        <p:tgtEl>
                                          <p:spTgt spid="11">
                                            <p:txEl>
                                              <p:pRg st="2" end="2"/>
                                            </p:txEl>
                                          </p:spTgt>
                                        </p:tgtEl>
                                      </p:cBhvr>
                                    </p:animEffect>
                                  </p:childTnLst>
                                </p:cTn>
                              </p:par>
                              <p:par>
                                <p:cTn id="34" presetID="37"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anim calcmode="lin" valueType="num">
                                      <p:cBhvr>
                                        <p:cTn id="37" dur="1500" fill="hold"/>
                                        <p:tgtEl>
                                          <p:spTgt spid="4"/>
                                        </p:tgtEl>
                                        <p:attrNameLst>
                                          <p:attrName>ppt_x</p:attrName>
                                        </p:attrNameLst>
                                      </p:cBhvr>
                                      <p:tavLst>
                                        <p:tav tm="0">
                                          <p:val>
                                            <p:strVal val="#ppt_x"/>
                                          </p:val>
                                        </p:tav>
                                        <p:tav tm="100000">
                                          <p:val>
                                            <p:strVal val="#ppt_x"/>
                                          </p:val>
                                        </p:tav>
                                      </p:tavLst>
                                    </p:anim>
                                    <p:anim calcmode="lin" valueType="num">
                                      <p:cBhvr>
                                        <p:cTn id="38" dur="1350" decel="100000" fill="hold"/>
                                        <p:tgtEl>
                                          <p:spTgt spid="4"/>
                                        </p:tgtEl>
                                        <p:attrNameLst>
                                          <p:attrName>ppt_y</p:attrName>
                                        </p:attrNameLst>
                                      </p:cBhvr>
                                      <p:tavLst>
                                        <p:tav tm="0">
                                          <p:val>
                                            <p:strVal val="#ppt_y+1"/>
                                          </p:val>
                                        </p:tav>
                                        <p:tav tm="100000">
                                          <p:val>
                                            <p:strVal val="#ppt_y-.03"/>
                                          </p:val>
                                        </p:tav>
                                      </p:tavLst>
                                    </p:anim>
                                    <p:anim calcmode="lin" valueType="num">
                                      <p:cBhvr>
                                        <p:cTn id="39" dur="150" accel="100000" fill="hold">
                                          <p:stCondLst>
                                            <p:cond delay="13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p:cTn id="4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p:cTn id="5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800" decel="100000"/>
                                        <p:tgtEl>
                                          <p:spTgt spid="11">
                                            <p:txEl>
                                              <p:pRg st="8" end="8"/>
                                            </p:txEl>
                                          </p:spTgt>
                                        </p:tgtEl>
                                      </p:cBhvr>
                                    </p:animEffect>
                                    <p:anim calcmode="lin" valueType="num">
                                      <p:cBhvr>
                                        <p:cTn id="60"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Effect transition="in" filter="strips(downLeft)">
                                      <p:cBhvr>
                                        <p:cTn id="69" dur="1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a:lnSpc>
                <a:spcPct val="100000"/>
              </a:lnSpc>
              <a:spcBef>
                <a:spcPts val="400"/>
              </a:spcBef>
              <a:buNone/>
              <a:defRPr/>
            </a:pPr>
            <a:r>
              <a:rPr lang="es-ES_tradnl" altLang="es-MX" sz="2000" dirty="0">
                <a:solidFill>
                  <a:srgbClr val="0070C0"/>
                </a:solidFill>
                <a:latin typeface="Arial" panose="020B0604020202020204" pitchFamily="34" charset="0"/>
                <a:cs typeface="Arial" panose="020B0604020202020204" pitchFamily="34" charset="0"/>
              </a:rPr>
              <a:t>requisitos que se deben solicitar </a:t>
            </a:r>
            <a:r>
              <a:rPr lang="es-ES_tradnl" altLang="es-MX" sz="2000" dirty="0">
                <a:solidFill>
                  <a:schemeClr val="bg1"/>
                </a:solidFill>
                <a:latin typeface="Arial" panose="020B0604020202020204" pitchFamily="34" charset="0"/>
                <a:cs typeface="Arial" panose="020B0604020202020204" pitchFamily="34" charset="0"/>
              </a:rPr>
              <a:t>en el procedimiento de contratación </a:t>
            </a:r>
            <a:r>
              <a:rPr lang="es-ES_tradnl" altLang="es-MX" sz="1600" dirty="0">
                <a:solidFill>
                  <a:schemeClr val="bg1"/>
                </a:solidFill>
                <a:latin typeface="Arial" panose="020B0604020202020204" pitchFamily="34" charset="0"/>
                <a:cs typeface="Arial" panose="020B0604020202020204" pitchFamily="34" charset="0"/>
              </a:rPr>
              <a:t>(arts. 31 LOPSRM y 34 RLOPSRM)</a:t>
            </a:r>
            <a:r>
              <a:rPr lang="es-ES_tradnl" alt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 aspecto importante es si la contratación se realizará mediante licitación o excepción a la misma, de acuerdo al siguiente cuadro:</a:t>
            </a:r>
          </a:p>
          <a:p>
            <a:pPr marL="0" indent="0" algn="just">
              <a:lnSpc>
                <a:spcPct val="100000"/>
              </a:lnSpc>
              <a:spcBef>
                <a:spcPts val="40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2000" dirty="0">
                <a:solidFill>
                  <a:schemeClr val="accent3">
                    <a:lumMod val="75000"/>
                  </a:schemeClr>
                </a:solidFill>
                <a:latin typeface="Arial" panose="020B0604020202020204" pitchFamily="34" charset="0"/>
                <a:cs typeface="Arial" panose="020B0604020202020204" pitchFamily="34" charset="0"/>
              </a:rPr>
              <a:t>Licitación pública       </a:t>
            </a:r>
            <a:r>
              <a:rPr lang="es-ES_tradnl" altLang="es-MX" sz="2000" dirty="0">
                <a:solidFill>
                  <a:schemeClr val="bg1"/>
                </a:solidFill>
                <a:latin typeface="Arial" panose="020B0604020202020204" pitchFamily="34" charset="0"/>
                <a:cs typeface="Arial" panose="020B0604020202020204" pitchFamily="34" charset="0"/>
              </a:rPr>
              <a:t>	      Adjudicación directa o invitación, por 	                   </a:t>
            </a:r>
            <a:r>
              <a:rPr lang="es-ES_tradnl" altLang="es-MX" sz="200" dirty="0">
                <a:solidFill>
                  <a:schemeClr val="bg1"/>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Nacional o Interna-	          	    existir alguna de las 14 </a:t>
            </a:r>
            <a:r>
              <a:rPr lang="es-ES_tradnl" altLang="es-MX" sz="2000" b="1" dirty="0">
                <a:solidFill>
                  <a:srgbClr val="0070C0"/>
                </a:solidFill>
                <a:latin typeface="Arial" panose="020B0604020202020204" pitchFamily="34" charset="0"/>
                <a:cs typeface="Arial" panose="020B0604020202020204" pitchFamily="34" charset="0"/>
              </a:rPr>
              <a:t>causas</a:t>
            </a:r>
            <a:r>
              <a:rPr lang="es-ES_tradnl" altLang="es-MX" sz="2000" dirty="0">
                <a:solidFill>
                  <a:schemeClr val="bg1"/>
                </a:solidFill>
                <a:latin typeface="Arial" panose="020B0604020202020204" pitchFamily="34" charset="0"/>
                <a:cs typeface="Arial" panose="020B0604020202020204" pitchFamily="34" charset="0"/>
              </a:rPr>
              <a:t> previstas        	            </a:t>
            </a:r>
            <a:r>
              <a:rPr lang="es-ES_tradnl" altLang="es-MX" sz="2000" dirty="0">
                <a:solidFill>
                  <a:schemeClr val="bg2">
                    <a:lumMod val="20000"/>
                    <a:lumOff val="80000"/>
                  </a:schemeClr>
                </a:solidFill>
                <a:latin typeface="Arial" panose="020B0604020202020204" pitchFamily="34" charset="0"/>
                <a:cs typeface="Arial" panose="020B0604020202020204" pitchFamily="34" charset="0"/>
              </a:rPr>
              <a:t>.</a:t>
            </a:r>
            <a:r>
              <a:rPr lang="es-ES_tradnl" altLang="es-MX" sz="2000" dirty="0">
                <a:solidFill>
                  <a:schemeClr val="bg1"/>
                </a:solidFill>
                <a:latin typeface="Arial" panose="020B0604020202020204" pitchFamily="34" charset="0"/>
                <a:cs typeface="Arial" panose="020B0604020202020204" pitchFamily="34" charset="0"/>
              </a:rPr>
              <a:t>      cional  BCT o Abierta              en el art. 42 de la LOPSRM. </a:t>
            </a:r>
            <a:endParaRPr lang="es-ES_tradnl" alt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I3P          Hasta el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autorizado por el COP </a:t>
            </a:r>
            <a:r>
              <a:rPr lang="es-ES_tradnl" altLang="es-MX" sz="1600" dirty="0">
                <a:solidFill>
                  <a:schemeClr val="bg1"/>
                </a:solidFill>
                <a:latin typeface="Arial" panose="020B0604020202020204" pitchFamily="34" charset="0"/>
                <a:cs typeface="Arial" panose="020B0604020202020204" pitchFamily="34" charset="0"/>
              </a:rPr>
              <a:t>(art. 43 LOPSRM)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__________________________________________ </a:t>
            </a:r>
            <a:r>
              <a:rPr lang="es-ES_tradnl" altLang="es-MX" sz="1400" dirty="0">
                <a:solidFill>
                  <a:schemeClr val="bg1"/>
                </a:solidFill>
                <a:latin typeface="Arial" panose="020B0604020202020204" pitchFamily="34" charset="0"/>
                <a:cs typeface="Arial" panose="020B0604020202020204" pitchFamily="34" charset="0"/>
              </a:rPr>
              <a:t>Hasta</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1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         Adjudicación directa                        Por </a:t>
            </a:r>
            <a:r>
              <a:rPr lang="es-ES_tradnl" altLang="es-MX" sz="2000" b="1" dirty="0">
                <a:solidFill>
                  <a:srgbClr val="0070C0"/>
                </a:solidFill>
                <a:latin typeface="Arial" panose="020B0604020202020204" pitchFamily="34" charset="0"/>
                <a:cs typeface="Arial" panose="020B0604020202020204" pitchFamily="34" charset="0"/>
              </a:rPr>
              <a:t>monto</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 43 LOPSRM)   Desde “un peso”  	                                                                     hasta el monto autorizado por el COP.</a:t>
            </a:r>
          </a:p>
          <a:p>
            <a:pPr marL="0" indent="0" algn="just">
              <a:lnSpc>
                <a:spcPct val="100000"/>
              </a:lnSpc>
              <a:spcBef>
                <a:spcPts val="40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r>
              <a:rPr lang="es-ES_tradnl" altLang="es-MX" sz="2000" dirty="0">
                <a:solidFill>
                  <a:schemeClr val="bg1"/>
                </a:solidFill>
                <a:latin typeface="Arial" panose="020B0604020202020204" pitchFamily="34" charset="0"/>
                <a:cs typeface="Arial" panose="020B0604020202020204" pitchFamily="34" charset="0"/>
              </a:rPr>
              <a:t>Una vez conocido el monto estimado de la contratación se puede saber, en primer término, si el procedimiento será una licitación, invitación o adjudicación directa. </a:t>
            </a:r>
            <a:r>
              <a:rPr lang="es-MX" altLang="es-MX" sz="1600" dirty="0">
                <a:solidFill>
                  <a:schemeClr val="bg1"/>
                </a:solidFill>
                <a:latin typeface="Arial" panose="020B0604020202020204" pitchFamily="34" charset="0"/>
                <a:cs typeface="Arial" panose="020B0604020202020204" pitchFamily="34" charset="0"/>
              </a:rPr>
              <a:t>(art. </a:t>
            </a:r>
            <a:endParaRPr lang="es-MX" dirty="0"/>
          </a:p>
        </p:txBody>
      </p:sp>
      <p:cxnSp>
        <p:nvCxnSpPr>
          <p:cNvPr id="4" name="Conector recto 3">
            <a:extLst>
              <a:ext uri="{FF2B5EF4-FFF2-40B4-BE49-F238E27FC236}">
                <a16:creationId xmlns:a16="http://schemas.microsoft.com/office/drawing/2014/main" id="{726EC699-FE05-3838-3AC4-F07C344F98C5}"/>
              </a:ext>
            </a:extLst>
          </p:cNvPr>
          <p:cNvCxnSpPr>
            <a:cxnSpLocks/>
          </p:cNvCxnSpPr>
          <p:nvPr/>
        </p:nvCxnSpPr>
        <p:spPr>
          <a:xfrm flipH="1">
            <a:off x="3923578" y="2366682"/>
            <a:ext cx="366034" cy="906764"/>
          </a:xfrm>
          <a:prstGeom prst="line">
            <a:avLst/>
          </a:prstGeom>
          <a:ln w="412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11">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5" end="5"/>
                                            </p:txEl>
                                          </p:spTgt>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dissolve">
                                      <p:cBhvr>
                                        <p:cTn id="38" dur="1000"/>
                                        <p:tgtEl>
                                          <p:spTgt spid="11">
                                            <p:txEl>
                                              <p:pRg st="7" end="7"/>
                                            </p:txEl>
                                          </p:spTgt>
                                        </p:tgtEl>
                                      </p:cBhvr>
                                    </p:animEffect>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 calcmode="lin" valueType="num">
                                      <p:cBhvr>
                                        <p:cTn id="42"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Scale>
                                      <p:cBhvr>
                                        <p:cTn id="47" dur="1000" decel="50000" fill="hold">
                                          <p:stCondLst>
                                            <p:cond delay="0"/>
                                          </p:stCondLst>
                                        </p:cTn>
                                        <p:tgtEl>
                                          <p:spTgt spid="1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xEl>
                                              <p:pRg st="10" end="10"/>
                                            </p:txEl>
                                          </p:spTgt>
                                        </p:tgtEl>
                                        <p:attrNameLst>
                                          <p:attrName>ppt_x</p:attrName>
                                          <p:attrName>ppt_y</p:attrName>
                                        </p:attrNameLst>
                                      </p:cBhvr>
                                    </p:animMotion>
                                    <p:animEffect transition="in" filter="fade">
                                      <p:cBhvr>
                                        <p:cTn id="49" dur="1000"/>
                                        <p:tgtEl>
                                          <p:spTgt spid="11">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1">
                                            <p:txEl>
                                              <p:pRg st="12" end="12"/>
                                            </p:txEl>
                                          </p:spTgt>
                                        </p:tgtEl>
                                        <p:attrNameLst>
                                          <p:attrName>style.visibility</p:attrName>
                                        </p:attrNameLst>
                                      </p:cBhvr>
                                      <p:to>
                                        <p:strVal val="visible"/>
                                      </p:to>
                                    </p:set>
                                    <p:animEffect transition="in" filter="fade">
                                      <p:cBhvr>
                                        <p:cTn id="54" dur="100"/>
                                        <p:tgtEl>
                                          <p:spTgt spid="11">
                                            <p:txEl>
                                              <p:pRg st="12" end="12"/>
                                            </p:txEl>
                                          </p:spTgt>
                                        </p:tgtEl>
                                      </p:cBhvr>
                                    </p:animEffect>
                                    <p:anim calcmode="lin" valueType="num">
                                      <p:cBhvr>
                                        <p:cTn id="55" dur="4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6" dur="400" fill="hold"/>
                                        <p:tgtEl>
                                          <p:spTgt spid="11">
                                            <p:txEl>
                                              <p:pRg st="12" end="12"/>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1">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1">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ct val="0"/>
              </a:spcBef>
              <a:buClr>
                <a:schemeClr val="bg1"/>
              </a:buClr>
              <a:buSzPct val="100000"/>
              <a:buNone/>
            </a:pPr>
            <a:r>
              <a:rPr lang="es-MX" altLang="es-MX" sz="1600" dirty="0">
                <a:solidFill>
                  <a:schemeClr val="bg1"/>
                </a:solidFill>
                <a:latin typeface="Arial" panose="020B0604020202020204" pitchFamily="34" charset="0"/>
                <a:cs typeface="Arial" panose="020B0604020202020204" pitchFamily="34" charset="0"/>
              </a:rPr>
              <a:t>27 1er pfo. LOPSRM)</a:t>
            </a:r>
            <a:r>
              <a:rPr lang="es-MX" altLang="es-MX" sz="2000" dirty="0">
                <a:solidFill>
                  <a:schemeClr val="bg1"/>
                </a:solidFill>
                <a:latin typeface="Arial" panose="020B0604020202020204" pitchFamily="34" charset="0"/>
                <a:cs typeface="Arial" panose="020B0604020202020204" pitchFamily="34" charset="0"/>
              </a:rPr>
              <a:t>, o sea, se determina el carácter del procedi-		         miento de contratación </a:t>
            </a:r>
            <a:r>
              <a:rPr lang="es-MX" altLang="es-MX" sz="1600" dirty="0">
                <a:solidFill>
                  <a:schemeClr val="bg1"/>
                </a:solidFill>
                <a:latin typeface="Arial" panose="020B0604020202020204" pitchFamily="34" charset="0"/>
                <a:cs typeface="Arial" panose="020B0604020202020204" pitchFamily="34" charset="0"/>
              </a:rPr>
              <a:t>(arts. 30 y 41 últ.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También  se  determinará  si  se realizará  por  </a:t>
            </a:r>
            <a:r>
              <a:rPr lang="es-MX" altLang="es-MX" sz="2000" dirty="0">
                <a:solidFill>
                  <a:schemeClr val="bg2"/>
                </a:solidFill>
                <a:latin typeface="Arial" panose="020B0604020202020204" pitchFamily="34" charset="0"/>
                <a:cs typeface="Arial" panose="020B0604020202020204" pitchFamily="34" charset="0"/>
              </a:rPr>
              <a:t>Administración			        Directa</a:t>
            </a:r>
            <a:r>
              <a:rPr lang="es-MX" altLang="es-MX" sz="2000" dirty="0">
                <a:solidFill>
                  <a:schemeClr val="bg1"/>
                </a:solidFill>
                <a:latin typeface="Arial" panose="020B0604020202020204" pitchFamily="34" charset="0"/>
                <a:cs typeface="Arial" panose="020B0604020202020204" pitchFamily="34" charset="0"/>
              </a:rPr>
              <a:t> </a:t>
            </a:r>
            <a:r>
              <a:rPr lang="es-MX" altLang="es-MX" sz="1600" dirty="0">
                <a:solidFill>
                  <a:schemeClr val="bg1"/>
                </a:solidFill>
                <a:latin typeface="Arial" panose="020B0604020202020204" pitchFamily="34" charset="0"/>
                <a:cs typeface="Arial" panose="020B0604020202020204" pitchFamily="34" charset="0"/>
              </a:rPr>
              <a:t>(art. 26 fracc. I)</a:t>
            </a:r>
            <a:r>
              <a:rPr lang="es-MX" altLang="es-MX" sz="2000" dirty="0">
                <a:solidFill>
                  <a:schemeClr val="bg1"/>
                </a:solidFill>
                <a:latin typeface="Arial" panose="020B0604020202020204" pitchFamily="34" charset="0"/>
                <a:cs typeface="Arial" panose="020B0604020202020204" pitchFamily="34" charset="0"/>
              </a:rPr>
              <a:t>, siempre que el ente público posea la capacidad técnica y los recursos necesarios para tal efecto, consistentes en maquinaria y equipo de construcción y personal técnico, según el caso, que se requieran para la ejecución de los trabajos</a:t>
            </a:r>
            <a:r>
              <a:rPr lang="es-MX" altLang="es-MX" sz="1600" dirty="0">
                <a:solidFill>
                  <a:schemeClr val="bg1"/>
                </a:solidFill>
                <a:latin typeface="Arial" panose="020B0604020202020204" pitchFamily="34" charset="0"/>
                <a:cs typeface="Arial" panose="020B0604020202020204" pitchFamily="34" charset="0"/>
              </a:rPr>
              <a:t> (arts. 70 a 73 LOPSRM y 258 a 263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dirty="0">
                <a:solidFill>
                  <a:srgbClr val="C00000"/>
                </a:solidFill>
                <a:latin typeface="Arial" panose="020B0604020202020204" pitchFamily="34" charset="0"/>
                <a:cs typeface="Arial" panose="020B0604020202020204" pitchFamily="34" charset="0"/>
              </a:rPr>
              <a:t>o por contrato </a:t>
            </a:r>
            <a:r>
              <a:rPr lang="es-MX" altLang="es-MX" sz="1600" dirty="0">
                <a:solidFill>
                  <a:schemeClr val="bg1"/>
                </a:solidFill>
                <a:latin typeface="Arial" panose="020B0604020202020204" pitchFamily="34" charset="0"/>
                <a:cs typeface="Arial" panose="020B0604020202020204" pitchFamily="34" charset="0"/>
              </a:rPr>
              <a:t>(arts. 26 fracc. II LOPSRM y 24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La </a:t>
            </a:r>
            <a:r>
              <a:rPr lang="es-MX" altLang="es-MX" sz="2000" dirty="0">
                <a:solidFill>
                  <a:srgbClr val="00800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45 LOPSRM, 64, 221 a 233 RLOPSRM)</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a:t>
            </a: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o </a:t>
            </a:r>
            <a:r>
              <a:rPr lang="es-MX" altLang="es-MX" sz="2000" b="1" dirty="0">
                <a:solidFill>
                  <a:schemeClr val="bg1"/>
                </a:solidFill>
                <a:latin typeface="Arial" panose="020B0604020202020204" pitchFamily="34" charset="0"/>
                <a:cs typeface="Arial" panose="020B0604020202020204" pitchFamily="34" charset="0"/>
              </a:rPr>
              <a:t>Mixta</a:t>
            </a:r>
            <a:r>
              <a:rPr lang="es-MX" altLang="es-MX" sz="2000" dirty="0">
                <a:solidFill>
                  <a:schemeClr val="bg1"/>
                </a:solidFill>
                <a:latin typeface="Arial" panose="020B0604020202020204" pitchFamily="34" charset="0"/>
                <a:cs typeface="Arial" panose="020B0604020202020204" pitchFamily="34" charset="0"/>
              </a:rPr>
              <a:t>. La amortización programada no es utilizada.</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ct val="0"/>
              </a:spcBef>
              <a:buClr>
                <a:schemeClr val="bg1"/>
              </a:buClr>
              <a:buSzPct val="100000"/>
              <a:buNone/>
            </a:pPr>
            <a:r>
              <a:rPr lang="es-MX" altLang="es-MX" sz="2000" dirty="0">
                <a:solidFill>
                  <a:schemeClr val="bg1"/>
                </a:solidFill>
                <a:latin typeface="Arial" panose="020B0604020202020204" pitchFamily="34" charset="0"/>
                <a:cs typeface="Arial" panose="020B0604020202020204" pitchFamily="34" charset="0"/>
              </a:rPr>
              <a:t>Sólo destinar hasta el 30% del presupuesto a contrataciones por excepción a la licitación por monto </a:t>
            </a:r>
            <a:r>
              <a:rPr lang="es-MX" altLang="es-MX" sz="1600" dirty="0">
                <a:solidFill>
                  <a:schemeClr val="bg1"/>
                </a:solidFill>
                <a:latin typeface="Arial" panose="020B0604020202020204" pitchFamily="34" charset="0"/>
                <a:cs typeface="Arial" panose="020B0604020202020204" pitchFamily="34" charset="0"/>
              </a:rPr>
              <a:t>(art. 43 3er. pfo. 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eaLnBrk="1" hangingPunct="1">
              <a:lnSpc>
                <a:spcPct val="100000"/>
              </a:lnSpc>
              <a:spcBef>
                <a:spcPct val="0"/>
              </a:spcBef>
              <a:buClr>
                <a:schemeClr val="bg1"/>
              </a:buClr>
              <a:buSzPct val="100000"/>
              <a:buNone/>
            </a:pPr>
            <a:endParaRPr lang="es-MX" altLang="es-MX" sz="800" dirty="0">
              <a:solidFill>
                <a:schemeClr val="bg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Considerar las normas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oficiales, u otras que deberán exigirse en el procedimiento de contratación que señale el área técnica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22 2º, 3er. y 4º pfo. RLOPSRM)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endParaRPr lang="es-ES" altLang="es-MX" sz="8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buClr>
                <a:srgbClr val="000000"/>
              </a:buClr>
              <a:buSzTx/>
              <a:buFont typeface="Arial" panose="020B0604020202020204" pitchFamily="34" charset="0"/>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requisitos no deben limitar la competencia y libre concurrencia ni establecer condiciones imposibles de cumplir </a:t>
            </a:r>
            <a:r>
              <a:rPr kumimoji="0" lang="es-ES"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2º pfo. LOPSRM)</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s-MX" dirty="0"/>
          </a:p>
        </p:txBody>
      </p:sp>
      <p:pic>
        <p:nvPicPr>
          <p:cNvPr id="5122" name="Picture 2" descr="🥇 Importancia del Marketing Internacional | 2022">
            <a:extLst>
              <a:ext uri="{FF2B5EF4-FFF2-40B4-BE49-F238E27FC236}">
                <a16:creationId xmlns:a16="http://schemas.microsoft.com/office/drawing/2014/main" id="{CC811913-326F-7BF9-18CB-9A824E6B1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267" y="76666"/>
            <a:ext cx="2433918" cy="156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50"/>
                                        <p:tgtEl>
                                          <p:spTgt spid="11">
                                            <p:txEl>
                                              <p:pRg st="0" end="0"/>
                                            </p:txEl>
                                          </p:spTgt>
                                        </p:tgtEl>
                                      </p:cBhvr>
                                    </p:animEffect>
                                    <p:anim calcmode="lin" valueType="num">
                                      <p:cBhvr>
                                        <p:cTn id="8"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6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900" decel="50000" fill="hold">
                                          <p:stCondLst>
                                            <p:cond delay="6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900" decel="50000" fill="hold">
                                          <p:stCondLst>
                                            <p:cond delay="6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heckerboard(across)">
                                      <p:cBhvr>
                                        <p:cTn id="14" dur="125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edg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arn(inVertical)">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 calcmode="lin" valueType="num">
                                      <p:cBhvr>
                                        <p:cTn id="3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1000"/>
                                        <p:tgtEl>
                                          <p:spTgt spid="11">
                                            <p:txEl>
                                              <p:pRg st="10" end="10"/>
                                            </p:txEl>
                                          </p:spTgt>
                                        </p:tgtEl>
                                      </p:cBhvr>
                                    </p:animEffect>
                                    <p:anim calcmode="lin" valueType="num">
                                      <p:cBhvr>
                                        <p:cTn id="45"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txEl>
                                              <p:pRg st="10" end="1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46025"/>
          </a:xfrm>
        </p:spPr>
        <p:txBody>
          <a:bodyPr>
            <a:normAutofit/>
          </a:bodyPr>
          <a:lstStyle/>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En los procedimiento licitatorios </a:t>
            </a:r>
            <a:r>
              <a:rPr lang="es-ES_tradnl" altLang="es-MX" sz="2000" dirty="0">
                <a:solidFill>
                  <a:schemeClr val="bg1"/>
                </a:solidFill>
                <a:latin typeface="Arial" panose="020B0604020202020204" pitchFamily="34" charset="0"/>
                <a:cs typeface="Arial" panose="020B0604020202020204" pitchFamily="34" charset="0"/>
              </a:rPr>
              <a:t>cuyo presupuesto estimado de contratación sea superior a diez mil veces el valor mensual de la UMA </a:t>
            </a:r>
            <a:r>
              <a:rPr lang="es-ES_tradnl" altLang="es-MX" sz="1600" dirty="0">
                <a:solidFill>
                  <a:schemeClr val="bg1"/>
                </a:solidFill>
                <a:latin typeface="Arial" panose="020B0604020202020204" pitchFamily="34" charset="0"/>
                <a:cs typeface="Arial" panose="020B0604020202020204" pitchFamily="34" charset="0"/>
              </a:rPr>
              <a:t>($31´537,000.00 pesos hasta 30 de enero 2024)</a:t>
            </a:r>
            <a:r>
              <a:rPr lang="es-ES_tradnl" altLang="es-MX" sz="20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se deberá </a:t>
            </a:r>
            <a:r>
              <a:rPr lang="es-ES" altLang="es-MX" sz="2000" dirty="0">
                <a:solidFill>
                  <a:schemeClr val="accent5">
                    <a:lumMod val="75000"/>
                  </a:schemeClr>
                </a:solidFill>
                <a:latin typeface="Arial" panose="020B0604020202020204" pitchFamily="34" charset="0"/>
                <a:cs typeface="Arial" panose="020B0604020202020204" pitchFamily="34" charset="0"/>
              </a:rPr>
              <a:t>difundir el proyecto </a:t>
            </a:r>
            <a:r>
              <a:rPr lang="es-ES" altLang="es-MX" sz="2000" dirty="0">
                <a:solidFill>
                  <a:schemeClr val="bg1"/>
                </a:solidFill>
                <a:latin typeface="Arial" panose="020B0604020202020204" pitchFamily="34" charset="0"/>
                <a:cs typeface="Arial" panose="020B0604020202020204" pitchFamily="34" charset="0"/>
              </a:rPr>
              <a:t>o versión preliminar </a:t>
            </a:r>
            <a:r>
              <a:rPr lang="es-ES" altLang="es-MX" sz="2000" dirty="0">
                <a:solidFill>
                  <a:schemeClr val="accent5">
                    <a:lumMod val="75000"/>
                  </a:schemeClr>
                </a:solidFill>
                <a:latin typeface="Arial" panose="020B0604020202020204" pitchFamily="34" charset="0"/>
                <a:cs typeface="Arial" panose="020B0604020202020204" pitchFamily="34" charset="0"/>
              </a:rPr>
              <a:t>de la convocatoria a través de CompraNet</a:t>
            </a:r>
            <a:r>
              <a:rPr lang="es-ES" altLang="es-MX" sz="2000" dirty="0">
                <a:solidFill>
                  <a:schemeClr val="bg1"/>
                </a:solidFill>
                <a:latin typeface="Arial" panose="020B0604020202020204" pitchFamily="34" charset="0"/>
                <a:cs typeface="Arial" panose="020B0604020202020204" pitchFamily="34" charset="0"/>
              </a:rPr>
              <a:t> </a:t>
            </a:r>
            <a:r>
              <a:rPr lang="es-ES" altLang="es-MX" sz="1600" dirty="0">
                <a:solidFill>
                  <a:schemeClr val="bg1"/>
                </a:solidFill>
                <a:latin typeface="Arial" panose="020B0604020202020204" pitchFamily="34" charset="0"/>
                <a:cs typeface="Arial" panose="020B0604020202020204" pitchFamily="34" charset="0"/>
              </a:rPr>
              <a:t>(art. 2 fracción XXVI RLOPSRM)</a:t>
            </a:r>
            <a:r>
              <a:rPr lang="es-ES" altLang="es-MX" sz="2000" dirty="0">
                <a:solidFill>
                  <a:schemeClr val="bg1"/>
                </a:solidFill>
                <a:latin typeface="Arial" panose="020B0604020202020204" pitchFamily="34" charset="0"/>
                <a:cs typeface="Arial" panose="020B0604020202020204" pitchFamily="34" charset="0"/>
              </a:rPr>
              <a:t>,</a:t>
            </a:r>
            <a:r>
              <a:rPr lang="es-ES" altLang="es-MX" sz="1600" dirty="0">
                <a:solidFill>
                  <a:schemeClr val="bg1"/>
                </a:solidFill>
                <a:latin typeface="Arial" panose="020B0604020202020204" pitchFamily="34" charset="0"/>
                <a:cs typeface="Arial" panose="020B0604020202020204" pitchFamily="34" charset="0"/>
              </a:rPr>
              <a:t> </a:t>
            </a:r>
            <a:r>
              <a:rPr lang="es-ES" altLang="es-MX" sz="2000" dirty="0">
                <a:solidFill>
                  <a:schemeClr val="bg1"/>
                </a:solidFill>
                <a:latin typeface="Arial" panose="020B0604020202020204" pitchFamily="34" charset="0"/>
                <a:cs typeface="Arial" panose="020B0604020202020204" pitchFamily="34" charset="0"/>
              </a:rPr>
              <a:t>al menos durante 10 días hábiles, lapso durante el cual se recibirán comentarios en la dirección electrónica que se señale para ello </a:t>
            </a:r>
            <a:r>
              <a:rPr lang="es-ES" altLang="es-MX" sz="1600" dirty="0">
                <a:solidFill>
                  <a:schemeClr val="bg1"/>
                </a:solidFill>
                <a:latin typeface="Arial" panose="020B0604020202020204" pitchFamily="34" charset="0"/>
                <a:cs typeface="Arial" panose="020B0604020202020204" pitchFamily="34" charset="0"/>
              </a:rPr>
              <a:t>(art. 31 3º pfo. LOPSRM)</a:t>
            </a:r>
            <a:r>
              <a:rPr lang="es-ES" altLang="es-MX" sz="2000" dirty="0">
                <a:solidFill>
                  <a:schemeClr val="bg1"/>
                </a:solidFill>
                <a:latin typeface="Arial" panose="020B0604020202020204" pitchFamily="34" charset="0"/>
                <a:cs typeface="Arial" panose="020B0604020202020204" pitchFamily="34" charset="0"/>
              </a:rPr>
              <a:t>. Por debajo de esta cantidad es opcional la difusión.</a:t>
            </a:r>
          </a:p>
          <a:p>
            <a:pPr marL="468000" indent="0" algn="just" eaLnBrk="1" hangingPunct="1">
              <a:lnSpc>
                <a:spcPct val="100000"/>
              </a:lnSpc>
              <a:spcBef>
                <a:spcPct val="0"/>
              </a:spcBef>
              <a:buClr>
                <a:srgbClr val="000000"/>
              </a:buClr>
              <a:buNone/>
            </a:pPr>
            <a:endParaRPr lang="es-ES" altLang="es-MX" sz="2000" dirty="0">
              <a:solidFill>
                <a:schemeClr val="bg1"/>
              </a:solidFill>
              <a:latin typeface="Arial" panose="020B0604020202020204" pitchFamily="34" charset="0"/>
              <a:cs typeface="Arial" panose="020B0604020202020204" pitchFamily="34" charset="0"/>
            </a:endParaRPr>
          </a:p>
          <a:p>
            <a:pPr marL="457200" indent="-457200" eaLnBrk="1" hangingPunct="1">
              <a:spcBef>
                <a:spcPct val="0"/>
              </a:spcBef>
              <a:spcAft>
                <a:spcPct val="40000"/>
              </a:spcAft>
              <a:buClr>
                <a:schemeClr val="accent1"/>
              </a:buClr>
              <a:buSzPct val="100000"/>
              <a:buFont typeface="+mj-lt"/>
              <a:buAutoNum type="arabicPeriod" startAt="6"/>
            </a:pPr>
            <a:r>
              <a:rPr lang="es-MX" altLang="es-MX" sz="2000" dirty="0">
                <a:solidFill>
                  <a:schemeClr val="bg1"/>
                </a:solidFill>
                <a:latin typeface="Arial" panose="020B0604020202020204" pitchFamily="34" charset="0"/>
                <a:cs typeface="Arial" panose="020B0604020202020204" pitchFamily="34" charset="0"/>
              </a:rPr>
              <a:t>En su caso, solicitar la participación de un testigo social.</a:t>
            </a: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Se puede </a:t>
            </a:r>
            <a:r>
              <a:rPr lang="es-ES" altLang="es-MX" sz="2000" dirty="0">
                <a:solidFill>
                  <a:srgbClr val="795052"/>
                </a:solidFill>
                <a:latin typeface="Arial" panose="020B0604020202020204" pitchFamily="34" charset="0"/>
                <a:cs typeface="Arial" panose="020B0604020202020204" pitchFamily="34" charset="0"/>
              </a:rPr>
              <a:t>definir al testigo social </a:t>
            </a:r>
            <a:r>
              <a:rPr lang="es-ES" altLang="es-MX" sz="2000" dirty="0">
                <a:solidFill>
                  <a:schemeClr val="bg1"/>
                </a:solidFill>
                <a:latin typeface="Arial" panose="020B0604020202020204" pitchFamily="34" charset="0"/>
                <a:cs typeface="Arial" panose="020B0604020202020204" pitchFamily="34" charset="0"/>
              </a:rPr>
              <a:t>como aquella persona que en nombre de la sociedad civil, atestigua el apego de los servidores públicos a la normatividad, cuando se lleva a cabo un procedimiento de contratación, y esta obligada a emitir una opinión o testimonio sobre lo observado durante dicho procedimiento. </a:t>
            </a:r>
            <a:r>
              <a:rPr lang="es-ES" altLang="es-MX" sz="1600" dirty="0">
                <a:solidFill>
                  <a:schemeClr val="bg1"/>
                </a:solidFill>
                <a:latin typeface="Arial" panose="020B0604020202020204" pitchFamily="34" charset="0"/>
                <a:cs typeface="Arial" panose="020B0604020202020204" pitchFamily="34" charset="0"/>
              </a:rPr>
              <a:t>(arts. 27 Bis LOPSRM y 49 a 58 RLOPSRM)</a:t>
            </a:r>
            <a:r>
              <a:rPr lang="es-ES" altLang="es-MX" sz="2000" dirty="0">
                <a:solidFill>
                  <a:schemeClr val="bg1"/>
                </a:solidFill>
                <a:latin typeface="Arial" panose="020B0604020202020204" pitchFamily="34" charset="0"/>
                <a:cs typeface="Arial" panose="020B0604020202020204" pitchFamily="34" charset="0"/>
              </a:rPr>
              <a:t>.</a:t>
            </a:r>
          </a:p>
          <a:p>
            <a:pPr marL="468000" indent="0" algn="just" eaLnBrk="1" hangingPunct="1">
              <a:lnSpc>
                <a:spcPct val="100000"/>
              </a:lnSpc>
              <a:spcBef>
                <a:spcPct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468000" indent="0" algn="just" eaLnBrk="1" hangingPunct="1">
              <a:lnSpc>
                <a:spcPct val="100000"/>
              </a:lnSpc>
              <a:spcBef>
                <a:spcPct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La contratación del testigo social es </a:t>
            </a:r>
            <a:r>
              <a:rPr lang="es-ES" altLang="es-MX" sz="2000" dirty="0">
                <a:solidFill>
                  <a:schemeClr val="accent6">
                    <a:lumMod val="50000"/>
                  </a:schemeClr>
                </a:solidFill>
                <a:latin typeface="Arial" panose="020B0604020202020204" pitchFamily="34" charset="0"/>
                <a:cs typeface="Arial" panose="020B0604020202020204" pitchFamily="34" charset="0"/>
              </a:rPr>
              <a:t>obligatoria </a:t>
            </a:r>
            <a:r>
              <a:rPr lang="es-ES" altLang="es-MX" sz="2000" dirty="0">
                <a:solidFill>
                  <a:schemeClr val="bg1"/>
                </a:solidFill>
                <a:latin typeface="Arial" panose="020B0604020202020204" pitchFamily="34" charset="0"/>
                <a:cs typeface="Arial" panose="020B0604020202020204" pitchFamily="34" charset="0"/>
              </a:rPr>
              <a:t>para el ente público </a:t>
            </a:r>
            <a:r>
              <a:rPr lang="es-ES" altLang="es-MX" sz="2000" dirty="0">
                <a:solidFill>
                  <a:schemeClr val="accent6">
                    <a:lumMod val="50000"/>
                  </a:schemeClr>
                </a:solidFill>
                <a:latin typeface="Arial" panose="020B0604020202020204" pitchFamily="34" charset="0"/>
                <a:cs typeface="Arial" panose="020B0604020202020204" pitchFamily="34" charset="0"/>
              </a:rPr>
              <a:t>cuando</a:t>
            </a:r>
            <a:r>
              <a:rPr lang="es-ES" altLang="es-MX" sz="2000" dirty="0">
                <a:solidFill>
                  <a:schemeClr val="bg1"/>
                </a:solidFill>
                <a:latin typeface="Arial" panose="020B0604020202020204" pitchFamily="34" charset="0"/>
                <a:cs typeface="Arial" panose="020B0604020202020204" pitchFamily="34" charset="0"/>
              </a:rPr>
              <a:t> el monto de la contratación rebase los 10’000,000 de veces el valor diario de la UMA.</a:t>
            </a:r>
          </a:p>
        </p:txBody>
      </p:sp>
    </p:spTree>
    <p:extLst>
      <p:ext uri="{BB962C8B-B14F-4D97-AF65-F5344CB8AC3E}">
        <p14:creationId xmlns:p14="http://schemas.microsoft.com/office/powerpoint/2010/main" val="42554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800" decel="100000"/>
                                        <p:tgtEl>
                                          <p:spTgt spid="11">
                                            <p:txEl>
                                              <p:pRg st="2" end="2"/>
                                            </p:txEl>
                                          </p:spTgt>
                                        </p:tgtEl>
                                      </p:cBhvr>
                                    </p:animEffect>
                                    <p:anim calcmode="lin" valueType="num">
                                      <p:cBhvr>
                                        <p:cTn id="13"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anim calcmode="lin" valueType="num">
                                      <p:cBhvr>
                                        <p:cTn id="2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99813"/>
          </a:xfrm>
        </p:spPr>
        <p:txBody>
          <a:bodyPr>
            <a:normAutofit/>
          </a:bodyPr>
          <a:lstStyle/>
          <a:p>
            <a:pPr marL="0" indent="0" algn="just" eaLnBrk="1" hangingPunct="1">
              <a:lnSpc>
                <a:spcPct val="100000"/>
              </a:lnSpc>
              <a:spcBef>
                <a:spcPts val="0"/>
              </a:spcBef>
              <a:buClr>
                <a:srgbClr val="000000"/>
              </a:buClr>
              <a:buNone/>
            </a:pPr>
            <a:r>
              <a:rPr lang="es-ES" altLang="es-MX" sz="2000" dirty="0">
                <a:solidFill>
                  <a:schemeClr val="bg1"/>
                </a:solidFill>
                <a:latin typeface="Arial" panose="020B0604020202020204" pitchFamily="34" charset="0"/>
                <a:cs typeface="Arial" panose="020B0604020202020204" pitchFamily="34" charset="0"/>
              </a:rPr>
              <a:t>El testigo social también puede participar cuando lo determine la SFP de acuerdo al impacto de la contratación.</a:t>
            </a:r>
          </a:p>
          <a:p>
            <a:pPr marL="468000" indent="0" algn="just" eaLnBrk="1" hangingPunct="1">
              <a:lnSpc>
                <a:spcPct val="100000"/>
              </a:lnSpc>
              <a:spcBef>
                <a:spcPts val="0"/>
              </a:spcBef>
              <a:buClr>
                <a:srgbClr val="000000"/>
              </a:buClr>
              <a:buNone/>
            </a:pPr>
            <a:endParaRPr lang="es-ES"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rgbClr val="000000"/>
              </a:buClr>
              <a:buNone/>
            </a:pPr>
            <a:r>
              <a:rPr lang="es-MX" sz="2000" b="1" dirty="0">
                <a:solidFill>
                  <a:schemeClr val="bg1"/>
                </a:solidFill>
                <a:latin typeface="ArialMT"/>
                <a:cs typeface="Arial" panose="020B0604020202020204" pitchFamily="34" charset="0"/>
              </a:rPr>
              <a:t>2.2. </a:t>
            </a:r>
            <a:r>
              <a:rPr lang="es-MX" sz="2000" b="1" dirty="0">
                <a:solidFill>
                  <a:schemeClr val="accent6">
                    <a:lumMod val="50000"/>
                  </a:schemeClr>
                </a:solidFill>
                <a:latin typeface="Arial" panose="020B0604020202020204" pitchFamily="34" charset="0"/>
                <a:cs typeface="Arial" panose="020B0604020202020204" pitchFamily="34" charset="0"/>
              </a:rPr>
              <a:t>P</a:t>
            </a:r>
            <a:r>
              <a:rPr lang="es-MX" altLang="es-MX" sz="2000" b="1"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rgbClr val="000000"/>
              </a:buClr>
              <a:buNone/>
            </a:pPr>
            <a:endParaRPr lang="es-MX" sz="900" dirty="0">
              <a:solidFill>
                <a:schemeClr val="bg1"/>
              </a:solidFill>
              <a:latin typeface="Arial" panose="020B0604020202020204" pitchFamily="34" charset="0"/>
              <a:cs typeface="Arial" panose="020B0604020202020204" pitchFamily="34" charset="0"/>
            </a:endParaRPr>
          </a:p>
          <a:p>
            <a:pPr marL="0" lvl="0" indent="0" algn="just">
              <a:lnSpc>
                <a:spcPct val="100000"/>
              </a:lnSpc>
              <a:spcBef>
                <a:spcPts val="0"/>
              </a:spcBef>
              <a:buNone/>
              <a:defRPr/>
            </a:pPr>
            <a:r>
              <a:rPr lang="es-ES" sz="2000" dirty="0">
                <a:solidFill>
                  <a:schemeClr val="bg1"/>
                </a:solidFill>
                <a:latin typeface="ArialMT"/>
              </a:rPr>
              <a:t>		       La Presupuestación </a:t>
            </a:r>
            <a:r>
              <a:rPr lang="es-ES" sz="2000" dirty="0">
                <a:solidFill>
                  <a:schemeClr val="accent3">
                    <a:lumMod val="75000"/>
                  </a:schemeClr>
                </a:solidFill>
                <a:latin typeface="ArialMT"/>
              </a:rPr>
              <a:t>consiste en </a:t>
            </a:r>
            <a:r>
              <a:rPr lang="es-ES" sz="2000" dirty="0">
                <a:solidFill>
                  <a:schemeClr val="bg1"/>
                </a:solidFill>
                <a:latin typeface="ArialMT"/>
              </a:rPr>
              <a:t>realizar las acciones necesa-	                    rias  para  cuantificar  monetariamente  los  recursos  humanos, 		       materiales y financieros, necesarios para cumplir con los pro-		       gramas establecidos en un determinado periodo; comprende 		       las tareas de formulación, discusión, aprobación, ejecución, control y evaluación del presupuesto.</a:t>
            </a:r>
          </a:p>
          <a:p>
            <a:pPr marL="0" marR="0" lvl="0" indent="0" algn="just" defTabSz="914400" rtl="0" eaLnBrk="1" fontAlgn="auto" latinLnBrk="0" hangingPunct="1">
              <a:lnSpc>
                <a:spcPct val="100000"/>
              </a:lnSpc>
              <a:spcBef>
                <a:spcPts val="0"/>
              </a:spcBef>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A su vez la CD tiene hasta el 15 de noviembre para </a:t>
            </a:r>
            <a:r>
              <a:rPr lang="es-ES" sz="2000" dirty="0">
                <a:solidFill>
                  <a:srgbClr val="002060"/>
                </a:solidFill>
                <a:latin typeface="ArialMT"/>
              </a:rPr>
              <a:t>aprobar el Presupuesto de Egresos de la Federación </a:t>
            </a:r>
            <a:r>
              <a:rPr lang="es-ES" sz="2000" dirty="0">
                <a:solidFill>
                  <a:schemeClr val="bg1"/>
                </a:solidFill>
                <a:latin typeface="ArialMT"/>
              </a:rPr>
              <a:t>(PEF) </a:t>
            </a:r>
            <a:r>
              <a:rPr lang="es-ES" sz="1600" dirty="0">
                <a:solidFill>
                  <a:schemeClr val="bg1"/>
                </a:solidFill>
                <a:latin typeface="ArialMT"/>
              </a:rPr>
              <a:t>(art. 42 </a:t>
            </a:r>
            <a:r>
              <a:rPr lang="es-ES" sz="1600" dirty="0" err="1">
                <a:solidFill>
                  <a:schemeClr val="bg1"/>
                </a:solidFill>
                <a:latin typeface="ArialMT"/>
              </a:rPr>
              <a:t>fracc.</a:t>
            </a:r>
            <a:r>
              <a:rPr lang="es-ES" sz="1600" dirty="0">
                <a:solidFill>
                  <a:schemeClr val="bg1"/>
                </a:solidFill>
                <a:latin typeface="ArialMT"/>
              </a:rPr>
              <a:t> V LFPRH)</a:t>
            </a:r>
            <a:r>
              <a:rPr lang="es-ES" sz="2000" dirty="0">
                <a:solidFill>
                  <a:schemeClr val="bg1"/>
                </a:solidFill>
                <a:latin typeface="ArialMT"/>
              </a:rPr>
              <a:t>, el cual asigna el recurso entre los entes públicos de acuerdo al recurso que se tiene estimado ingresará a las arcas públicas, de acuerdo a la Ley de Ingresos de la Federación, que aprueba cada año el Congreso de la Unión.</a:t>
            </a:r>
          </a:p>
          <a:p>
            <a:pPr marL="0" lvl="0" indent="0" algn="just">
              <a:lnSpc>
                <a:spcPct val="100000"/>
              </a:lnSpc>
              <a:spcBef>
                <a:spcPts val="0"/>
              </a:spcBef>
              <a:buNone/>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Después la SHCP, tiene 15 días hábiles para publicar el PEF en el DOF</a:t>
            </a:r>
            <a:r>
              <a:rPr lang="es-ES" sz="1600" dirty="0">
                <a:solidFill>
                  <a:schemeClr val="bg1"/>
                </a:solidFill>
                <a:latin typeface="ArialMT"/>
              </a:rPr>
              <a:t> (art. 44 </a:t>
            </a:r>
            <a:r>
              <a:rPr lang="es-ES" sz="1600" dirty="0" err="1">
                <a:solidFill>
                  <a:schemeClr val="bg1"/>
                </a:solidFill>
                <a:latin typeface="ArialMT"/>
              </a:rPr>
              <a:t>últ</a:t>
            </a:r>
            <a:r>
              <a:rPr lang="es-ES" sz="1600" dirty="0">
                <a:solidFill>
                  <a:schemeClr val="bg1"/>
                </a:solidFill>
                <a:latin typeface="ArialMT"/>
              </a:rPr>
              <a:t>. pfo. LFPRH)</a:t>
            </a:r>
            <a:endParaRPr lang="es-ES" sz="2000" dirty="0">
              <a:solidFill>
                <a:schemeClr val="bg1"/>
              </a:solidFill>
              <a:latin typeface="ArialMT"/>
            </a:endParaRPr>
          </a:p>
          <a:p>
            <a:pPr marL="0" lvl="0" indent="0" algn="just">
              <a:lnSpc>
                <a:spcPct val="100000"/>
              </a:lnSpc>
              <a:spcBef>
                <a:spcPts val="0"/>
              </a:spcBef>
              <a:buNone/>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Una  vez publicado el PEF, la SHCP tiene 10 días hábiles para publicar, también en </a:t>
            </a:r>
          </a:p>
        </p:txBody>
      </p:sp>
      <p:pic>
        <p:nvPicPr>
          <p:cNvPr id="8194" name="Picture 2" descr="LOS PRESUPUESTOS DE LOS ENCARGOS DE AUDITORIA EN LA NUEVA REGULACIÓN -  EstebanUyarra.com">
            <a:extLst>
              <a:ext uri="{FF2B5EF4-FFF2-40B4-BE49-F238E27FC236}">
                <a16:creationId xmlns:a16="http://schemas.microsoft.com/office/drawing/2014/main" id="{06D9EFDB-69D6-70DE-6E39-93C515E89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2" y="1828189"/>
            <a:ext cx="2099609" cy="15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1250"/>
                                        <p:tgtEl>
                                          <p:spTgt spid="11">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wheel(1)">
                                      <p:cBhvr>
                                        <p:cTn id="30" dur="125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arn(inVertical)">
                                      <p:cBhvr>
                                        <p:cTn id="40" dur="125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barn(inVertical)">
                                      <p:cBhvr>
                                        <p:cTn id="45" dur="1250"/>
                                        <p:tgtEl>
                                          <p:spTgt spid="1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11">
                                            <p:txEl>
                                              <p:pRg st="10" end="10"/>
                                            </p:txEl>
                                          </p:spTgt>
                                        </p:tgtEl>
                                        <p:attrNameLst>
                                          <p:attrName>style.visibility</p:attrName>
                                        </p:attrNameLst>
                                      </p:cBhvr>
                                      <p:to>
                                        <p:strVal val="visible"/>
                                      </p:to>
                                    </p:set>
                                    <p:anim calcmode="lin" valueType="num">
                                      <p:cBhvr>
                                        <p:cTn id="50"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1"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2"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el DOF, el  calendario a partir del cual los entes públicos federales podrán ejercer, a los largo del año, los recursos asignados por la CD </a:t>
            </a:r>
            <a:r>
              <a:rPr lang="es-ES" sz="1600" dirty="0">
                <a:solidFill>
                  <a:schemeClr val="bg1"/>
                </a:solidFill>
                <a:latin typeface="ArialMT"/>
              </a:rPr>
              <a:t>(arts. 23 4º pfo. y 44 1er. pfo. LFPRH)</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La presupuestación </a:t>
            </a:r>
            <a:r>
              <a:rPr lang="es-ES" sz="2000" dirty="0">
                <a:solidFill>
                  <a:schemeClr val="bg2">
                    <a:lumMod val="60000"/>
                    <a:lumOff val="40000"/>
                  </a:schemeClr>
                </a:solidFill>
                <a:latin typeface="ArialMT"/>
              </a:rPr>
              <a:t>debe partir de los objetivos </a:t>
            </a:r>
            <a:r>
              <a:rPr lang="es-ES" sz="2000" dirty="0">
                <a:solidFill>
                  <a:schemeClr val="bg1"/>
                </a:solidFill>
                <a:latin typeface="ArialMT"/>
              </a:rPr>
              <a:t>encomendados al ente público para cumplir con sus atribuciones o sea, con los programas a ejecutar, todos sustentados en el Plan Nacional de Desarrollo.  Estos programas pueden ser sectoriales, institucionales, regionales y especiales </a:t>
            </a:r>
            <a:r>
              <a:rPr lang="es-ES" sz="1600" dirty="0">
                <a:solidFill>
                  <a:schemeClr val="bg1"/>
                </a:solidFill>
                <a:latin typeface="ArialMT"/>
              </a:rPr>
              <a:t>(arts. 18 fracc. I LAASSP y 17 fracc. II LOPSRM)</a:t>
            </a:r>
            <a:r>
              <a:rPr lang="es-ES" sz="2000" dirty="0">
                <a:solidFill>
                  <a:schemeClr val="bg1"/>
                </a:solidFill>
                <a:latin typeface="ArialMT"/>
              </a:rPr>
              <a:t>. </a:t>
            </a:r>
          </a:p>
          <a:p>
            <a:pPr marL="0" indent="0" algn="just">
              <a:lnSpc>
                <a:spcPct val="100000"/>
              </a:lnSpc>
              <a:spcBef>
                <a:spcPts val="0"/>
              </a:spcBef>
              <a:buNone/>
              <a:defRPr/>
            </a:pPr>
            <a:endParaRPr lang="es-ES" sz="1000" dirty="0">
              <a:solidFill>
                <a:schemeClr val="bg1"/>
              </a:solidFill>
              <a:latin typeface="ArialMT"/>
            </a:endParaRPr>
          </a:p>
          <a:p>
            <a:pPr marL="0" marR="0" lvl="0" indent="0" algn="just" defTabSz="914400" rtl="0" eaLnBrk="1" fontAlgn="auto" latinLnBrk="0" hangingPunct="1">
              <a:lnSpc>
                <a:spcPct val="100000"/>
              </a:lnSpc>
              <a:spcBef>
                <a:spcPts val="0"/>
              </a:spcBef>
              <a:spcAft>
                <a:spcPts val="0"/>
              </a:spcAft>
              <a:buClrTx/>
              <a:buSzTx/>
              <a:buNone/>
              <a:tabLst/>
              <a:defRPr/>
            </a:pPr>
            <a:r>
              <a:rPr lang="es-ES" sz="2000" dirty="0">
                <a:solidFill>
                  <a:schemeClr val="bg1"/>
                </a:solidFill>
                <a:latin typeface="ArialMT"/>
              </a:rPr>
              <a:t>La presupuestación se rige por el principio de la </a:t>
            </a:r>
            <a:r>
              <a:rPr lang="es-ES" sz="2000" i="1" dirty="0">
                <a:solidFill>
                  <a:srgbClr val="C00000"/>
                </a:solidFill>
                <a:latin typeface="ArialMT"/>
              </a:rPr>
              <a:t>anualidad 		               en el ejercicio del gasto público</a:t>
            </a:r>
            <a:r>
              <a:rPr lang="es-ES" sz="2000" dirty="0">
                <a:solidFill>
                  <a:schemeClr val="bg1"/>
                </a:solidFill>
                <a:latin typeface="ArialMT"/>
              </a:rPr>
              <a:t>, por tal razón, no se puede		           iniciar un procedimiento de contratación si el ente público 			  no cuenta con recurso presupuestal establecido en el PEF 		                 y calendarizados, lo cual </a:t>
            </a:r>
            <a:r>
              <a:rPr lang="es-ES" sz="2000" dirty="0">
                <a:solidFill>
                  <a:srgbClr val="C59B61"/>
                </a:solidFill>
                <a:latin typeface="ArialMT"/>
              </a:rPr>
              <a:t>no aplica para </a:t>
            </a:r>
            <a:r>
              <a:rPr lang="es-ES" sz="2000" dirty="0">
                <a:solidFill>
                  <a:schemeClr val="bg1"/>
                </a:solidFill>
                <a:latin typeface="ArialMT"/>
              </a:rPr>
              <a:t>el presupuesto destinado a contrataciones de los fideicomisos públicos no considerados entidades paraestatales </a:t>
            </a:r>
            <a:r>
              <a:rPr lang="es-ES" sz="1600" dirty="0">
                <a:solidFill>
                  <a:schemeClr val="bg1"/>
                </a:solidFill>
                <a:latin typeface="ArialMT"/>
              </a:rPr>
              <a:t>(arts. 17 fracc. III y 24 1er. y 2º pfo. LOPSRM y 18 y 25 1er. pfo. LAASSP)</a:t>
            </a:r>
            <a:r>
              <a:rPr lang="es-ES" sz="2000" dirty="0">
                <a:solidFill>
                  <a:schemeClr val="bg1"/>
                </a:solidFill>
                <a:latin typeface="ArialMT"/>
              </a:rPr>
              <a:t>. </a:t>
            </a:r>
          </a:p>
          <a:p>
            <a:pPr marL="0" marR="0" lvl="0" indent="0" algn="just" defTabSz="914400" rtl="0" eaLnBrk="1" fontAlgn="auto" latinLnBrk="0" hangingPunct="1">
              <a:lnSpc>
                <a:spcPct val="100000"/>
              </a:lnSpc>
              <a:spcBef>
                <a:spcPts val="0"/>
              </a:spcBef>
              <a:spcAft>
                <a:spcPts val="0"/>
              </a:spcAft>
              <a:buClrTx/>
              <a:buSzTx/>
              <a:buNone/>
              <a:tabLst/>
              <a:defRPr/>
            </a:pPr>
            <a:endParaRPr lang="es-ES" sz="1000" dirty="0">
              <a:solidFill>
                <a:schemeClr val="bg1"/>
              </a:solidFill>
              <a:latin typeface="ArialMT"/>
            </a:endParaRPr>
          </a:p>
          <a:p>
            <a:pPr marL="0" lvl="0" indent="0" algn="just">
              <a:lnSpc>
                <a:spcPct val="100000"/>
              </a:lnSpc>
              <a:spcBef>
                <a:spcPts val="0"/>
              </a:spcBef>
              <a:buNone/>
              <a:defRPr/>
            </a:pPr>
            <a:r>
              <a:rPr lang="es-ES" sz="2000" dirty="0">
                <a:solidFill>
                  <a:schemeClr val="bg1"/>
                </a:solidFill>
                <a:latin typeface="ArialMT"/>
              </a:rPr>
              <a:t>En otras palabras, las contrataciones públicas se deben sujetar a las disposiciones específicas del PEF, así como a lo previsto en la LFPRH y demás normatividad aplicable.  Por lo tanto, como regla  general, los  procedimientos  sólo podrán iniciar</a:t>
            </a: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7170" name="Picture 2" descr="Presupuesto de Egresos de la Federación 2023: Reasignaciones de recursos  aprobados – CIEP">
            <a:extLst>
              <a:ext uri="{FF2B5EF4-FFF2-40B4-BE49-F238E27FC236}">
                <a16:creationId xmlns:a16="http://schemas.microsoft.com/office/drawing/2014/main" id="{BE78A1C4-64EA-B741-C968-BF2A6EB1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086" y="2758514"/>
            <a:ext cx="4242983" cy="11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wedge">
                                      <p:cBhvr>
                                        <p:cTn id="20" dur="1500"/>
                                        <p:tgtEl>
                                          <p:spTgt spid="11">
                                            <p:txEl>
                                              <p:pRg st="4" end="4"/>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1500" fill="hold"/>
                                        <p:tgtEl>
                                          <p:spTgt spid="7170"/>
                                        </p:tgtEl>
                                        <p:attrNameLst>
                                          <p:attrName>ppt_w</p:attrName>
                                        </p:attrNameLst>
                                      </p:cBhvr>
                                      <p:tavLst>
                                        <p:tav tm="0">
                                          <p:val>
                                            <p:strVal val="#ppt_w*0.70"/>
                                          </p:val>
                                        </p:tav>
                                        <p:tav tm="100000">
                                          <p:val>
                                            <p:strVal val="#ppt_w"/>
                                          </p:val>
                                        </p:tav>
                                      </p:tavLst>
                                    </p:anim>
                                    <p:anim calcmode="lin" valueType="num">
                                      <p:cBhvr>
                                        <p:cTn id="24" dur="1500" fill="hold"/>
                                        <p:tgtEl>
                                          <p:spTgt spid="7170"/>
                                        </p:tgtEl>
                                        <p:attrNameLst>
                                          <p:attrName>ppt_h</p:attrName>
                                        </p:attrNameLst>
                                      </p:cBhvr>
                                      <p:tavLst>
                                        <p:tav tm="0">
                                          <p:val>
                                            <p:strVal val="#ppt_h"/>
                                          </p:val>
                                        </p:tav>
                                        <p:tav tm="100000">
                                          <p:val>
                                            <p:strVal val="#ppt_h"/>
                                          </p:val>
                                        </p:tav>
                                      </p:tavLst>
                                    </p:anim>
                                    <p:animEffect transition="in" filter="fade">
                                      <p:cBhvr>
                                        <p:cTn id="25" dur="1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3"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 sz="2000" dirty="0">
                <a:solidFill>
                  <a:schemeClr val="bg1"/>
                </a:solidFill>
                <a:latin typeface="ArialMT"/>
              </a:rPr>
              <a:t>cuando se cuente con presupuesto autorizado y sujetándose al calendario de gasto correspondiente. </a:t>
            </a:r>
            <a:r>
              <a:rPr lang="es-ES" sz="1600" dirty="0">
                <a:solidFill>
                  <a:schemeClr val="bg1"/>
                </a:solidFill>
                <a:latin typeface="ArialMT"/>
              </a:rPr>
              <a:t>(art. 24 1er y 2º pfos. LOPSRM, y 24 y 25 1er. pfo. LAASSP)</a:t>
            </a:r>
            <a:r>
              <a:rPr lang="es-ES" sz="2000" dirty="0">
                <a:solidFill>
                  <a:schemeClr val="bg1"/>
                </a:solidFill>
                <a:latin typeface="ArialMT"/>
              </a:rPr>
              <a:t> </a:t>
            </a:r>
          </a:p>
          <a:p>
            <a:pPr marL="0" lv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ES" sz="2000" dirty="0">
                <a:solidFill>
                  <a:schemeClr val="bg1"/>
                </a:solidFill>
                <a:latin typeface="ArialMT"/>
              </a:rPr>
              <a:t>Sin embargo existen algunas </a:t>
            </a:r>
            <a:r>
              <a:rPr lang="es-ES" sz="2000" dirty="0">
                <a:solidFill>
                  <a:srgbClr val="C00000"/>
                </a:solidFill>
                <a:latin typeface="ArialMT"/>
              </a:rPr>
              <a:t>excepciones al principio de anualidad </a:t>
            </a:r>
            <a:r>
              <a:rPr lang="es-ES" sz="2000" dirty="0">
                <a:solidFill>
                  <a:schemeClr val="bg1"/>
                </a:solidFill>
                <a:latin typeface="ArialMT"/>
              </a:rPr>
              <a:t>en el ejercicio del gasto público presupuestado. En ambas materia se trata de los contratos adelantados y de los plurianuales:</a:t>
            </a:r>
          </a:p>
          <a:p>
            <a:pPr marL="0" indent="0" algn="just">
              <a:lnSpc>
                <a:spcPct val="100000"/>
              </a:lnSpc>
              <a:spcBef>
                <a:spcPts val="0"/>
              </a:spcBef>
              <a:buNone/>
              <a:defRPr/>
            </a:pPr>
            <a:endParaRPr lang="es-ES"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3">
                    <a:lumMod val="75000"/>
                  </a:schemeClr>
                </a:solidFill>
                <a:latin typeface="ArialMT"/>
              </a:rPr>
              <a:t>adelantados</a:t>
            </a:r>
            <a:r>
              <a:rPr lang="es-MX" sz="2000" dirty="0">
                <a:solidFill>
                  <a:schemeClr val="bg1"/>
                </a:solidFill>
                <a:latin typeface="ArialMT"/>
              </a:rPr>
              <a:t> consisten en que, previa autorización de la SHCP, la convocante podrá convocar, adjudicar y formalizar contratos cuya vigencia inicie en el ejercicio fiscal siguiente de aquél en el que se formalizan. Los referidos contratos estarán sujetos a la disponibilidad presupuestaria del año en el que se prevé el inicio de su vigencia </a:t>
            </a:r>
            <a:r>
              <a:rPr lang="es-MX" sz="1600" dirty="0">
                <a:solidFill>
                  <a:schemeClr val="bg1"/>
                </a:solidFill>
                <a:latin typeface="ArialMT"/>
              </a:rPr>
              <a:t>(arts. 24 3er.  pfo. LOPSRM; 25 2º pfo. LAASSP, 87 RLAASSP; 35 LFPRH y 146 RLFPRH)</a:t>
            </a:r>
            <a:r>
              <a:rPr lang="es-MX" sz="2000"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MT"/>
            </a:endParaRPr>
          </a:p>
          <a:p>
            <a:pPr marL="0" indent="0" algn="just">
              <a:lnSpc>
                <a:spcPct val="100000"/>
              </a:lnSpc>
              <a:spcBef>
                <a:spcPts val="0"/>
              </a:spcBef>
              <a:buNone/>
              <a:defRPr/>
            </a:pPr>
            <a:r>
              <a:rPr lang="es-MX" sz="2000" dirty="0">
                <a:solidFill>
                  <a:schemeClr val="bg1"/>
                </a:solidFill>
                <a:latin typeface="ArialMT"/>
              </a:rPr>
              <a:t>Los </a:t>
            </a:r>
            <a:r>
              <a:rPr lang="es-MX" sz="2000" dirty="0">
                <a:solidFill>
                  <a:schemeClr val="accent5">
                    <a:lumMod val="50000"/>
                  </a:schemeClr>
                </a:solidFill>
                <a:latin typeface="ArialMT"/>
              </a:rPr>
              <a:t>contratos plurianuales </a:t>
            </a:r>
            <a:r>
              <a:rPr lang="es-MX" sz="2000" dirty="0">
                <a:solidFill>
                  <a:schemeClr val="bg1"/>
                </a:solidFill>
                <a:latin typeface="ArialMT"/>
              </a:rPr>
              <a:t>son aquellos que ejercen recursos en dos o más ejercicio presupuestales </a:t>
            </a:r>
            <a:r>
              <a:rPr lang="es-MX" sz="1600" dirty="0">
                <a:solidFill>
                  <a:schemeClr val="bg1"/>
                </a:solidFill>
                <a:latin typeface="ArialMT"/>
              </a:rPr>
              <a:t>(arts. 25 3er. pfo. LAASSP; 23 1er. pfo. LOPSRM; 50 LFPRH y 147 o 148 RLFPRH)</a:t>
            </a:r>
            <a:r>
              <a:rPr lang="es-MX" sz="2000" dirty="0">
                <a:solidFill>
                  <a:schemeClr val="bg1"/>
                </a:solidFill>
                <a:latin typeface="ArialMT"/>
              </a:rPr>
              <a:t>. En estos casos deberá determinar tanto el presupuesto total como el relativo a los ejercicios de que se trate; en la formulación de los presupuestos de los ejercicios subsecuentes se considerarán los costos que, en su momento, se encuentren vigentes, y se dará prioridad a las previsiones para el cumplimiento de las obligaciones contraídas en ejercicios anteriores. </a:t>
            </a: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4657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
                                        <p:tgtEl>
                                          <p:spTgt spid="11">
                                            <p:txEl>
                                              <p:pRg st="2" end="2"/>
                                            </p:txEl>
                                          </p:spTgt>
                                        </p:tgtEl>
                                      </p:cBhvr>
                                    </p:animEffect>
                                    <p:anim calcmode="lin" valueType="num">
                                      <p:cBhvr>
                                        <p:cTn id="20"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blinds(horizontal)">
                                      <p:cBhvr>
                                        <p:cTn id="28" dur="125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wheel(1)">
                                      <p:cBhvr>
                                        <p:cTn id="33" dur="1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 GENERAL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417555"/>
            <a:ext cx="10695891" cy="3767900"/>
          </a:xfrm>
        </p:spPr>
        <p:txBody>
          <a:bodyPr>
            <a:normAutofit/>
          </a:bodyPr>
          <a:lstStyle/>
          <a:p>
            <a:pPr marL="0" indent="0" algn="just">
              <a:lnSpc>
                <a:spcPct val="100000"/>
              </a:lnSpc>
              <a:spcBef>
                <a:spcPts val="0"/>
              </a:spcBef>
              <a:spcAft>
                <a:spcPts val="600"/>
              </a:spcAft>
              <a:buNone/>
            </a:pPr>
            <a:r>
              <a:rPr lang="es-MX" dirty="0">
                <a:solidFill>
                  <a:schemeClr val="bg1"/>
                </a:solidFill>
                <a:effectLst/>
                <a:latin typeface="ArialMT"/>
              </a:rPr>
              <a:t>Al finalizar el curso el alumno será capaz de </a:t>
            </a:r>
            <a:r>
              <a:rPr lang="es-MX" dirty="0">
                <a:solidFill>
                  <a:schemeClr val="bg1"/>
                </a:solidFill>
                <a:latin typeface="ArialMT"/>
              </a:rPr>
              <a:t>i</a:t>
            </a:r>
            <a:r>
              <a:rPr lang="es-MX" dirty="0">
                <a:solidFill>
                  <a:schemeClr val="bg1"/>
                </a:solidFill>
                <a:effectLst/>
                <a:latin typeface="ArialMT"/>
              </a:rPr>
              <a:t>dentificar los diferentes procesos de adquisiciones y las etapas que integran cada uno de éstos, con la finalidad de que cuente con los elementos suficientes para determinar en la práctica de auditoría, omisiones en los procesos de acuerdo con la legislación aplicable, así como también la normatividad técnica, jurídica, contable-administrativa, financiera, de sistemas y procedimientos aplicables a la Auditoría de adquisiciones y obras públicas en las organizaciones públicas, para que estas sean llevadas a cabo de acuerdo a los objetivos, planes, programas y metas planeados en tiempo y forma. </a:t>
            </a:r>
            <a:endParaRPr lang="es-MX" dirty="0">
              <a:solidFill>
                <a:schemeClr val="bg1"/>
              </a:solidFill>
              <a:effectLst/>
            </a:endParaRPr>
          </a:p>
        </p:txBody>
      </p:sp>
      <p:sp>
        <p:nvSpPr>
          <p:cNvPr id="12" name="Marcador de número de diapositiva 11">
            <a:extLst>
              <a:ext uri="{FF2B5EF4-FFF2-40B4-BE49-F238E27FC236}">
                <a16:creationId xmlns:a16="http://schemas.microsoft.com/office/drawing/2014/main" id="{2FB36422-294A-8729-D7F7-B6BF81E2756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8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39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defRPr/>
            </a:pPr>
            <a:r>
              <a:rPr lang="es-ES" sz="2000" dirty="0">
                <a:solidFill>
                  <a:schemeClr val="bg1"/>
                </a:solidFill>
                <a:latin typeface="ArialMT"/>
              </a:rPr>
              <a:t>Para el caso de las </a:t>
            </a:r>
            <a:r>
              <a:rPr lang="es-ES" sz="2000" b="1" dirty="0">
                <a:solidFill>
                  <a:schemeClr val="bg1"/>
                </a:solidFill>
                <a:latin typeface="ArialMT"/>
              </a:rPr>
              <a:t>adquisiciones</a:t>
            </a:r>
            <a:r>
              <a:rPr lang="es-ES" sz="2000" dirty="0">
                <a:solidFill>
                  <a:schemeClr val="bg1"/>
                </a:solidFill>
                <a:latin typeface="ArialMT"/>
              </a:rPr>
              <a:t>, existe una tercera excepción que son los </a:t>
            </a:r>
            <a:r>
              <a:rPr lang="es-ES" sz="2000" dirty="0">
                <a:solidFill>
                  <a:schemeClr val="bg2"/>
                </a:solidFill>
                <a:latin typeface="ArialMT"/>
              </a:rPr>
              <a:t>contratos ampliados</a:t>
            </a:r>
            <a:r>
              <a:rPr lang="es-ES" sz="2000" dirty="0">
                <a:solidFill>
                  <a:schemeClr val="bg1"/>
                </a:solidFill>
                <a:latin typeface="ArialMT"/>
              </a:rPr>
              <a:t>, consistente en la posibilidad de aplicar un </a:t>
            </a:r>
            <a:r>
              <a:rPr lang="es-MX" sz="2000" dirty="0">
                <a:solidFill>
                  <a:schemeClr val="bg1"/>
                </a:solidFill>
                <a:latin typeface="ArialMT"/>
              </a:rPr>
              <a:t>contrato vigente de bienes, arrendamientos o servicios que se requiera continuarlo para no interrumpir la operación regular del ente público; la ampliación no puede exceder el 20% </a:t>
            </a:r>
            <a:r>
              <a:rPr lang="es-MX" sz="1600" dirty="0">
                <a:solidFill>
                  <a:schemeClr val="bg1"/>
                </a:solidFill>
                <a:latin typeface="ArialMT"/>
              </a:rPr>
              <a:t>(art. 52 LAASSP)</a:t>
            </a:r>
            <a:r>
              <a:rPr lang="es-MX" sz="2000" dirty="0">
                <a:solidFill>
                  <a:schemeClr val="bg1"/>
                </a:solidFill>
                <a:latin typeface="ArialMT"/>
              </a:rPr>
              <a:t>. Que se tenga disponibilidad presupuestal en el año en el ejercicio que estará vigente la modificación </a:t>
            </a:r>
            <a:r>
              <a:rPr lang="es-MX" sz="1600" dirty="0">
                <a:solidFill>
                  <a:schemeClr val="bg1"/>
                </a:solidFill>
                <a:latin typeface="ArialMT"/>
              </a:rPr>
              <a:t>(art. 92 cuarto pfo. RLAASSP y 146 RLFPRH)</a:t>
            </a:r>
            <a:r>
              <a:rPr lang="es-MX" sz="2000" dirty="0">
                <a:solidFill>
                  <a:schemeClr val="bg1"/>
                </a:solidFill>
                <a:latin typeface="ArialMT"/>
              </a:rPr>
              <a:t>.</a:t>
            </a: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0"/>
              </a:spcBef>
              <a:buNone/>
              <a:defRPr/>
            </a:pPr>
            <a:r>
              <a:rPr lang="es-MX" sz="2000" b="1" dirty="0">
                <a:solidFill>
                  <a:schemeClr val="bg1"/>
                </a:solidFill>
                <a:latin typeface="ArialMT"/>
                <a:cs typeface="Arial" panose="020B0604020202020204" pitchFamily="34" charset="0"/>
              </a:rPr>
              <a:t>			        2.3. </a:t>
            </a:r>
            <a:r>
              <a:rPr lang="es-MX" sz="2000" b="1" dirty="0">
                <a:solidFill>
                  <a:schemeClr val="accent6">
                    <a:lumMod val="50000"/>
                  </a:schemeClr>
                </a:solidFill>
                <a:latin typeface="ArialMT"/>
              </a:rPr>
              <a:t>Programación</a:t>
            </a:r>
            <a:r>
              <a:rPr lang="es-MX" sz="2000" dirty="0">
                <a:solidFill>
                  <a:schemeClr val="bg1"/>
                </a:solidFill>
                <a:latin typeface="ArialMT"/>
              </a:rPr>
              <a:t>.</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indent="0" algn="just" eaLnBrk="1" hangingPunct="1">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			        La programación, como acción de </a:t>
            </a:r>
            <a:r>
              <a:rPr lang="es-MX" sz="2000" dirty="0">
                <a:solidFill>
                  <a:schemeClr val="bg1"/>
                </a:solidFill>
                <a:latin typeface="Arial" panose="020B0604020202020204" pitchFamily="34" charset="0"/>
                <a:cs typeface="Arial" panose="020B0604020202020204" pitchFamily="34" charset="0"/>
              </a:rPr>
              <a:t>programar consiste 			        en </a:t>
            </a:r>
            <a:r>
              <a:rPr lang="es-MX" sz="2000" i="1" dirty="0">
                <a:solidFill>
                  <a:schemeClr val="bg1"/>
                </a:solidFill>
                <a:latin typeface="Arial" panose="020B0604020202020204" pitchFamily="34" charset="0"/>
                <a:cs typeface="Arial" panose="020B0604020202020204" pitchFamily="34" charset="0"/>
              </a:rPr>
              <a:t>formar programas,  previa  declaración  de  lo  que  			        se piensa hacer </a:t>
            </a:r>
            <a:r>
              <a:rPr lang="es-MX" sz="2000" dirty="0">
                <a:solidFill>
                  <a:schemeClr val="bg1"/>
                </a:solidFill>
                <a:latin typeface="Arial" panose="020B0604020202020204" pitchFamily="34" charset="0"/>
                <a:cs typeface="Arial" panose="020B0604020202020204" pitchFamily="34" charset="0"/>
              </a:rPr>
              <a:t>o</a:t>
            </a:r>
            <a:r>
              <a:rPr lang="es-MX" sz="2000" i="1" dirty="0">
                <a:solidFill>
                  <a:schemeClr val="bg1"/>
                </a:solidFill>
                <a:latin typeface="Arial" panose="020B0604020202020204" pitchFamily="34" charset="0"/>
                <a:cs typeface="Arial" panose="020B0604020202020204" pitchFamily="34" charset="0"/>
              </a:rPr>
              <a:t> idear y orientar las acciones nece-			        sarias para realizar un proyecto.</a:t>
            </a:r>
          </a:p>
          <a:p>
            <a:pPr marL="0" indent="0" algn="just" eaLnBrk="1" hangingPunct="1">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None/>
              <a:defRPr/>
            </a:pPr>
            <a:r>
              <a:rPr lang="es-MX" dirty="0">
                <a:solidFill>
                  <a:schemeClr val="bg1"/>
                </a:solidFill>
                <a:latin typeface="Arial" panose="020B0604020202020204" pitchFamily="34" charset="0"/>
                <a:cs typeface="Arial" panose="020B0604020202020204" pitchFamily="34" charset="0"/>
              </a:rPr>
              <a:t>La Programación </a:t>
            </a:r>
            <a:r>
              <a:rPr lang="es-ES_tradnl" dirty="0">
                <a:solidFill>
                  <a:schemeClr val="bg1"/>
                </a:solidFill>
                <a:latin typeface="Arial" panose="020B0604020202020204" pitchFamily="34" charset="0"/>
                <a:cs typeface="Arial" panose="020B0604020202020204" pitchFamily="34" charset="0"/>
              </a:rPr>
              <a:t>permite, entre otros aspectos, p</a:t>
            </a:r>
            <a:r>
              <a:rPr lang="es-ES_tradnl" sz="2000" dirty="0">
                <a:solidFill>
                  <a:schemeClr val="bg1"/>
                </a:solidFill>
                <a:latin typeface="Arial" panose="020B0604020202020204" pitchFamily="34" charset="0"/>
                <a:cs typeface="Arial" panose="020B0604020202020204" pitchFamily="34" charset="0"/>
              </a:rPr>
              <a:t>rever situaciones, </a:t>
            </a:r>
            <a:r>
              <a:rPr lang="es-ES_tradnl" dirty="0">
                <a:solidFill>
                  <a:schemeClr val="bg1"/>
                </a:solidFill>
                <a:latin typeface="Arial" panose="020B0604020202020204" pitchFamily="34" charset="0"/>
                <a:cs typeface="Arial" panose="020B0604020202020204" pitchFamily="34" charset="0"/>
              </a:rPr>
              <a:t>d</a:t>
            </a:r>
            <a:r>
              <a:rPr lang="es-ES_tradnl" sz="2000" dirty="0">
                <a:solidFill>
                  <a:schemeClr val="bg1"/>
                </a:solidFill>
                <a:latin typeface="Arial" panose="020B0604020202020204" pitchFamily="34" charset="0"/>
                <a:cs typeface="Arial" panose="020B0604020202020204" pitchFamily="34" charset="0"/>
              </a:rPr>
              <a:t>efinir formas de actuar, </a:t>
            </a:r>
            <a:r>
              <a:rPr lang="es-ES_tradnl" dirty="0">
                <a:solidFill>
                  <a:schemeClr val="bg1"/>
                </a:solidFill>
                <a:latin typeface="Arial" panose="020B0604020202020204" pitchFamily="34" charset="0"/>
                <a:cs typeface="Arial" panose="020B0604020202020204" pitchFamily="34" charset="0"/>
              </a:rPr>
              <a:t>o</a:t>
            </a:r>
            <a:r>
              <a:rPr lang="es-ES_tradnl" sz="2000" dirty="0">
                <a:solidFill>
                  <a:schemeClr val="bg1"/>
                </a:solidFill>
                <a:latin typeface="Arial" panose="020B0604020202020204" pitchFamily="34" charset="0"/>
                <a:cs typeface="Arial" panose="020B0604020202020204" pitchFamily="34" charset="0"/>
              </a:rPr>
              <a:t>ptimizar el uso de recursos, </a:t>
            </a:r>
            <a:r>
              <a:rPr lang="es-ES_tradnl" dirty="0">
                <a:solidFill>
                  <a:schemeClr val="bg1"/>
                </a:solidFill>
                <a:latin typeface="Arial" panose="020B0604020202020204" pitchFamily="34" charset="0"/>
                <a:cs typeface="Arial" panose="020B0604020202020204" pitchFamily="34" charset="0"/>
              </a:rPr>
              <a:t>e</a:t>
            </a:r>
            <a:r>
              <a:rPr lang="es-ES_tradnl" sz="2000" dirty="0">
                <a:solidFill>
                  <a:schemeClr val="bg1"/>
                </a:solidFill>
                <a:latin typeface="Arial" panose="020B0604020202020204" pitchFamily="34" charset="0"/>
                <a:cs typeface="Arial" panose="020B0604020202020204" pitchFamily="34" charset="0"/>
              </a:rPr>
              <a:t>vitar mantener recursos ociosos y</a:t>
            </a:r>
            <a:r>
              <a:rPr lang="es-MX" sz="2000" dirty="0">
                <a:solidFill>
                  <a:schemeClr val="bg1"/>
                </a:solidFill>
                <a:latin typeface="Arial" panose="020B0604020202020204" pitchFamily="34" charset="0"/>
                <a:cs typeface="Arial" panose="020B0604020202020204" pitchFamily="34" charset="0"/>
              </a:rPr>
              <a:t> </a:t>
            </a:r>
            <a:r>
              <a:rPr lang="es-ES_tradnl" dirty="0">
                <a:solidFill>
                  <a:schemeClr val="bg1"/>
                </a:solidFill>
                <a:latin typeface="Arial" panose="020B0604020202020204" pitchFamily="34" charset="0"/>
                <a:cs typeface="Arial" panose="020B0604020202020204" pitchFamily="34" charset="0"/>
              </a:rPr>
              <a:t>m</a:t>
            </a:r>
            <a:r>
              <a:rPr lang="es-ES_tradnl" sz="2000" dirty="0">
                <a:solidFill>
                  <a:schemeClr val="bg1"/>
                </a:solidFill>
                <a:latin typeface="Arial" panose="020B0604020202020204" pitchFamily="34" charset="0"/>
                <a:cs typeface="Arial" panose="020B0604020202020204" pitchFamily="34" charset="0"/>
              </a:rPr>
              <a:t>inimizar costos de operación.</a:t>
            </a:r>
          </a:p>
          <a:p>
            <a:pPr marL="0" indent="0">
              <a:lnSpc>
                <a:spcPct val="100000"/>
              </a:lnSpc>
              <a:spcBef>
                <a:spcPts val="0"/>
              </a:spcBef>
              <a:buNone/>
            </a:pPr>
            <a:endParaRPr lang="es-ES_tradnl"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sz="2000" dirty="0">
                <a:solidFill>
                  <a:schemeClr val="bg1"/>
                </a:solidFill>
                <a:latin typeface="Arial" panose="020B0604020202020204" pitchFamily="34" charset="0"/>
                <a:cs typeface="Arial" panose="020B0604020202020204" pitchFamily="34" charset="0"/>
              </a:rPr>
              <a:t>El Plan Nacional de Desarrollo normativamente establece que este debe contener los programas que el gobierno federal debe realizar a través de la APF. </a:t>
            </a:r>
            <a:r>
              <a:rPr lang="es-ES_tradnl" sz="1600" dirty="0">
                <a:solidFill>
                  <a:schemeClr val="bg1"/>
                </a:solidFill>
                <a:latin typeface="Arial" panose="020B0604020202020204" pitchFamily="34" charset="0"/>
                <a:cs typeface="Arial" panose="020B0604020202020204" pitchFamily="34" charset="0"/>
              </a:rPr>
              <a:t>(</a:t>
            </a:r>
            <a:r>
              <a:rPr kumimoji="0" lang="es-ES_tradnl"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22, 26 Bis, 28 al 32 LP)</a:t>
            </a:r>
            <a:endParaRPr lang="es-MX" sz="2000" dirty="0">
              <a:solidFill>
                <a:schemeClr val="bg1"/>
              </a:solidFill>
              <a:latin typeface="Arial" panose="020B0604020202020204" pitchFamily="34" charset="0"/>
              <a:cs typeface="Arial" panose="020B0604020202020204" pitchFamily="34" charset="0"/>
            </a:endParaRPr>
          </a:p>
        </p:txBody>
      </p:sp>
      <p:pic>
        <p:nvPicPr>
          <p:cNvPr id="1026" name="Picture 2" descr="programación de obras – El blog de Víctor Yepes">
            <a:extLst>
              <a:ext uri="{FF2B5EF4-FFF2-40B4-BE49-F238E27FC236}">
                <a16:creationId xmlns:a16="http://schemas.microsoft.com/office/drawing/2014/main" id="{9EC7C0A2-7F47-D279-B5F1-1FD22D788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2710615"/>
            <a:ext cx="3214687" cy="181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1" dur="1250"/>
                                        <p:tgtEl>
                                          <p:spTgt spid="11">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across)">
                                      <p:cBhvr>
                                        <p:cTn id="24" dur="125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p:cTn id="2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1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1000"/>
                                        <p:tgtEl>
                                          <p:spTgt spid="11">
                                            <p:txEl>
                                              <p:pRg st="8" end="8"/>
                                            </p:txEl>
                                          </p:spTgt>
                                        </p:tgtEl>
                                      </p:cBhvr>
                                    </p:animEffect>
                                    <p:anim calcmode="lin" valueType="num">
                                      <p:cBhvr>
                                        <p:cTn id="4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6024"/>
          </a:xfrm>
        </p:spPr>
        <p:txBody>
          <a:bodyPr>
            <a:normAutofit/>
          </a:bodyPr>
          <a:lstStyle/>
          <a:p>
            <a:pPr marL="0" indent="0" algn="just">
              <a:lnSpc>
                <a:spcPct val="100000"/>
              </a:lnSpc>
              <a:spcBef>
                <a:spcPts val="0"/>
              </a:spcBef>
              <a:buNone/>
              <a:defRPr/>
            </a:pPr>
            <a:r>
              <a:rPr lang="es-ES_tradnl" altLang="es-MX" sz="2000" dirty="0">
                <a:solidFill>
                  <a:srgbClr val="B36A99"/>
                </a:solidFill>
                <a:latin typeface="Arial" panose="020B0604020202020204" pitchFamily="34" charset="0"/>
                <a:cs typeface="Arial" panose="020B0604020202020204" pitchFamily="34" charset="0"/>
              </a:rPr>
              <a:t>La programación se concretiza </a:t>
            </a:r>
            <a:r>
              <a:rPr lang="es-ES_tradnl" altLang="es-MX" sz="2000" dirty="0">
                <a:solidFill>
                  <a:schemeClr val="bg1"/>
                </a:solidFill>
                <a:latin typeface="Arial" panose="020B0604020202020204" pitchFamily="34" charset="0"/>
                <a:cs typeface="Arial" panose="020B0604020202020204" pitchFamily="34" charset="0"/>
              </a:rPr>
              <a:t>a través del Programa Anual de Adquisiciones, Arrendamientos y Servicios (PAAAS), así como el de Obras Públicas y Servicios relacionados con las Mismas (POAS).</a:t>
            </a:r>
          </a:p>
          <a:p>
            <a:pPr marL="0"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a:t>
            </a:r>
            <a:r>
              <a:rPr lang="es-ES_tradnl" altLang="es-MX" sz="2000" b="1" dirty="0">
                <a:solidFill>
                  <a:schemeClr val="bg1"/>
                </a:solidFill>
                <a:latin typeface="Arial" panose="020B0604020202020204" pitchFamily="34" charset="0"/>
                <a:cs typeface="Arial" panose="020B0604020202020204" pitchFamily="34" charset="0"/>
              </a:rPr>
              <a:t>PAAAS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20 LAASSP y 16 y 17 RLAASSP)</a:t>
            </a:r>
            <a:r>
              <a:rPr lang="es-ES_tradnl" altLang="es-MX" sz="2000" dirty="0">
                <a:solidFill>
                  <a:schemeClr val="bg1"/>
                </a:solidFill>
                <a:latin typeface="Arial" panose="020B0604020202020204" pitchFamily="34" charset="0"/>
                <a:cs typeface="Arial" panose="020B0604020202020204" pitchFamily="34" charset="0"/>
              </a:rPr>
              <a:t>, y el </a:t>
            </a:r>
            <a:r>
              <a:rPr lang="es-ES_tradnl" altLang="es-MX" sz="2000" b="1" dirty="0">
                <a:solidFill>
                  <a:schemeClr val="bg1"/>
                </a:solidFill>
                <a:latin typeface="Arial" panose="020B0604020202020204" pitchFamily="34" charset="0"/>
                <a:cs typeface="Arial" panose="020B0604020202020204" pitchFamily="34" charset="0"/>
              </a:rPr>
              <a:t>PAOS</a:t>
            </a:r>
            <a:r>
              <a:rPr lang="es-ES_tradnl" altLang="es-MX" sz="2000" dirty="0">
                <a:solidFill>
                  <a:schemeClr val="bg1"/>
                </a:solidFill>
                <a:latin typeface="Arial" panose="020B0604020202020204" pitchFamily="34" charset="0"/>
                <a:cs typeface="Arial" panose="020B0604020202020204" pitchFamily="34" charset="0"/>
              </a:rPr>
              <a:t> </a:t>
            </a:r>
            <a:r>
              <a:rPr lang="es-ES_tradnl" altLang="es-MX" sz="1600" dirty="0">
                <a:solidFill>
                  <a:schemeClr val="bg1"/>
                </a:solidFill>
                <a:latin typeface="Arial" panose="020B0604020202020204" pitchFamily="34" charset="0"/>
                <a:cs typeface="Arial" panose="020B0604020202020204" pitchFamily="34" charset="0"/>
              </a:rPr>
              <a:t>(arts. 21 LOPSRM y 16 y 17 RLOPSRM) </a:t>
            </a:r>
            <a:r>
              <a:rPr lang="es-ES_tradnl" altLang="es-MX" sz="2000" dirty="0">
                <a:solidFill>
                  <a:schemeClr val="bg1"/>
                </a:solidFill>
                <a:latin typeface="Arial" panose="020B0604020202020204" pitchFamily="34" charset="0"/>
                <a:cs typeface="Arial" panose="020B0604020202020204" pitchFamily="34" charset="0"/>
              </a:rPr>
              <a:t>deben incorporar con detalle como mínimo la descripción y monto de al menos el 80% del presupuesto total estimado a contratar.</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titulares de las dependencias y entidades, o bien los oficiales mayores o equivalentes, </a:t>
            </a:r>
            <a:r>
              <a:rPr lang="es-ES_tradnl" altLang="es-MX" sz="2000" dirty="0">
                <a:solidFill>
                  <a:schemeClr val="accent3">
                    <a:lumMod val="75000"/>
                  </a:schemeClr>
                </a:solidFill>
                <a:latin typeface="Arial" panose="020B0604020202020204" pitchFamily="34" charset="0"/>
                <a:cs typeface="Arial" panose="020B0604020202020204" pitchFamily="34" charset="0"/>
              </a:rPr>
              <a:t>deben aprobar </a:t>
            </a:r>
            <a:r>
              <a:rPr lang="es-ES_tradnl" altLang="es-MX" sz="2000" dirty="0">
                <a:solidFill>
                  <a:schemeClr val="bg1"/>
                </a:solidFill>
                <a:latin typeface="Arial" panose="020B0604020202020204" pitchFamily="34" charset="0"/>
                <a:cs typeface="Arial" panose="020B0604020202020204" pitchFamily="34" charset="0"/>
              </a:rPr>
              <a:t>el correspondiente programa anual. </a:t>
            </a:r>
            <a:r>
              <a:rPr lang="es-ES_tradnl" altLang="es-MX" sz="1600" dirty="0">
                <a:solidFill>
                  <a:schemeClr val="bg1"/>
                </a:solidFill>
                <a:latin typeface="Arial" panose="020B0604020202020204" pitchFamily="34" charset="0"/>
                <a:cs typeface="Arial" panose="020B0604020202020204" pitchFamily="34" charset="0"/>
              </a:rPr>
              <a:t>(arts. 16 de ambas reglamentos)</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El Comité del ente público, tiene la </a:t>
            </a:r>
            <a:r>
              <a:rPr lang="es-ES_tradnl" altLang="es-MX" sz="2000" dirty="0">
                <a:solidFill>
                  <a:schemeClr val="accent4">
                    <a:lumMod val="75000"/>
                  </a:schemeClr>
                </a:solidFill>
                <a:latin typeface="Arial" panose="020B0604020202020204" pitchFamily="34" charset="0"/>
                <a:cs typeface="Arial" panose="020B0604020202020204" pitchFamily="34" charset="0"/>
              </a:rPr>
              <a:t>obligación de revisarlo</a:t>
            </a:r>
            <a:r>
              <a:rPr lang="es-ES_tradnl" altLang="es-MX" sz="2000" dirty="0">
                <a:solidFill>
                  <a:schemeClr val="bg1"/>
                </a:solidFill>
                <a:latin typeface="Arial" panose="020B0604020202020204" pitchFamily="34" charset="0"/>
                <a:cs typeface="Arial" panose="020B0604020202020204" pitchFamily="34" charset="0"/>
              </a:rPr>
              <a:t>, así como también sus modificaciones </a:t>
            </a:r>
            <a:r>
              <a:rPr lang="es-ES_tradnl" altLang="es-MX" sz="1600" dirty="0">
                <a:solidFill>
                  <a:schemeClr val="bg1"/>
                </a:solidFill>
                <a:latin typeface="Arial" panose="020B0604020202020204" pitchFamily="34" charset="0"/>
                <a:cs typeface="Arial" panose="020B0604020202020204" pitchFamily="34" charset="0"/>
              </a:rPr>
              <a:t>(arts. 22 fracc. I LAASSP y 17 RLAASSP y 25 fracc. I LOPSRM)</a:t>
            </a:r>
            <a:r>
              <a:rPr lang="es-ES_tradnl" altLang="es-MX" sz="2000" dirty="0">
                <a:solidFill>
                  <a:schemeClr val="bg1"/>
                </a:solidFill>
                <a:latin typeface="Arial" panose="020B0604020202020204" pitchFamily="34" charset="0"/>
                <a:cs typeface="Arial" panose="020B0604020202020204" pitchFamily="34" charset="0"/>
              </a:rPr>
              <a:t>.</a:t>
            </a:r>
          </a:p>
          <a:p>
            <a:pPr marL="0" lvl="7" indent="0" algn="just">
              <a:lnSpc>
                <a:spcPct val="100000"/>
              </a:lnSpc>
              <a:spcBef>
                <a:spcPts val="0"/>
              </a:spcBef>
              <a:buNone/>
              <a:defRPr/>
            </a:pPr>
            <a:endParaRPr lang="es-ES_tradnl" altLang="es-MX" sz="1000" dirty="0">
              <a:solidFill>
                <a:schemeClr val="bg1"/>
              </a:solidFill>
              <a:latin typeface="Arial" panose="020B0604020202020204" pitchFamily="34" charset="0"/>
              <a:cs typeface="Arial" panose="020B0604020202020204" pitchFamily="34" charset="0"/>
            </a:endParaRPr>
          </a:p>
          <a:p>
            <a:pPr marL="0" lvl="7"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Los programas anuales, en caso de requerirse, deberán actualizarse, durante los últimos cinco días hábiles de cada mes </a:t>
            </a:r>
            <a:r>
              <a:rPr lang="es-ES_tradnl" altLang="es-MX" sz="1600" dirty="0">
                <a:solidFill>
                  <a:schemeClr val="bg1"/>
                </a:solidFill>
                <a:latin typeface="Arial" panose="020B0604020202020204" pitchFamily="34" charset="0"/>
                <a:cs typeface="Arial" panose="020B0604020202020204" pitchFamily="34" charset="0"/>
              </a:rPr>
              <a:t>(arts. 17 RLOPSRM)</a:t>
            </a:r>
            <a:r>
              <a:rPr lang="es-ES_tradnl" altLang="es-MX" sz="2000" dirty="0">
                <a:solidFill>
                  <a:schemeClr val="bg1"/>
                </a:solidFill>
                <a:latin typeface="Arial" panose="020B0604020202020204" pitchFamily="34" charset="0"/>
                <a:cs typeface="Arial" panose="020B0604020202020204" pitchFamily="34" charset="0"/>
              </a:rPr>
              <a:t>. </a:t>
            </a:r>
          </a:p>
          <a:p>
            <a:pPr marL="0" lvl="7" indent="0" algn="just">
              <a:lnSpc>
                <a:spcPct val="100000"/>
              </a:lnSpc>
              <a:spcBef>
                <a:spcPts val="0"/>
              </a:spcBef>
              <a:buNone/>
              <a:defRPr/>
            </a:pPr>
            <a:endParaRPr lang="es-ES_tradnl" altLang="es-MX" sz="8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_tradnl" altLang="es-MX" sz="2000" dirty="0">
                <a:solidFill>
                  <a:schemeClr val="bg1"/>
                </a:solidFill>
                <a:latin typeface="Arial" panose="020B0604020202020204" pitchFamily="34" charset="0"/>
                <a:cs typeface="Arial" panose="020B0604020202020204" pitchFamily="34" charset="0"/>
              </a:rPr>
              <a:t>Debe </a:t>
            </a:r>
            <a:r>
              <a:rPr lang="es-ES_tradnl" altLang="es-MX" sz="2000" dirty="0">
                <a:solidFill>
                  <a:schemeClr val="bg2">
                    <a:lumMod val="60000"/>
                    <a:lumOff val="40000"/>
                  </a:schemeClr>
                </a:solidFill>
                <a:latin typeface="Arial" panose="020B0604020202020204" pitchFamily="34" charset="0"/>
                <a:cs typeface="Arial" panose="020B0604020202020204" pitchFamily="34" charset="0"/>
              </a:rPr>
              <a:t>difundirse</a:t>
            </a:r>
            <a:r>
              <a:rPr lang="es-ES_tradnl" altLang="es-MX" sz="2000" dirty="0">
                <a:solidFill>
                  <a:schemeClr val="bg1"/>
                </a:solidFill>
                <a:latin typeface="Arial" panose="020B0604020202020204" pitchFamily="34" charset="0"/>
                <a:cs typeface="Arial" panose="020B0604020202020204" pitchFamily="34" charset="0"/>
              </a:rPr>
              <a:t> a través de CompraNet y de la página de Internet del ente público a más tardar el 31 de enero de cada año. No se subirá la información reservada o confidencial en términos de la LFTAIP </a:t>
            </a:r>
            <a:r>
              <a:rPr lang="es-ES_tradnl" altLang="es-MX" sz="1600" dirty="0">
                <a:solidFill>
                  <a:schemeClr val="bg1"/>
                </a:solidFill>
                <a:latin typeface="Arial" panose="020B0604020202020204" pitchFamily="34" charset="0"/>
                <a:cs typeface="Arial" panose="020B0604020202020204" pitchFamily="34" charset="0"/>
              </a:rPr>
              <a:t>(21 1er. pfo. LAASSP y 22 1er. pfo. LOPSRM)</a:t>
            </a:r>
            <a:r>
              <a:rPr lang="es-ES_tradnl"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dirty="0"/>
          </a:p>
          <a:p>
            <a:pPr marL="0" lvl="7" indent="0" algn="just">
              <a:lnSpc>
                <a:spcPct val="100000"/>
              </a:lnSpc>
              <a:spcBef>
                <a:spcPts val="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698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Scale>
                                      <p:cBhvr>
                                        <p:cTn id="13"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xEl>
                                              <p:pRg st="2" end="2"/>
                                            </p:txEl>
                                          </p:spTgt>
                                        </p:tgtEl>
                                        <p:attrNameLst>
                                          <p:attrName>ppt_x</p:attrName>
                                          <p:attrName>ppt_y</p:attrName>
                                        </p:attrNameLst>
                                      </p:cBhvr>
                                    </p:animMotion>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250"/>
                                        <p:tgtEl>
                                          <p:spTgt spid="11">
                                            <p:txEl>
                                              <p:pRg st="4" end="4"/>
                                            </p:txEl>
                                          </p:spTgt>
                                        </p:tgtEl>
                                      </p:cBhvr>
                                    </p:animEffect>
                                    <p:anim calcmode="lin" valueType="num">
                                      <p:cBhvr>
                                        <p:cTn id="21" dur="12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2" dur="12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2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1000"/>
                                        <p:tgtEl>
                                          <p:spTgt spid="11">
                                            <p:txEl>
                                              <p:pRg st="8" end="8"/>
                                            </p:txEl>
                                          </p:spTgt>
                                        </p:tgtEl>
                                      </p:cBhvr>
                                    </p:animEffect>
                                    <p:anim calcmode="lin" valueType="num">
                                      <p:cBhvr>
                                        <p:cTn id="41"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
                                        <p:tgtEl>
                                          <p:spTgt spid="11">
                                            <p:txEl>
                                              <p:pRg st="10" end="10"/>
                                            </p:txEl>
                                          </p:spTgt>
                                        </p:tgtEl>
                                      </p:cBhvr>
                                    </p:animEffect>
                                    <p:anim calcmode="lin" valueType="num">
                                      <p:cBhvr>
                                        <p:cTn id="48" dur="4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9" dur="400" fill="hold"/>
                                        <p:tgtEl>
                                          <p:spTgt spid="11">
                                            <p:txEl>
                                              <p:pRg st="10" end="10"/>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1">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1">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41</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En resumen podemos decir que la Programación consiste:</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2">
                    <a:lumMod val="60000"/>
                    <a:lumOff val="40000"/>
                  </a:schemeClr>
                </a:solidFill>
                <a:latin typeface="Arial" panose="020B0604020202020204" pitchFamily="34" charset="0"/>
                <a:cs typeface="Arial" panose="020B0604020202020204" pitchFamily="34" charset="0"/>
              </a:rPr>
              <a:t>PRIMERO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en identifican las necesidades</a:t>
            </a:r>
            <a:r>
              <a:rPr lang="es-ES" altLang="es-MX" sz="2000" dirty="0">
                <a:solidFill>
                  <a:schemeClr val="bg1"/>
                </a:solidFill>
                <a:latin typeface="Arial" panose="020B0604020202020204" pitchFamily="34" charset="0"/>
                <a:cs typeface="Arial" panose="020B0604020202020204" pitchFamily="34" charset="0"/>
              </a:rPr>
              <a:t>. Las áreas usuarias o requirentes deben considerar aquello que requerirán contratar para cumplir con sus atribuciones, programas y objetivos durante el ejercicio presupuestal que corresponda, así como establecer calendarios para una adecuada entrega, prestación o ejecución.</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Esas necesidades deben calendarizarse, considerando el momento para llevar a cabo su contratación, y los relativos a la entrega de los bienes, la prestación de los servicios o la ejecución de los trabajos requeridos.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tx2">
                    <a:lumMod val="50000"/>
                  </a:schemeClr>
                </a:solidFill>
                <a:latin typeface="Arial" panose="020B0604020202020204" pitchFamily="34" charset="0"/>
                <a:cs typeface="Arial" panose="020B0604020202020204" pitchFamily="34" charset="0"/>
              </a:rPr>
              <a:t>SEGUNDO</a:t>
            </a:r>
            <a:r>
              <a:rPr lang="es-ES" altLang="es-MX" sz="2000" dirty="0">
                <a:solidFill>
                  <a:schemeClr val="bg1"/>
                </a:solidFill>
                <a:latin typeface="Arial" panose="020B0604020202020204" pitchFamily="34" charset="0"/>
                <a:cs typeface="Arial" panose="020B0604020202020204" pitchFamily="34" charset="0"/>
              </a:rPr>
              <a:t>, en materia con adquisiciones, </a:t>
            </a:r>
            <a:r>
              <a:rPr lang="es-ES" altLang="es-MX" sz="2000" b="1" dirty="0">
                <a:solidFill>
                  <a:schemeClr val="bg1"/>
                </a:solidFill>
                <a:latin typeface="Arial" panose="020B0604020202020204" pitchFamily="34" charset="0"/>
                <a:cs typeface="Arial" panose="020B0604020202020204" pitchFamily="34" charset="0"/>
              </a:rPr>
              <a:t>se deben verificar las existencias</a:t>
            </a:r>
            <a:r>
              <a:rPr lang="es-ES" altLang="es-MX" sz="2000" dirty="0">
                <a:solidFill>
                  <a:schemeClr val="bg1"/>
                </a:solidFill>
                <a:latin typeface="Arial" panose="020B0604020202020204" pitchFamily="34" charset="0"/>
                <a:cs typeface="Arial" panose="020B0604020202020204" pitchFamily="34" charset="0"/>
              </a:rPr>
              <a:t>. En necesario verificar los niveles de inventarios, las existencias de bienes en almacén o lo ya contratado en algún plurianual.</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b="1"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Font typeface="Arial" panose="020B0604020202020204" pitchFamily="34" charset="0"/>
              <a:buNone/>
              <a:defRPr/>
            </a:pPr>
            <a:r>
              <a:rPr lang="es-ES" altLang="es-MX" sz="2000" dirty="0">
                <a:solidFill>
                  <a:schemeClr val="bg1"/>
                </a:solidFill>
                <a:latin typeface="Arial" panose="020B0604020202020204" pitchFamily="34" charset="0"/>
                <a:cs typeface="Arial" panose="020B0604020202020204" pitchFamily="34" charset="0"/>
              </a:rPr>
              <a:t>Se debe constatar que lo requerido no supere los consumos históricos, y en el caso de consultorías, asesorías, estudios e investigaciones, que no existan trabajos iguales o similares.</a:t>
            </a:r>
          </a:p>
          <a:p>
            <a:pPr marL="0" indent="0" algn="just" defTabSz="533400">
              <a:lnSpc>
                <a:spcPct val="100000"/>
              </a:lnSpc>
              <a:spcBef>
                <a:spcPts val="0"/>
              </a:spcBef>
              <a:buClr>
                <a:schemeClr val="tx1"/>
              </a:buClr>
              <a:buFont typeface="Arial" panose="020B0604020202020204" pitchFamily="34" charset="0"/>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2">
                    <a:lumMod val="75000"/>
                  </a:schemeClr>
                </a:solidFill>
                <a:latin typeface="Arial" panose="020B0604020202020204" pitchFamily="34" charset="0"/>
                <a:cs typeface="Arial" panose="020B0604020202020204" pitchFamily="34" charset="0"/>
              </a:rPr>
              <a:t>TERCERO</a:t>
            </a:r>
            <a:r>
              <a:rPr lang="es-ES" altLang="es-MX" sz="2000" dirty="0">
                <a:solidFill>
                  <a:schemeClr val="bg1"/>
                </a:solidFill>
                <a:latin typeface="Arial" panose="020B0604020202020204" pitchFamily="34" charset="0"/>
                <a:cs typeface="Arial" panose="020B0604020202020204" pitchFamily="34" charset="0"/>
              </a:rPr>
              <a:t> se </a:t>
            </a:r>
            <a:r>
              <a:rPr lang="es-ES" altLang="es-MX" sz="2000" b="1" dirty="0">
                <a:solidFill>
                  <a:schemeClr val="bg1"/>
                </a:solidFill>
                <a:latin typeface="Arial" panose="020B0604020202020204" pitchFamily="34" charset="0"/>
                <a:cs typeface="Arial" panose="020B0604020202020204" pitchFamily="34" charset="0"/>
              </a:rPr>
              <a:t>cuantificarán  económicamente  las necesidades</a:t>
            </a:r>
            <a:r>
              <a:rPr lang="es-ES" altLang="es-MX" sz="2000" dirty="0">
                <a:solidFill>
                  <a:schemeClr val="bg1"/>
                </a:solidFill>
                <a:latin typeface="Arial" panose="020B0604020202020204" pitchFamily="34" charset="0"/>
                <a:cs typeface="Arial" panose="020B0604020202020204" pitchFamily="34" charset="0"/>
              </a:rPr>
              <a:t>. Es necesario de-</a:t>
            </a: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spTree>
    <p:extLst>
      <p:ext uri="{BB962C8B-B14F-4D97-AF65-F5344CB8AC3E}">
        <p14:creationId xmlns:p14="http://schemas.microsoft.com/office/powerpoint/2010/main" val="5933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7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7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75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9" dur="175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50"/>
                                        <p:tgtEl>
                                          <p:spTgt spid="3">
                                            <p:txEl>
                                              <p:pRg st="8" end="8"/>
                                            </p:txEl>
                                          </p:spTgt>
                                        </p:tgtEl>
                                      </p:cBhvr>
                                    </p:animEffect>
                                    <p:anim calcmode="lin" valueType="num">
                                      <p:cBhvr>
                                        <p:cTn id="45" dur="6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6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7" dur="900" decel="50000" fill="hold">
                                          <p:stCondLst>
                                            <p:cond delay="6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900" decel="50000" fill="hold">
                                          <p:stCondLst>
                                            <p:cond delay="6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42</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6"/>
            <a:ext cx="9789458" cy="596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terminar el monto del objeto a contratar. Para obtener este monto total, se puede hacer mediante la actualización de los últimos precios pagados; con información reciente disponible en CompraNet, o mediante la correspondiente investigación de mercado.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2">
                    <a:lumMod val="50000"/>
                  </a:schemeClr>
                </a:solidFill>
                <a:latin typeface="Arial" panose="020B0604020202020204" pitchFamily="34" charset="0"/>
                <a:cs typeface="Arial" panose="020B0604020202020204" pitchFamily="34" charset="0"/>
              </a:rPr>
              <a:t>CUARTO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priorizar necesidades</a:t>
            </a:r>
            <a:r>
              <a:rPr lang="es-ES" altLang="es-MX" sz="2000" dirty="0">
                <a:solidFill>
                  <a:schemeClr val="bg1"/>
                </a:solidFill>
                <a:latin typeface="Arial" panose="020B0604020202020204" pitchFamily="34" charset="0"/>
                <a:cs typeface="Arial" panose="020B0604020202020204" pitchFamily="34" charset="0"/>
              </a:rPr>
              <a:t>. Una vez conocido el monto aproximado de aquello que se pretende contratar, es procedente hacer los ajustes presupuestales y de necesidades, considerando cuales son criticas o estratégicas y cuales pueden pasar a un segundo o tercer nivel, para que el presupuesto proyectado coincida con el monto de las necesidades a contratar.</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							     Por lo tanto, es necesario realizar el proyecto de 								     </a:t>
            </a:r>
            <a:r>
              <a:rPr lang="es-ES" altLang="es-MX" sz="2000" b="1" dirty="0">
                <a:solidFill>
                  <a:schemeClr val="bg1"/>
                </a:solidFill>
                <a:latin typeface="Arial" panose="020B0604020202020204" pitchFamily="34" charset="0"/>
                <a:cs typeface="Arial" panose="020B0604020202020204" pitchFamily="34" charset="0"/>
              </a:rPr>
              <a:t>PAAAS</a:t>
            </a:r>
            <a:r>
              <a:rPr lang="es-ES" altLang="es-MX" sz="2000" dirty="0">
                <a:solidFill>
                  <a:schemeClr val="bg1"/>
                </a:solidFill>
                <a:latin typeface="Arial" panose="020B0604020202020204" pitchFamily="34" charset="0"/>
                <a:cs typeface="Arial" panose="020B0604020202020204" pitchFamily="34" charset="0"/>
              </a:rPr>
              <a:t>  o  de </a:t>
            </a:r>
            <a:r>
              <a:rPr lang="es-ES" altLang="es-MX" sz="2000" b="1" dirty="0">
                <a:solidFill>
                  <a:schemeClr val="bg1"/>
                </a:solidFill>
                <a:latin typeface="Arial" panose="020B0604020202020204" pitchFamily="34" charset="0"/>
                <a:cs typeface="Arial" panose="020B0604020202020204" pitchFamily="34" charset="0"/>
              </a:rPr>
              <a:t>PAOS</a:t>
            </a:r>
            <a:r>
              <a:rPr lang="es-ES" altLang="es-MX" sz="2000" dirty="0">
                <a:solidFill>
                  <a:schemeClr val="bg1"/>
                </a:solidFill>
                <a:latin typeface="Arial" panose="020B0604020202020204" pitchFamily="34" charset="0"/>
                <a:cs typeface="Arial" panose="020B0604020202020204" pitchFamily="34" charset="0"/>
              </a:rPr>
              <a:t>, al  mismo  tiempo  que  se 								     elabora  el  proyecto  de  presupuesto  para  el 								     ejercicio  siguiente,  pues  esta  información  es 								     fundamental para integrarlo.</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lang="es-ES" altLang="es-MX" sz="2000" dirty="0">
                <a:solidFill>
                  <a:schemeClr val="accent3">
                    <a:lumMod val="50000"/>
                  </a:schemeClr>
                </a:solidFill>
                <a:latin typeface="Arial" panose="020B0604020202020204" pitchFamily="34" charset="0"/>
                <a:cs typeface="Arial" panose="020B0604020202020204" pitchFamily="34" charset="0"/>
              </a:rPr>
              <a:t>							     QUINTO</a:t>
            </a:r>
            <a:r>
              <a:rPr lang="es-ES" altLang="es-MX" sz="2000" dirty="0">
                <a:solidFill>
                  <a:schemeClr val="bg1"/>
                </a:solidFill>
                <a:latin typeface="Arial" panose="020B0604020202020204" pitchFamily="34" charset="0"/>
                <a:cs typeface="Arial" panose="020B0604020202020204" pitchFamily="34" charset="0"/>
              </a:rPr>
              <a:t>  </a:t>
            </a:r>
            <a:r>
              <a:rPr lang="es-ES" altLang="es-MX" sz="2000" b="1" dirty="0">
                <a:solidFill>
                  <a:schemeClr val="bg1"/>
                </a:solidFill>
                <a:latin typeface="Arial" panose="020B0604020202020204" pitchFamily="34" charset="0"/>
                <a:cs typeface="Arial" panose="020B0604020202020204" pitchFamily="34" charset="0"/>
              </a:rPr>
              <a:t>se  integra  el  Programa</a:t>
            </a:r>
            <a:r>
              <a:rPr lang="es-ES" altLang="es-MX" sz="2000" dirty="0">
                <a:solidFill>
                  <a:schemeClr val="bg1"/>
                </a:solidFill>
                <a:latin typeface="Arial" panose="020B0604020202020204" pitchFamily="34" charset="0"/>
                <a:cs typeface="Arial" panose="020B0604020202020204" pitchFamily="34" charset="0"/>
              </a:rPr>
              <a:t>. Cada  área 							     usuaria o requirente envían sus necesidades </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ajustadas  en  cantidad  y  presupuesto al  área  responsable  de integrar y por  ende</a:t>
            </a: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2052" name="Picture 4" descr="Prioridades en la vida: 10 Estrategias para establecer prioridades">
            <a:extLst>
              <a:ext uri="{FF2B5EF4-FFF2-40B4-BE49-F238E27FC236}">
                <a16:creationId xmlns:a16="http://schemas.microsoft.com/office/drawing/2014/main" id="{1828F0BE-7BC5-4E30-A282-8A32F6C2C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4" y="3700463"/>
            <a:ext cx="3941746" cy="224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heckerboard(across)">
                                      <p:cBhvr>
                                        <p:cTn id="23" dur="1000"/>
                                        <p:tgtEl>
                                          <p:spTgt spid="2052"/>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2CC511-A7DC-8AD7-E180-3D4EE5E2626F}"/>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43</a:t>
            </a:fld>
            <a:endParaRPr lang="en-US" sz="2400"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922535D-B78A-EB44-6E17-27859644BC95}"/>
              </a:ext>
            </a:extLst>
          </p:cNvPr>
          <p:cNvSpPr txBox="1">
            <a:spLocks noChangeArrowheads="1"/>
          </p:cNvSpPr>
          <p:nvPr/>
        </p:nvSpPr>
        <p:spPr>
          <a:xfrm>
            <a:off x="605118" y="635697"/>
            <a:ext cx="9789458" cy="4379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533400" rtl="0" eaLnBrk="1" fontAlgn="auto" latinLnBrk="0" hangingPunct="1">
              <a:lnSpc>
                <a:spcPct val="100000"/>
              </a:lnSpc>
              <a:spcBef>
                <a:spcPts val="0"/>
              </a:spcBef>
              <a:spcAft>
                <a:spcPts val="0"/>
              </a:spcAft>
              <a:buClr>
                <a:srgbClr val="FFFFFF"/>
              </a:buClr>
              <a:buSzTx/>
              <a:buFontTx/>
              <a:buNone/>
              <a:tabLst/>
              <a:defRPr/>
            </a:pP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elaborar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PAAAS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 el </a:t>
            </a:r>
            <a:r>
              <a:rPr kumimoji="0" lang="es-ES" altLang="es-MX"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PAOS</a:t>
            </a:r>
            <a:r>
              <a:rPr kumimoji="0" lang="es-ES"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Una vez conocido el Presupuesto asignado por la CD al ente público, es procedente hacer una revisión para verificar que el presupuesto aprobado y calendarizado por la SHCP, alcanza para todas las contrataciones, de lo contrario es procedente hacer la adecuación correspondiente.</a:t>
            </a:r>
          </a:p>
          <a:p>
            <a:pPr marL="0" indent="0" algn="just" defTabSz="533400">
              <a:lnSpc>
                <a:spcPct val="100000"/>
              </a:lnSpc>
              <a:spcBef>
                <a:spcPts val="0"/>
              </a:spcBef>
              <a:buClr>
                <a:schemeClr val="tx1"/>
              </a:buClr>
              <a:buNone/>
              <a:defRPr/>
            </a:pPr>
            <a:endParaRPr lang="es-ES" altLang="es-MX" sz="2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accent4">
                    <a:lumMod val="75000"/>
                  </a:schemeClr>
                </a:solidFill>
                <a:latin typeface="Arial" panose="020B0604020202020204" pitchFamily="34" charset="0"/>
                <a:cs typeface="Arial" panose="020B0604020202020204" pitchFamily="34" charset="0"/>
              </a:rPr>
              <a:t>SEXTO</a:t>
            </a:r>
            <a:r>
              <a:rPr lang="es-ES" altLang="es-MX" sz="2000" dirty="0">
                <a:solidFill>
                  <a:schemeClr val="bg1"/>
                </a:solidFill>
                <a:latin typeface="Arial" panose="020B0604020202020204" pitchFamily="34" charset="0"/>
                <a:cs typeface="Arial" panose="020B0604020202020204" pitchFamily="34" charset="0"/>
              </a:rPr>
              <a:t> se aprueba y difunde. Una vez ajustadas las cantidades requeridas al presupuesto autorizado y calendarizado, el CAAS o, en caso de existir, el COP del ente público, lo analiza y revisar, y emite sus recomendaciones y observaciones.</a:t>
            </a:r>
          </a:p>
          <a:p>
            <a:pPr marL="0" indent="0" algn="just" defTabSz="533400">
              <a:lnSpc>
                <a:spcPct val="100000"/>
              </a:lnSpc>
              <a:spcBef>
                <a:spcPts val="0"/>
              </a:spcBef>
              <a:buClr>
                <a:schemeClr val="tx1"/>
              </a:buClr>
              <a:buNone/>
              <a:defRPr/>
            </a:pPr>
            <a:endParaRPr lang="es-ES" altLang="es-MX" sz="1000" dirty="0">
              <a:solidFill>
                <a:schemeClr val="bg1"/>
              </a:solidFill>
              <a:latin typeface="Arial" panose="020B0604020202020204" pitchFamily="34" charset="0"/>
              <a:cs typeface="Arial" panose="020B0604020202020204" pitchFamily="34" charset="0"/>
            </a:endParaRPr>
          </a:p>
          <a:p>
            <a:pPr marL="0" indent="0" algn="just" defTabSz="533400">
              <a:lnSpc>
                <a:spcPct val="100000"/>
              </a:lnSpc>
              <a:spcBef>
                <a:spcPts val="0"/>
              </a:spcBef>
              <a:buClr>
                <a:schemeClr val="tx1"/>
              </a:buClr>
              <a:buNone/>
              <a:defRPr/>
            </a:pPr>
            <a:r>
              <a:rPr lang="es-ES" altLang="es-MX" sz="2000" dirty="0">
                <a:solidFill>
                  <a:schemeClr val="bg1"/>
                </a:solidFill>
                <a:latin typeface="Arial" panose="020B0604020202020204" pitchFamily="34" charset="0"/>
                <a:cs typeface="Arial" panose="020B0604020202020204" pitchFamily="34" charset="0"/>
              </a:rPr>
              <a:t>Después, debe ser aprobado por el Titular de la dependencia o entidad o el Oficial Mayor o equivalente, y por último se publica en CompraNet 					      y en la página de Internet del ente público.</a:t>
            </a:r>
          </a:p>
          <a:p>
            <a:pPr marL="0" indent="0" algn="just" defTabSz="533400">
              <a:buClr>
                <a:schemeClr val="tx1"/>
              </a:buClr>
              <a:buFont typeface="Arial" panose="020B0604020202020204" pitchFamily="34" charset="0"/>
              <a:buNone/>
              <a:defRPr/>
            </a:pPr>
            <a:endParaRPr lang="es-ES" altLang="es-MX" sz="20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a:p>
            <a:pPr marL="0" indent="0" algn="just" defTabSz="533400">
              <a:buClr>
                <a:schemeClr val="tx1"/>
              </a:buClr>
              <a:buFont typeface="Arial" panose="020B0604020202020204" pitchFamily="34" charset="0"/>
              <a:buNone/>
              <a:defRPr/>
            </a:pPr>
            <a:endParaRPr lang="es-MX" sz="1800" dirty="0"/>
          </a:p>
        </p:txBody>
      </p:sp>
      <p:pic>
        <p:nvPicPr>
          <p:cNvPr id="12290" name="Picture 2" descr="Programa Anual de Adquisiciones, Arrendamientos y Servicios, PAAAS |  Instituto Nacional de las Mujeres | Gobierno | gob.mx">
            <a:extLst>
              <a:ext uri="{FF2B5EF4-FFF2-40B4-BE49-F238E27FC236}">
                <a16:creationId xmlns:a16="http://schemas.microsoft.com/office/drawing/2014/main" id="{20AEFADF-5DAB-9D79-0ED1-127C5B68D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30" y="4171264"/>
            <a:ext cx="36576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2290"/>
                                        </p:tgtEl>
                                        <p:attrNameLst>
                                          <p:attrName>style.visibility</p:attrName>
                                        </p:attrNameLst>
                                      </p:cBhvr>
                                      <p:to>
                                        <p:strVal val="visible"/>
                                      </p:to>
                                    </p:set>
                                    <p:anim calcmode="lin" valueType="num">
                                      <p:cBhvr>
                                        <p:cTn id="34" dur="1250" fill="hold"/>
                                        <p:tgtEl>
                                          <p:spTgt spid="12290"/>
                                        </p:tgtEl>
                                        <p:attrNameLst>
                                          <p:attrName>ppt_w</p:attrName>
                                        </p:attrNameLst>
                                      </p:cBhvr>
                                      <p:tavLst>
                                        <p:tav tm="0">
                                          <p:val>
                                            <p:fltVal val="0"/>
                                          </p:val>
                                        </p:tav>
                                        <p:tav tm="100000">
                                          <p:val>
                                            <p:strVal val="#ppt_w"/>
                                          </p:val>
                                        </p:tav>
                                      </p:tavLst>
                                    </p:anim>
                                    <p:anim calcmode="lin" valueType="num">
                                      <p:cBhvr>
                                        <p:cTn id="35" dur="1250" fill="hold"/>
                                        <p:tgtEl>
                                          <p:spTgt spid="12290"/>
                                        </p:tgtEl>
                                        <p:attrNameLst>
                                          <p:attrName>ppt_h</p:attrName>
                                        </p:attrNameLst>
                                      </p:cBhvr>
                                      <p:tavLst>
                                        <p:tav tm="0">
                                          <p:val>
                                            <p:fltVal val="0"/>
                                          </p:val>
                                        </p:tav>
                                        <p:tav tm="100000">
                                          <p:val>
                                            <p:strVal val="#ppt_h"/>
                                          </p:val>
                                        </p:tav>
                                      </p:tavLst>
                                    </p:anim>
                                    <p:animEffect transition="in" filter="fade">
                                      <p:cBhvr>
                                        <p:cTn id="36" dur="125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marL="0" indent="0" algn="just">
              <a:lnSpc>
                <a:spcPct val="120000"/>
              </a:lnSpc>
              <a:spcBef>
                <a:spcPts val="0"/>
              </a:spcBef>
              <a:buNone/>
            </a:pPr>
            <a:r>
              <a:rPr lang="es-MX" sz="2800" b="1" dirty="0">
                <a:latin typeface="ArialMT"/>
              </a:rPr>
              <a:t>Unidad 3. Procedimientos de contratación.</a:t>
            </a: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2" y="2041038"/>
            <a:ext cx="7649292" cy="4776621"/>
          </a:xfrm>
        </p:spPr>
        <p:txBody>
          <a:bodyPr>
            <a:normAutofit lnSpcReduction="10000"/>
          </a:bodyPr>
          <a:lstStyle/>
          <a:p>
            <a:pPr marL="0" indent="0" algn="just">
              <a:lnSpc>
                <a:spcPct val="110000"/>
              </a:lnSpc>
              <a:spcBef>
                <a:spcPts val="0"/>
              </a:spcBef>
              <a:buNone/>
            </a:pPr>
            <a:r>
              <a:rPr lang="es-MX" dirty="0">
                <a:solidFill>
                  <a:schemeClr val="bg1"/>
                </a:solidFill>
                <a:effectLst/>
                <a:latin typeface="ArialMT"/>
              </a:rPr>
              <a:t>El alumno será capaz de:</a:t>
            </a: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A) Identificar cuales son las distintos procedimientos de contratación previstos en la normatividad en materia de contrataciones públicas.</a:t>
            </a:r>
          </a:p>
          <a:p>
            <a:pPr marL="0" indent="0" algn="just">
              <a:lnSpc>
                <a:spcPct val="110000"/>
              </a:lnSpc>
              <a:spcBef>
                <a:spcPts val="0"/>
              </a:spcBef>
              <a:buNone/>
            </a:pPr>
            <a:r>
              <a:rPr lang="es-MX" sz="1200" dirty="0">
                <a:solidFill>
                  <a:schemeClr val="bg1"/>
                </a:solidFill>
                <a:effectLst/>
                <a:latin typeface="ArialMT"/>
              </a:rPr>
              <a:t> </a:t>
            </a:r>
          </a:p>
          <a:p>
            <a:pPr marL="0" indent="0" algn="just">
              <a:lnSpc>
                <a:spcPct val="110000"/>
              </a:lnSpc>
              <a:spcBef>
                <a:spcPts val="0"/>
              </a:spcBef>
              <a:buNone/>
            </a:pPr>
            <a:r>
              <a:rPr lang="es-MX" dirty="0">
                <a:solidFill>
                  <a:schemeClr val="bg1"/>
                </a:solidFill>
                <a:effectLst/>
                <a:latin typeface="ArialMT"/>
              </a:rPr>
              <a:t>B) Reconocerá cuales son las </a:t>
            </a:r>
            <a:r>
              <a:rPr lang="es-MX" dirty="0">
                <a:solidFill>
                  <a:schemeClr val="bg1"/>
                </a:solidFill>
                <a:latin typeface="ArialMT"/>
              </a:rPr>
              <a:t>etapas de los distintos procedimientos  de  contratación  pública, y</a:t>
            </a:r>
            <a:endParaRPr lang="es-MX" dirty="0">
              <a:solidFill>
                <a:schemeClr val="bg1"/>
              </a:solidFill>
              <a:effectLst/>
              <a:latin typeface="ArialMT"/>
            </a:endParaRPr>
          </a:p>
          <a:p>
            <a:pPr marL="0" indent="0" algn="just">
              <a:lnSpc>
                <a:spcPct val="110000"/>
              </a:lnSpc>
              <a:spcBef>
                <a:spcPts val="0"/>
              </a:spcBef>
              <a:buNone/>
            </a:pPr>
            <a:endParaRPr lang="es-MX" sz="1200" dirty="0">
              <a:solidFill>
                <a:schemeClr val="bg1"/>
              </a:solidFill>
              <a:effectLst/>
              <a:latin typeface="ArialMT"/>
            </a:endParaRPr>
          </a:p>
          <a:p>
            <a:pPr marL="0" indent="0" algn="just">
              <a:lnSpc>
                <a:spcPct val="110000"/>
              </a:lnSpc>
              <a:spcBef>
                <a:spcPts val="0"/>
              </a:spcBef>
              <a:buNone/>
            </a:pPr>
            <a:r>
              <a:rPr lang="es-MX" dirty="0">
                <a:solidFill>
                  <a:schemeClr val="bg1"/>
                </a:solidFill>
                <a:effectLst/>
                <a:latin typeface="ArialMT"/>
              </a:rPr>
              <a:t>C)</a:t>
            </a:r>
            <a:r>
              <a:rPr lang="es-MX" dirty="0">
                <a:solidFill>
                  <a:schemeClr val="bg1"/>
                </a:solidFill>
                <a:latin typeface="ArialMT"/>
              </a:rPr>
              <a:t> Podrá analizar los requisitos que se deben satisfacer en cada uno de los distintos momentos por los que atraviesa un contratación pública</a:t>
            </a:r>
            <a:r>
              <a:rPr lang="es-MX" dirty="0">
                <a:solidFill>
                  <a:schemeClr val="bg1"/>
                </a:solidFill>
                <a:effectLst/>
                <a:latin typeface="ArialMT"/>
              </a:rPr>
              <a:t>, con la finalidad de estar en posibilidades de auditar los elementos básicos de los mismos. </a:t>
            </a: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F9D71D24-0E22-81A6-D63E-04D41152244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44</a:t>
            </a:fld>
            <a:endParaRPr lang="en-US" sz="2400" dirty="0">
              <a:latin typeface="Arial" panose="020B0604020202020204" pitchFamily="34" charset="0"/>
              <a:cs typeface="Arial" panose="020B0604020202020204" pitchFamily="34" charset="0"/>
            </a:endParaRPr>
          </a:p>
        </p:txBody>
      </p:sp>
      <p:pic>
        <p:nvPicPr>
          <p:cNvPr id="11266" name="Picture 2"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4AB539C1-A6B2-32C7-CCAC-4E9877A45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997" y="2296003"/>
            <a:ext cx="3616190" cy="205409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4. Garantizar integridad y rendición de cuentas en la contratación pública  en el Estado de México | Contratación Pública en el Estado de México :  Mejorando la Eficiencia y la Competencia | OECD iLibrary">
            <a:extLst>
              <a:ext uri="{FF2B5EF4-FFF2-40B4-BE49-F238E27FC236}">
                <a16:creationId xmlns:a16="http://schemas.microsoft.com/office/drawing/2014/main" id="{B86E8610-E48F-05DD-E372-C449F8C36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997" y="4481631"/>
            <a:ext cx="3616189" cy="205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linds(horizontal)">
                                      <p:cBhvr>
                                        <p:cTn id="19" dur="75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p:cTn id="24"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xEl>
                                              <p:pRg st="6" end="6"/>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1268"/>
                                        </p:tgtEl>
                                        <p:attrNameLst>
                                          <p:attrName>style.visibility</p:attrName>
                                        </p:attrNameLst>
                                      </p:cBhvr>
                                      <p:to>
                                        <p:strVal val="visible"/>
                                      </p:to>
                                    </p:set>
                                    <p:animEffect transition="in" filter="blinds(horizontal)">
                                      <p:cBhvr>
                                        <p:cTn id="4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85512"/>
          </a:xfrm>
        </p:spPr>
        <p:txBody>
          <a:bodyPr>
            <a:normAutofit lnSpcReduction="10000"/>
          </a:bodyPr>
          <a:lstStyle/>
          <a:p>
            <a:pPr marL="0" indent="0" algn="just">
              <a:lnSpc>
                <a:spcPct val="110000"/>
              </a:lnSpc>
              <a:spcBef>
                <a:spcPts val="0"/>
              </a:spcBef>
              <a:buNone/>
            </a:pPr>
            <a:r>
              <a:rPr lang="es-MX" sz="2000" b="1" dirty="0">
                <a:solidFill>
                  <a:schemeClr val="bg1"/>
                </a:solidFill>
                <a:latin typeface="ArialMT"/>
              </a:rPr>
              <a:t>3.1. </a:t>
            </a:r>
            <a:r>
              <a:rPr lang="es-MX" sz="2000" b="1" dirty="0">
                <a:solidFill>
                  <a:schemeClr val="accent6">
                    <a:lumMod val="50000"/>
                  </a:schemeClr>
                </a:solidFill>
                <a:latin typeface="ArialMT"/>
              </a:rPr>
              <a:t>Que se puede contratar con la LAASSP y con la LOPSRM</a:t>
            </a:r>
            <a:r>
              <a:rPr lang="es-MX" sz="2000" dirty="0">
                <a:solidFill>
                  <a:schemeClr val="bg1"/>
                </a:solidFill>
                <a:latin typeface="ArialMT"/>
              </a:rPr>
              <a:t>.</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LAASSP</a:t>
            </a:r>
            <a:r>
              <a:rPr lang="es-MX" sz="2000" dirty="0">
                <a:solidFill>
                  <a:schemeClr val="bg1"/>
                </a:solidFill>
                <a:latin typeface="ArialMT"/>
              </a:rPr>
              <a:t>, con esa norma se puede contratar:</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La </a:t>
            </a:r>
            <a:r>
              <a:rPr lang="es-MX" sz="2000" dirty="0">
                <a:solidFill>
                  <a:schemeClr val="accent3">
                    <a:lumMod val="75000"/>
                  </a:schemeClr>
                </a:solidFill>
                <a:latin typeface="ArialMT"/>
              </a:rPr>
              <a:t>adquisición</a:t>
            </a:r>
            <a:r>
              <a:rPr lang="es-MX" sz="2000" dirty="0">
                <a:solidFill>
                  <a:schemeClr val="bg1"/>
                </a:solidFill>
                <a:latin typeface="ArialMT"/>
              </a:rPr>
              <a:t> o </a:t>
            </a:r>
            <a:r>
              <a:rPr lang="es-MX" sz="2000" dirty="0">
                <a:solidFill>
                  <a:srgbClr val="7F3B71"/>
                </a:solidFill>
                <a:latin typeface="ArialMT"/>
              </a:rPr>
              <a:t>arrendamiento</a:t>
            </a:r>
            <a:r>
              <a:rPr lang="es-MX" sz="2000" dirty="0">
                <a:solidFill>
                  <a:schemeClr val="bg1"/>
                </a:solidFill>
                <a:latin typeface="ArialMT"/>
              </a:rPr>
              <a:t> de </a:t>
            </a:r>
            <a:r>
              <a:rPr lang="es-MX" sz="2000" dirty="0">
                <a:solidFill>
                  <a:srgbClr val="0000C7"/>
                </a:solidFill>
                <a:latin typeface="ArialMT"/>
              </a:rPr>
              <a:t>bienes muebles</a:t>
            </a:r>
            <a:r>
              <a:rPr lang="es-MX" sz="2000" dirty="0">
                <a:solidFill>
                  <a:schemeClr val="bg1"/>
                </a:solidFill>
                <a:latin typeface="ArialMT"/>
              </a:rPr>
              <a:t>. Para el caso del arrendamiento, se deberá realizar el estudio de factibilidad a efecto de determinar la conveniencia para su adquisición, mediante arrendamiento con opción a compra y considerando, entre otros aspectos, los costos de mantenimiento y consumibles que se tengan que pagar en cada caso.</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Cualquier tipo de </a:t>
            </a:r>
            <a:r>
              <a:rPr lang="es-MX" sz="2000" dirty="0">
                <a:solidFill>
                  <a:schemeClr val="bg2">
                    <a:lumMod val="60000"/>
                    <a:lumOff val="40000"/>
                  </a:schemeClr>
                </a:solidFill>
                <a:latin typeface="ArialMT"/>
              </a:rPr>
              <a:t>servicios</a:t>
            </a:r>
            <a:r>
              <a:rPr lang="es-MX" sz="2000" dirty="0">
                <a:solidFill>
                  <a:schemeClr val="bg1"/>
                </a:solidFill>
                <a:latin typeface="ArialMT"/>
              </a:rPr>
              <a:t> que generen una obligación 			       de pago para el ente público, y cuya contratación no 			       estén contemplada en alguna otra disposición jurídica.</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			       De conformidad con el artículo 4 de la </a:t>
            </a:r>
            <a:r>
              <a:rPr lang="es-MX" sz="2000" b="1" dirty="0">
                <a:solidFill>
                  <a:schemeClr val="bg1"/>
                </a:solidFill>
                <a:latin typeface="ArialMT"/>
              </a:rPr>
              <a:t>LOPSRM</a:t>
            </a:r>
            <a:r>
              <a:rPr lang="es-MX" sz="2000" dirty="0">
                <a:solidFill>
                  <a:schemeClr val="bg1"/>
                </a:solidFill>
                <a:latin typeface="ArialMT"/>
              </a:rPr>
              <a:t>, se pueden contratar también </a:t>
            </a:r>
            <a:r>
              <a:rPr lang="es-MX" sz="2000" dirty="0">
                <a:solidFill>
                  <a:schemeClr val="bg2">
                    <a:lumMod val="60000"/>
                    <a:lumOff val="40000"/>
                  </a:schemeClr>
                </a:solidFill>
                <a:latin typeface="ArialMT"/>
              </a:rPr>
              <a:t>servicios</a:t>
            </a:r>
            <a:r>
              <a:rPr lang="es-MX" sz="2000" dirty="0">
                <a:solidFill>
                  <a:schemeClr val="bg1"/>
                </a:solidFill>
                <a:latin typeface="ArialMT"/>
              </a:rPr>
              <a:t>, pero esto procede cuando esten relacionados directamente con un proyecto de obra pública, sea antes de realizarlo, durante su ejecución o después de ello. </a:t>
            </a:r>
          </a:p>
          <a:p>
            <a:pPr marL="0" indent="0" algn="just">
              <a:lnSpc>
                <a:spcPct val="110000"/>
              </a:lnSpc>
              <a:spcBef>
                <a:spcPts val="0"/>
              </a:spcBef>
              <a:buNone/>
            </a:pPr>
            <a:endParaRPr lang="es-MX" sz="10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MT"/>
              </a:rPr>
              <a:t>Quedan </a:t>
            </a:r>
            <a:r>
              <a:rPr lang="es-MX" sz="2000" dirty="0">
                <a:solidFill>
                  <a:schemeClr val="accent5">
                    <a:lumMod val="75000"/>
                  </a:schemeClr>
                </a:solidFill>
                <a:latin typeface="ArialMT"/>
              </a:rPr>
              <a:t>exceptuados </a:t>
            </a:r>
            <a:r>
              <a:rPr lang="es-MX" sz="2000" dirty="0">
                <a:solidFill>
                  <a:schemeClr val="bg1"/>
                </a:solidFill>
                <a:latin typeface="ArialMT"/>
              </a:rPr>
              <a:t>de la contratación mediante la </a:t>
            </a:r>
            <a:r>
              <a:rPr lang="es-MX" sz="2000" b="1" dirty="0">
                <a:solidFill>
                  <a:schemeClr val="bg1"/>
                </a:solidFill>
                <a:latin typeface="ArialMT"/>
              </a:rPr>
              <a:t>LAASSP</a:t>
            </a:r>
            <a:r>
              <a:rPr lang="es-MX" sz="2000" dirty="0">
                <a:solidFill>
                  <a:schemeClr val="bg1"/>
                </a:solidFill>
                <a:latin typeface="ArialMT"/>
              </a:rPr>
              <a:t> los sigueintes </a:t>
            </a:r>
            <a:r>
              <a:rPr lang="es-MX" sz="2000" dirty="0">
                <a:solidFill>
                  <a:schemeClr val="bg2">
                    <a:lumMod val="60000"/>
                    <a:lumOff val="40000"/>
                  </a:schemeClr>
                </a:solidFill>
                <a:latin typeface="ArialMT"/>
              </a:rPr>
              <a:t>servicios</a:t>
            </a:r>
            <a:r>
              <a:rPr lang="es-MX" sz="2000" dirty="0">
                <a:solidFill>
                  <a:schemeClr val="bg1"/>
                </a:solidFill>
                <a:latin typeface="ArialMT"/>
              </a:rPr>
              <a:t> </a:t>
            </a:r>
            <a:r>
              <a:rPr lang="es-MX" sz="1600" dirty="0">
                <a:solidFill>
                  <a:schemeClr val="bg1"/>
                </a:solidFill>
                <a:latin typeface="ArialMT"/>
              </a:rPr>
              <a:t>(art. 5 RLAASSP)</a:t>
            </a:r>
            <a:r>
              <a:rPr lang="es-MX" sz="2000" dirty="0">
                <a:solidFill>
                  <a:schemeClr val="bg1"/>
                </a:solidFill>
                <a:latin typeface="ArialMT"/>
              </a:rPr>
              <a:t>:</a:t>
            </a:r>
          </a:p>
        </p:txBody>
      </p:sp>
      <p:pic>
        <p:nvPicPr>
          <p:cNvPr id="5122" name="Picture 2" descr="Contratos para las Adquisiciones de Proyectos">
            <a:extLst>
              <a:ext uri="{FF2B5EF4-FFF2-40B4-BE49-F238E27FC236}">
                <a16:creationId xmlns:a16="http://schemas.microsoft.com/office/drawing/2014/main" id="{E6E6142D-6DB3-5A5A-F071-9F7522D6F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55" y="3272766"/>
            <a:ext cx="2925315" cy="129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edg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1250" fill="hold"/>
                                        <p:tgtEl>
                                          <p:spTgt spid="5122"/>
                                        </p:tgtEl>
                                        <p:attrNameLst>
                                          <p:attrName>ppt_w</p:attrName>
                                        </p:attrNameLst>
                                      </p:cBhvr>
                                      <p:tavLst>
                                        <p:tav tm="0">
                                          <p:val>
                                            <p:fltVal val="0"/>
                                          </p:val>
                                        </p:tav>
                                        <p:tav tm="100000">
                                          <p:val>
                                            <p:strVal val="#ppt_w"/>
                                          </p:val>
                                        </p:tav>
                                      </p:tavLst>
                                    </p:anim>
                                    <p:anim calcmode="lin" valueType="num">
                                      <p:cBhvr>
                                        <p:cTn id="27" dur="1250" fill="hold"/>
                                        <p:tgtEl>
                                          <p:spTgt spid="5122"/>
                                        </p:tgtEl>
                                        <p:attrNameLst>
                                          <p:attrName>ppt_h</p:attrName>
                                        </p:attrNameLst>
                                      </p:cBhvr>
                                      <p:tavLst>
                                        <p:tav tm="0">
                                          <p:val>
                                            <p:fltVal val="0"/>
                                          </p:val>
                                        </p:tav>
                                        <p:tav tm="100000">
                                          <p:val>
                                            <p:strVal val="#ppt_h"/>
                                          </p:val>
                                        </p:tav>
                                      </p:tavLst>
                                    </p:anim>
                                    <p:animEffect transition="in" filter="fade">
                                      <p:cBhvr>
                                        <p:cTn id="28" dur="1250"/>
                                        <p:tgtEl>
                                          <p:spTgt spid="5122"/>
                                        </p:tgtEl>
                                      </p:cBhvr>
                                    </p:animEffect>
                                  </p:childTnLst>
                                </p:cTn>
                              </p:par>
                              <p:par>
                                <p:cTn id="29" presetID="43"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
                                        <p:tgtEl>
                                          <p:spTgt spid="11">
                                            <p:txEl>
                                              <p:pRg st="6" end="6"/>
                                            </p:txEl>
                                          </p:spTgt>
                                        </p:tgtEl>
                                      </p:cBhvr>
                                    </p:animEffect>
                                    <p:anim calcmode="lin" valueType="num">
                                      <p:cBhvr>
                                        <p:cTn id="3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nodeType="clickEffect">
                                  <p:stCondLst>
                                    <p:cond delay="0"/>
                                  </p:stCondLst>
                                  <p:iterate type="lt">
                                    <p:tmPct val="50000"/>
                                  </p:iterate>
                                  <p:childTnLst>
                                    <p:set>
                                      <p:cBhvr>
                                        <p:cTn id="49" dur="1" fill="hold">
                                          <p:stCondLst>
                                            <p:cond delay="0"/>
                                          </p:stCondLst>
                                        </p:cTn>
                                        <p:tgtEl>
                                          <p:spTgt spid="11">
                                            <p:txEl>
                                              <p:pRg st="10" end="10"/>
                                            </p:txEl>
                                          </p:spTgt>
                                        </p:tgtEl>
                                        <p:attrNameLst>
                                          <p:attrName>style.visibility</p:attrName>
                                        </p:attrNameLst>
                                      </p:cBhvr>
                                      <p:to>
                                        <p:strVal val="visible"/>
                                      </p:to>
                                    </p:set>
                                    <p:set>
                                      <p:cBhvr>
                                        <p:cTn id="50" dur="114" fill="hold">
                                          <p:stCondLst>
                                            <p:cond delay="0"/>
                                          </p:stCondLst>
                                        </p:cTn>
                                        <p:tgtEl>
                                          <p:spTgt spid="11">
                                            <p:txEl>
                                              <p:pRg st="10" end="10"/>
                                            </p:txEl>
                                          </p:spTgt>
                                        </p:tgtEl>
                                        <p:attrNameLst>
                                          <p:attrName>style.rotation</p:attrName>
                                        </p:attrNameLst>
                                      </p:cBhvr>
                                      <p:to>
                                        <p:strVal val="-45.0"/>
                                      </p:to>
                                    </p:set>
                                    <p:anim calcmode="lin" valueType="num">
                                      <p:cBhvr>
                                        <p:cTn id="51" dur="114" fill="hold">
                                          <p:stCondLst>
                                            <p:cond delay="114"/>
                                          </p:stCondLst>
                                        </p:cTn>
                                        <p:tgtEl>
                                          <p:spTgt spid="11">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114" fill="hold">
                                          <p:stCondLst>
                                            <p:cond delay="0"/>
                                          </p:stCondLst>
                                        </p:cTn>
                                        <p:tgtEl>
                                          <p:spTgt spid="11">
                                            <p:txEl>
                                              <p:pRg st="10" end="10"/>
                                            </p:txEl>
                                          </p:spTgt>
                                        </p:tgtEl>
                                        <p:attrNameLst>
                                          <p:attrName>ppt_y</p:attrName>
                                        </p:attrNameLst>
                                      </p:cBhvr>
                                      <p:tavLst>
                                        <p:tav tm="0">
                                          <p:val>
                                            <p:strVal val="#ppt_y-1"/>
                                          </p:val>
                                        </p:tav>
                                        <p:tav tm="100000">
                                          <p:val>
                                            <p:strVal val="#ppt_y-(0.354*#ppt_w-0.172*#ppt_h)"/>
                                          </p:val>
                                        </p:tav>
                                      </p:tavLst>
                                    </p:anim>
                                    <p:anim calcmode="lin" valueType="num">
                                      <p:cBhvr>
                                        <p:cTn id="53" dur="39" decel="50000" autoRev="1" fill="hold">
                                          <p:stCondLst>
                                            <p:cond delay="114"/>
                                          </p:stCondLst>
                                        </p:cTn>
                                        <p:tgtEl>
                                          <p:spTgt spid="11">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34" fill="hold">
                                          <p:stCondLst>
                                            <p:cond delay="216"/>
                                          </p:stCondLst>
                                        </p:cTn>
                                        <p:tgtEl>
                                          <p:spTgt spid="11">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bg1"/>
                </a:solidFill>
                <a:latin typeface="ArialMT"/>
              </a:rPr>
              <a:t>I. </a:t>
            </a:r>
            <a:r>
              <a:rPr lang="es-MX" sz="2000" i="1" dirty="0">
                <a:solidFill>
                  <a:schemeClr val="bg1"/>
                </a:solidFill>
                <a:latin typeface="ArialMT"/>
              </a:rPr>
              <a:t>Bancarios</a:t>
            </a:r>
            <a:r>
              <a:rPr lang="es-MX" sz="2000" dirty="0">
                <a:solidFill>
                  <a:schemeClr val="bg1"/>
                </a:solidFill>
                <a:latin typeface="ArialMT"/>
              </a:rPr>
              <a:t>; II. </a:t>
            </a:r>
            <a:r>
              <a:rPr lang="es-MX" sz="2000" i="1" dirty="0">
                <a:solidFill>
                  <a:schemeClr val="bg1"/>
                </a:solidFill>
                <a:latin typeface="ArialMT"/>
              </a:rPr>
              <a:t>Los de intermediación bursátil, custodia de valores y constitución de</a:t>
            </a:r>
            <a:r>
              <a:rPr lang="es-MX" sz="2000" i="1" dirty="0"/>
              <a:t> </a:t>
            </a:r>
            <a:r>
              <a:rPr lang="es-MX" sz="2000" i="1" dirty="0">
                <a:solidFill>
                  <a:schemeClr val="bg1"/>
                </a:solidFill>
                <a:latin typeface="ArialMT"/>
              </a:rPr>
              <a:t>fideicomisos o de sociedades de inversión</a:t>
            </a:r>
            <a:r>
              <a:rPr lang="es-MX" sz="2000" dirty="0">
                <a:solidFill>
                  <a:schemeClr val="bg1"/>
                </a:solidFill>
                <a:latin typeface="ArialMT"/>
              </a:rPr>
              <a:t>; III. </a:t>
            </a:r>
            <a:r>
              <a:rPr lang="es-MX" sz="2000" i="1" dirty="0">
                <a:solidFill>
                  <a:schemeClr val="bg1"/>
                </a:solidFill>
                <a:latin typeface="ArialMT"/>
              </a:rPr>
              <a:t>Los prestados por notarios públicos cuando se sujeten al cobro de sus respectivos </a:t>
            </a:r>
            <a:r>
              <a:rPr lang="es-MX" sz="2000" dirty="0">
                <a:solidFill>
                  <a:schemeClr val="bg1"/>
                </a:solidFill>
                <a:latin typeface="ArialMT"/>
              </a:rPr>
              <a:t>aranceles, y IV. </a:t>
            </a:r>
            <a:r>
              <a:rPr lang="es-MX" sz="2000" i="1" dirty="0">
                <a:solidFill>
                  <a:schemeClr val="bg1"/>
                </a:solidFill>
                <a:latin typeface="ArialMT"/>
              </a:rPr>
              <a:t>Los contratados por las SNC, cuya finalidad sea cumplir su objeto y se realicen de acuerdo con la Ley</a:t>
            </a:r>
            <a:r>
              <a:rPr lang="es-MX" sz="2000" i="1" dirty="0">
                <a:solidFill>
                  <a:schemeClr val="bg1"/>
                </a:solidFill>
                <a:latin typeface="Arial" panose="020B0604020202020204" pitchFamily="34" charset="0"/>
                <a:cs typeface="Arial" panose="020B0604020202020204" pitchFamily="34" charset="0"/>
              </a:rPr>
              <a:t> </a:t>
            </a:r>
            <a:r>
              <a:rPr lang="es-MX" sz="2000" i="1" dirty="0">
                <a:solidFill>
                  <a:schemeClr val="bg1"/>
                </a:solidFill>
                <a:latin typeface="ArialMT"/>
              </a:rPr>
              <a:t>de Instituciones de Crédito, incluidas las contrataciones para cubrir los riesgos que deriven de sus operaciones y se eroguen con recursos producto de las operaciones o servicios que presten</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B050"/>
                </a:solidFill>
                <a:latin typeface="ArialMT"/>
              </a:rPr>
              <a:t>Seguros patrimoniales </a:t>
            </a:r>
            <a:r>
              <a:rPr lang="es-MX" sz="1600" dirty="0">
                <a:solidFill>
                  <a:schemeClr val="bg1"/>
                </a:solidFill>
                <a:latin typeface="ArialMT"/>
              </a:rPr>
              <a:t>(arts. 5 LAASSP y 6 LOPSRM) </a:t>
            </a:r>
            <a:r>
              <a:rPr lang="es-MX" sz="2000" dirty="0">
                <a:solidFill>
                  <a:schemeClr val="bg1"/>
                </a:solidFill>
                <a:latin typeface="ArialMT"/>
              </a:rPr>
              <a:t>salvo cuando por razón de la naturaleza de los bienes o el tipo de riesgos a los que están expuestos, el costo de aseguramiento represente una erogación que no guarde relación directa con el beneficio que pudiera obtenerse o bien, se constate que no exista oferta de seguros en el mercado para los bienes de que se trate. La SHCP debe autorizar previamente la aplicación de esta excepción </a:t>
            </a:r>
            <a:r>
              <a:rPr lang="es-MX" sz="1600" dirty="0">
                <a:solidFill>
                  <a:schemeClr val="bg1"/>
                </a:solidFill>
                <a:latin typeface="ArialMT"/>
              </a:rPr>
              <a:t>(art. 5 2º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rgbClr val="0070C0"/>
                </a:solidFill>
                <a:latin typeface="ArialMT"/>
              </a:rPr>
              <a:t>Seguros personales </a:t>
            </a:r>
            <a:r>
              <a:rPr lang="es-MX" sz="2000" dirty="0">
                <a:solidFill>
                  <a:schemeClr val="bg1"/>
                </a:solidFill>
                <a:latin typeface="ArialMT"/>
              </a:rPr>
              <a:t>para los servidores públicos y los jubilados de las dependencias, en términos generales, son responsabilidad de la SHCP la cual los contrata mediante consolidación </a:t>
            </a:r>
            <a:r>
              <a:rPr lang="es-MX" sz="1600" dirty="0">
                <a:solidFill>
                  <a:schemeClr val="bg1"/>
                </a:solidFill>
                <a:latin typeface="ArialMT"/>
              </a:rPr>
              <a:t>(art. 17 último pfo. LAASSP)</a:t>
            </a:r>
            <a:r>
              <a:rPr lang="es-MX" sz="2000" dirty="0">
                <a:solidFill>
                  <a:schemeClr val="bg1"/>
                </a:solidFill>
                <a:latin typeface="ArialMT"/>
              </a:rPr>
              <a:t>.</a:t>
            </a:r>
          </a:p>
          <a:p>
            <a:pPr marL="0" indent="0" algn="just">
              <a:lnSpc>
                <a:spcPct val="100000"/>
              </a:lnSpc>
              <a:spcBef>
                <a:spcPts val="0"/>
              </a:spcBef>
              <a:buNone/>
            </a:pPr>
            <a:endParaRPr lang="es-MX" sz="1000" dirty="0">
              <a:solidFill>
                <a:schemeClr val="bg1"/>
              </a:solidFill>
              <a:latin typeface="ArialMT"/>
            </a:endParaRPr>
          </a:p>
        </p:txBody>
      </p:sp>
    </p:spTree>
    <p:extLst>
      <p:ext uri="{BB962C8B-B14F-4D97-AF65-F5344CB8AC3E}">
        <p14:creationId xmlns:p14="http://schemas.microsoft.com/office/powerpoint/2010/main" val="37901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125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a:bodyPr>
          <a:lstStyle/>
          <a:p>
            <a:pPr marL="0" indent="0" algn="just">
              <a:lnSpc>
                <a:spcPct val="100000"/>
              </a:lnSpc>
              <a:spcBef>
                <a:spcPts val="0"/>
              </a:spcBef>
              <a:buNone/>
            </a:pPr>
            <a:r>
              <a:rPr lang="es-MX" sz="2000" dirty="0">
                <a:solidFill>
                  <a:schemeClr val="accent1">
                    <a:lumMod val="75000"/>
                  </a:schemeClr>
                </a:solidFill>
                <a:latin typeface="ArialMT"/>
              </a:rPr>
              <a:t>Bienes usados o reconstruidos</a:t>
            </a:r>
            <a:r>
              <a:rPr lang="es-MX" sz="2000" dirty="0">
                <a:solidFill>
                  <a:schemeClr val="bg1"/>
                </a:solidFill>
                <a:latin typeface="ArialMT"/>
              </a:rPr>
              <a:t>, para ello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realizar un estudio de costo beneficio, para demostrar la conveniencia de su adquisición con respecto a bienes</a:t>
            </a:r>
            <a:r>
              <a:rPr lang="es-MX"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nuevos</a:t>
            </a:r>
            <a:r>
              <a:rPr lang="es-MX" sz="2000" dirty="0">
                <a:solidFill>
                  <a:schemeClr val="bg1"/>
                </a:solidFill>
                <a:latin typeface="ArialMT"/>
              </a:rPr>
              <a:t>; cuando el valor del bien a contratar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superior a las cien mil veces el valor diario de la UMA </a:t>
            </a:r>
            <a:r>
              <a:rPr lang="es-MX"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($10,374,000 pesos hasta </a:t>
            </a: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s-MX"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31 enero 2024)</a:t>
            </a:r>
            <a:r>
              <a:rPr lang="es-MX" sz="2000" dirty="0">
                <a:solidFill>
                  <a:schemeClr val="bg1"/>
                </a:solidFill>
                <a:latin typeface="ArialMT"/>
              </a:rPr>
              <a:t>, se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deberá hacer un avalúo, expedido</a:t>
            </a:r>
            <a:r>
              <a:rPr lang="es-ES_tradnl" sz="2000" dirty="0">
                <a:solidFill>
                  <a:schemeClr val="bg1"/>
                </a:solidFill>
                <a:latin typeface="Arial" panose="020B0604020202020204" pitchFamily="34" charset="0"/>
                <a:cs typeface="Arial" panose="020B0604020202020204" pitchFamily="34" charset="0"/>
              </a:rPr>
              <a:t> </a:t>
            </a:r>
            <a:r>
              <a:rPr lang="es-MX"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dentro de los seis meses previos a la contratación, el cual deberá integrarse al expediente de la contratación respectiv</a:t>
            </a:r>
            <a:r>
              <a:rPr lang="es-MX" sz="2000" dirty="0">
                <a:solidFill>
                  <a:schemeClr val="bg1"/>
                </a:solidFill>
                <a:latin typeface="ArialMT"/>
              </a:rPr>
              <a:t>a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(art.</a:t>
            </a:r>
            <a:r>
              <a:rPr kumimoji="0" lang="es-MX" sz="2000" b="0" i="0" u="none" strike="noStrike" kern="1200" cap="none" spc="0" normalizeH="0" baseline="0" noProof="0" dirty="0">
                <a:ln>
                  <a:noFill/>
                </a:ln>
                <a:solidFill>
                  <a:srgbClr val="000000"/>
                </a:solidFill>
                <a:effectLst/>
                <a:uLnTx/>
                <a:uFillTx/>
                <a:latin typeface="ArialMT"/>
                <a:ea typeface="+mn-ea"/>
                <a:cs typeface="+mn-cs"/>
              </a:rPr>
              <a:t> </a:t>
            </a:r>
            <a:r>
              <a:rPr kumimoji="0" lang="es-MX" sz="1600" b="0" i="0" u="none" strike="noStrike" kern="1200" cap="none" spc="0" normalizeH="0" baseline="0" noProof="0" dirty="0">
                <a:ln>
                  <a:noFill/>
                </a:ln>
                <a:solidFill>
                  <a:srgbClr val="000000"/>
                </a:solidFill>
                <a:effectLst/>
                <a:uLnTx/>
                <a:uFillTx/>
                <a:latin typeface="ArialMT"/>
                <a:ea typeface="+mn-ea"/>
                <a:cs typeface="+mn-cs"/>
              </a:rPr>
              <a:t>12 Bis LAASSP)</a:t>
            </a:r>
            <a:r>
              <a:rPr kumimoji="0" lang="es-MX" sz="2000" b="0" i="0" u="none" strike="noStrike" kern="1200" cap="none" spc="0" normalizeH="0" baseline="0" noProof="0" dirty="0">
                <a:ln>
                  <a:noFill/>
                </a:ln>
                <a:solidFill>
                  <a:srgbClr val="000000"/>
                </a:solidFill>
                <a:effectLst/>
                <a:uLnTx/>
                <a:uFillTx/>
                <a:latin typeface="ArialMT"/>
                <a:ea typeface="+mn-ea"/>
                <a:cs typeface="+mn-cs"/>
              </a:rPr>
              <a:t>,</a:t>
            </a:r>
            <a:r>
              <a:rPr lang="es-MX" sz="2000" dirty="0">
                <a:solidFill>
                  <a:schemeClr val="bg1"/>
                </a:solidFill>
                <a:latin typeface="ArialMT"/>
              </a:rPr>
              <a:t> y se puede realizar mediante la excepción a la licitación fundamentada en el art. 41 fracción IX, 2º párrafo de la LAASSP.</a:t>
            </a:r>
          </a:p>
          <a:p>
            <a:pPr marL="0" indent="0" algn="just">
              <a:lnSpc>
                <a:spcPct val="100000"/>
              </a:lnSpc>
              <a:spcBef>
                <a:spcPts val="0"/>
              </a:spcBef>
              <a:buNone/>
            </a:pPr>
            <a:endParaRPr lang="es-MX" altLang="es-MX" sz="1000" dirty="0">
              <a:solidFill>
                <a:schemeClr val="bg1"/>
              </a:solidFill>
              <a:latin typeface="ArialMT"/>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MT"/>
              </a:rPr>
              <a:t>De conformidad con el artículo 3 de la </a:t>
            </a:r>
            <a:r>
              <a:rPr lang="es-MX" sz="2000" b="1" dirty="0">
                <a:solidFill>
                  <a:schemeClr val="bg1"/>
                </a:solidFill>
                <a:latin typeface="ArialMT"/>
              </a:rPr>
              <a:t>LOPSRM</a:t>
            </a:r>
            <a:r>
              <a:rPr lang="es-MX" sz="2000" dirty="0">
                <a:solidFill>
                  <a:schemeClr val="bg1"/>
                </a:solidFill>
                <a:latin typeface="ArialMT"/>
              </a:rPr>
              <a:t>, con esa norma se puede contratar:</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Como ya se indico, los servicios relacionados directamente con la ejecución de una obra pública </a:t>
            </a:r>
            <a:r>
              <a:rPr lang="es-MX" sz="1600" dirty="0">
                <a:solidFill>
                  <a:schemeClr val="bg1"/>
                </a:solidFill>
                <a:latin typeface="ArialMT"/>
              </a:rPr>
              <a:t>(art. 4 LOPSRM)</a:t>
            </a:r>
            <a:r>
              <a:rPr lang="es-MX" sz="2000" dirty="0">
                <a:solidFill>
                  <a:schemeClr val="bg1"/>
                </a:solidFill>
                <a:latin typeface="ArialMT"/>
              </a:rPr>
              <a:t>.</a:t>
            </a:r>
            <a:endParaRPr lang="es-MX" sz="1600" dirty="0">
              <a:solidFill>
                <a:schemeClr val="bg1"/>
              </a:solidFill>
              <a:latin typeface="ArialMT"/>
            </a:endParaRP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sz="2000" dirty="0">
                <a:solidFill>
                  <a:schemeClr val="bg1"/>
                </a:solidFill>
                <a:latin typeface="ArialMT"/>
              </a:rPr>
              <a:t>También es materia de  la misma, la  ejecución o realización por 		           parte  de una contratista, de los trabajos  que  tengan por objeto 	                 construir, instalar, ampliar, adecuar, remodelar, restaurar, conser-		             var, mantener, modificar y demoler bienes inmuebles.</a:t>
            </a:r>
          </a:p>
          <a:p>
            <a:pPr marL="0" indent="0" algn="just">
              <a:lnSpc>
                <a:spcPct val="100000"/>
              </a:lnSpc>
              <a:spcBef>
                <a:spcPts val="0"/>
              </a:spcBef>
              <a:buNone/>
            </a:pPr>
            <a:endParaRPr lang="es-MX" sz="1000" dirty="0">
              <a:solidFill>
                <a:schemeClr val="bg1"/>
              </a:solidFill>
              <a:latin typeface="ArialMT"/>
            </a:endParaRPr>
          </a:p>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Ahora bien, muchos de estos trabajos a ejecutarse en inmuebles, también pueden</a:t>
            </a:r>
            <a:endParaRPr lang="es-MX" altLang="es-MX" sz="1000" dirty="0">
              <a:solidFill>
                <a:schemeClr val="bg1"/>
              </a:solidFill>
              <a:latin typeface="ArialMT"/>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6146" name="Picture 2" descr="Descubre Todo Acerca de los Impermeabilizantes | Mapei">
            <a:extLst>
              <a:ext uri="{FF2B5EF4-FFF2-40B4-BE49-F238E27FC236}">
                <a16:creationId xmlns:a16="http://schemas.microsoft.com/office/drawing/2014/main" id="{39DF409E-56AD-C3D7-1335-6E358367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624" y="4139632"/>
            <a:ext cx="3293611"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circle(in)">
                                      <p:cBhvr>
                                        <p:cTn id="29" dur="1250"/>
                                        <p:tgtEl>
                                          <p:spTgt spid="11">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randombar(horizontal)">
                                      <p:cBhvr>
                                        <p:cTn id="32" dur="125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p:cTn id="37"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798508"/>
          </a:xfrm>
        </p:spPr>
        <p:txBody>
          <a:bodyPr>
            <a:normAutofit lnSpcReduction="10000"/>
          </a:bodyPr>
          <a:lstStyle/>
          <a:p>
            <a:pPr marL="0" indent="0" algn="just">
              <a:lnSpc>
                <a:spcPct val="100000"/>
              </a:lnSpc>
              <a:spcBef>
                <a:spcPts val="0"/>
              </a:spcBef>
              <a:buNone/>
            </a:pPr>
            <a:r>
              <a:rPr lang="es-MX" altLang="es-MX" sz="2000" dirty="0">
                <a:solidFill>
                  <a:schemeClr val="bg1"/>
                </a:solidFill>
                <a:latin typeface="ArialMT"/>
                <a:cs typeface="Arial" panose="020B0604020202020204" pitchFamily="34" charset="0"/>
              </a:rPr>
              <a:t>ser  contratados con  la LAASSP, toda vez  lo dispuesto en las siguientes fracciones  </a:t>
            </a:r>
            <a:r>
              <a:rPr lang="es-ES_tradnl" altLang="es-MX" sz="2000" dirty="0">
                <a:solidFill>
                  <a:schemeClr val="bg1"/>
                </a:solidFill>
                <a:latin typeface="Arial" panose="020B0604020202020204" pitchFamily="34" charset="0"/>
                <a:cs typeface="Arial" panose="020B0604020202020204" pitchFamily="34" charset="0"/>
              </a:rPr>
              <a:t>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 artículo 3 de la misma:</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Las adquisiciones de bienes muebles que incluyan la instalación, por parte del proveedor, en </a:t>
            </a:r>
            <a:r>
              <a:rPr lang="es-ES" sz="2000" i="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inmuebles que se encuentren bajo la responsabilidad de las dependencias y entidades</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cuando su precio sea superior al de su instalación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fracc.</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III)</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contratación de los servicios relativos a bienes muebles que se encuentren incorporados o adheridos a inmuebles,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cuyo mantenimiento no implique modificación alguna al propio inmueble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sea prestado por persona cuya actividad comercial corresponda al servicio requerido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(fracc. IV)</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p>
          <a:p>
            <a:pPr marL="0" indent="0" algn="just">
              <a:lnSpc>
                <a:spcPct val="10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Los servicios de cualquier naturaleza cuya prestación genere una obligación de pago para las dependencias y entidades, salvo que la contratación se encuentre regulada en forma específica por otras disposiciones legales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(fracc. IX)</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buNone/>
            </a:pPr>
            <a:endPar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 estas tres fracciones se desprende que el mantenimiento, restauración,</a:t>
            </a:r>
            <a:r>
              <a:rPr lang="es-MX" sz="2000" dirty="0">
                <a:solidFill>
                  <a:schemeClr val="bg1"/>
                </a:solidFill>
                <a:latin typeface="ArialMT"/>
              </a:rPr>
              <a:t> ampliación, adecuación, remodelación, conservación y modificación</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de inmuebles </a:t>
            </a:r>
            <a:r>
              <a:rPr lang="es-ES" sz="2000" dirty="0">
                <a:solidFill>
                  <a:schemeClr val="bg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también se pueden contratar con la LAASSP</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ahora bien, siempre y cuando estos trabajos NO impliquen modificación alguna al propio inmueble.</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3107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p:cTn id="29"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1" dur="1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barn(inVertical)">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OBJETIVOS ESPECÍFICOS DE LA MATERIA. </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763174"/>
          </a:xfrm>
        </p:spPr>
        <p:txBody>
          <a:bodyPr>
            <a:normAutofit fontScale="77500" lnSpcReduction="20000"/>
          </a:bodyPr>
          <a:lstStyle/>
          <a:p>
            <a:pPr marL="0" indent="0" algn="just">
              <a:lnSpc>
                <a:spcPct val="120000"/>
              </a:lnSpc>
              <a:spcBef>
                <a:spcPts val="0"/>
              </a:spcBef>
              <a:buNone/>
            </a:pPr>
            <a:r>
              <a:rPr lang="es-MX" sz="2800" dirty="0">
                <a:solidFill>
                  <a:schemeClr val="bg1"/>
                </a:solidFill>
                <a:effectLst/>
                <a:latin typeface="ArialMT"/>
              </a:rPr>
              <a:t>El alumno será capaz de:</a:t>
            </a:r>
          </a:p>
          <a:p>
            <a:pPr marL="0" indent="0" algn="just">
              <a:lnSpc>
                <a:spcPct val="120000"/>
              </a:lnSpc>
              <a:spcBef>
                <a:spcPts val="0"/>
              </a:spcBef>
              <a:buNone/>
            </a:pPr>
            <a:r>
              <a:rPr lang="es-MX" sz="1200" dirty="0">
                <a:solidFill>
                  <a:schemeClr val="bg1"/>
                </a:solidFill>
                <a:latin typeface="ArialMT"/>
              </a:rPr>
              <a:t>.</a:t>
            </a:r>
            <a:br>
              <a:rPr lang="es-MX" dirty="0">
                <a:solidFill>
                  <a:schemeClr val="bg1"/>
                </a:solidFill>
                <a:effectLst/>
                <a:latin typeface="ArialMT"/>
              </a:rPr>
            </a:br>
            <a:r>
              <a:rPr lang="es-MX" sz="2800" dirty="0">
                <a:solidFill>
                  <a:schemeClr val="bg1"/>
                </a:solidFill>
                <a:effectLst/>
                <a:latin typeface="ArialMT"/>
              </a:rPr>
              <a:t>A) Identificar y analizar el marco jurídico aplicable a las adquisiciones, arrendamientos, servicios y obra pública en el sector público y sus implicaciones con proyectos de inversión en infraestructura.</a:t>
            </a:r>
          </a:p>
          <a:p>
            <a:pPr marL="0" indent="0" algn="just">
              <a:lnSpc>
                <a:spcPct val="120000"/>
              </a:lnSpc>
              <a:spcBef>
                <a:spcPts val="0"/>
              </a:spcBef>
              <a:buNone/>
            </a:pPr>
            <a:r>
              <a:rPr lang="es-MX" sz="1200" dirty="0">
                <a:solidFill>
                  <a:schemeClr val="bg1"/>
                </a:solidFill>
                <a:effectLst/>
                <a:latin typeface="ArialMT"/>
              </a:rPr>
              <a:t>.</a:t>
            </a:r>
            <a:br>
              <a:rPr lang="es-MX" dirty="0">
                <a:solidFill>
                  <a:schemeClr val="bg1"/>
                </a:solidFill>
                <a:effectLst/>
                <a:latin typeface="ArialMT"/>
              </a:rPr>
            </a:br>
            <a:r>
              <a:rPr lang="es-MX" sz="2800" dirty="0">
                <a:solidFill>
                  <a:schemeClr val="bg1"/>
                </a:solidFill>
                <a:effectLst/>
                <a:latin typeface="ArialMT"/>
              </a:rPr>
              <a:t>B) Analizar los aspectos fundamentales que involucran la planeación, contratación, </a:t>
            </a:r>
            <a:r>
              <a:rPr lang="es-MX" sz="2800" dirty="0">
                <a:solidFill>
                  <a:schemeClr val="bg1"/>
                </a:solidFill>
                <a:latin typeface="ArialMT"/>
              </a:rPr>
              <a:t>formalización, ejecución y entrega </a:t>
            </a:r>
            <a:r>
              <a:rPr lang="es-MX" sz="2800" dirty="0">
                <a:solidFill>
                  <a:schemeClr val="bg1"/>
                </a:solidFill>
                <a:effectLst/>
                <a:latin typeface="ArialMT"/>
              </a:rPr>
              <a:t>de </a:t>
            </a:r>
            <a:r>
              <a:rPr lang="es-MX" sz="2800" dirty="0">
                <a:solidFill>
                  <a:schemeClr val="bg1"/>
                </a:solidFill>
                <a:latin typeface="ArialMT"/>
              </a:rPr>
              <a:t>bienes, servicios y</a:t>
            </a:r>
            <a:r>
              <a:rPr lang="es-MX" sz="2800" dirty="0">
                <a:solidFill>
                  <a:schemeClr val="bg1"/>
                </a:solidFill>
                <a:effectLst/>
                <a:latin typeface="ArialMT"/>
              </a:rPr>
              <a:t> obras públicas, y</a:t>
            </a:r>
          </a:p>
          <a:p>
            <a:pPr marL="0" indent="0" algn="just">
              <a:lnSpc>
                <a:spcPct val="120000"/>
              </a:lnSpc>
              <a:spcBef>
                <a:spcPts val="0"/>
              </a:spcBef>
              <a:buNone/>
            </a:pPr>
            <a:r>
              <a:rPr lang="es-MX" sz="1200" dirty="0">
                <a:solidFill>
                  <a:schemeClr val="bg1"/>
                </a:solidFill>
                <a:effectLst/>
                <a:latin typeface="ArialMT"/>
              </a:rPr>
              <a:t>.</a:t>
            </a:r>
          </a:p>
          <a:p>
            <a:pPr marL="0" indent="0" algn="just">
              <a:lnSpc>
                <a:spcPct val="120000"/>
              </a:lnSpc>
              <a:spcBef>
                <a:spcPts val="0"/>
              </a:spcBef>
              <a:buNone/>
            </a:pPr>
            <a:r>
              <a:rPr lang="es-MX" sz="2800" dirty="0">
                <a:solidFill>
                  <a:schemeClr val="bg1"/>
                </a:solidFill>
                <a:effectLst/>
                <a:latin typeface="ArialMT"/>
              </a:rPr>
              <a:t>C) Conocer los principales aspectos normativos a tener en cuenta en una auditoría, con la finalidad de estar en posibilidades de auditar los elementos básicos en una contratación </a:t>
            </a:r>
            <a:r>
              <a:rPr lang="es-MX" sz="2800" dirty="0">
                <a:solidFill>
                  <a:schemeClr val="bg1"/>
                </a:solidFill>
                <a:latin typeface="ArialMT"/>
              </a:rPr>
              <a:t>pública desde el procedimiento de contratación, pasando por los aspectos a cumplir de un contrato y de ejecución de una obra o la entrega de bienes o prestación de servicios, hasta la conclusión de las obligaciones contractuales, y de los  derechos involucardos.</a:t>
            </a:r>
            <a:endParaRPr lang="es-MX" sz="2800"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A6CBA193-A5C5-20B9-1F72-33A566943346}"/>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childTnLst>
                          </p:cTn>
                        </p:par>
                        <p:par>
                          <p:cTn id="8" fill="hold">
                            <p:stCondLst>
                              <p:cond delay="1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xEl>
                                              <p:pRg st="0" end="0"/>
                                            </p:txEl>
                                          </p:spTgt>
                                        </p:tgtEl>
                                      </p:cBhvr>
                                    </p:animEffect>
                                  </p:childTnLst>
                                </p:cTn>
                              </p:par>
                            </p:childTnLst>
                          </p:cTn>
                        </p:par>
                        <p:par>
                          <p:cTn id="16" fill="hold">
                            <p:stCondLst>
                              <p:cond delay="3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1" end="1"/>
                                            </p:txEl>
                                          </p:spTgt>
                                        </p:tgtEl>
                                      </p:cBhvr>
                                    </p:animEffect>
                                  </p:childTnLst>
                                </p:cTn>
                              </p:par>
                            </p:childTnLst>
                          </p:cTn>
                        </p:par>
                        <p:par>
                          <p:cTn id="24" fill="hold">
                            <p:stCondLst>
                              <p:cond delay="124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xEl>
                                              <p:pRg st="2" end="2"/>
                                            </p:txEl>
                                          </p:spTgt>
                                        </p:tgtEl>
                                      </p:cBhvr>
                                    </p:animEffect>
                                  </p:childTnLst>
                                </p:cTn>
                              </p:par>
                            </p:childTnLst>
                          </p:cTn>
                        </p:par>
                        <p:par>
                          <p:cTn id="32" fill="hold">
                            <p:stCondLst>
                              <p:cond delay="1995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49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lnSpcReduction="10000"/>
          </a:bodyPr>
          <a:lstStyle/>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este mismo sentido, la </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dispone que es materia de esa norma:</a:t>
            </a:r>
          </a:p>
          <a:p>
            <a:pPr marL="0" indent="0" algn="just">
              <a:lnSpc>
                <a:spcPct val="110000"/>
              </a:lnSpc>
              <a:spcBef>
                <a:spcPts val="0"/>
              </a:spcBef>
              <a:buNone/>
            </a:pPr>
            <a:endParaRPr lang="es-ES" sz="5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mantenimiento y la restauración de bienes muebles incorporados o adheridos a un  inmueble,  </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cuando  implique  modificación al propio inmueble</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3 fracc. I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Luego entonces, cabe señalar que el Clasificador por objeto del 		  gasto, no determina en lo absoluto la Ley que debe utilizarse para 		  contratar.</a:t>
            </a:r>
          </a:p>
          <a:p>
            <a:pPr marL="0" indent="0" algn="just">
              <a:lnSpc>
                <a:spcPct val="110000"/>
              </a:lnSpc>
              <a:spcBef>
                <a:spcPts val="0"/>
              </a:spcBef>
              <a:buNone/>
            </a:pPr>
            <a:endParaRPr lang="es-ES" sz="10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¿Como resolver estos casos en los cuales las dos Leyes </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pueden 		  ser aplicadas para una misma contratación? Aplicando el artículo 134 Constitucional.</a:t>
            </a:r>
          </a:p>
          <a:p>
            <a:pPr marL="0" indent="0" algn="just">
              <a:lnSpc>
                <a:spcPct val="110000"/>
              </a:lnSpc>
              <a:spcBef>
                <a:spcPts val="0"/>
              </a:spcBef>
              <a:buNone/>
            </a:pPr>
            <a:endParaRPr lang="es-ES"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Otro tema es que Ley de debe utilizar cuando están </a:t>
            </a:r>
            <a:r>
              <a:rPr lang="es-E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involucrados dos </a:t>
            </a:r>
            <a:r>
              <a:rPr lang="es-E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objetos distintos a contratar</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por ejemplo, bienes y servicios; o la adquisición de bienes que deben ser instalados en un inmueble y requieren la ejecución de alguna obra.</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el primer caso, el cuarto párrafo del artículo 28 de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dispone:</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Cuando en los procedimientos de contratación de servicios, se incluya el suministro de bienes muebles y el valor de éstos sea igual o superior al cincuenta por ciento del  valor  total de la contratación, la operación  se considerará como adquisición de</a:t>
            </a:r>
          </a:p>
        </p:txBody>
      </p:sp>
      <p:pic>
        <p:nvPicPr>
          <p:cNvPr id="7172" name="Picture 4" descr="Presupuesto de egresos anual | Gobierno Toliman">
            <a:extLst>
              <a:ext uri="{FF2B5EF4-FFF2-40B4-BE49-F238E27FC236}">
                <a16:creationId xmlns:a16="http://schemas.microsoft.com/office/drawing/2014/main" id="{07026449-5EF4-0FD0-8977-7D2A944BC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53770"/>
            <a:ext cx="1832394" cy="1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2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2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7" dur="12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heel(1)">
                                      <p:cBhvr>
                                        <p:cTn id="22" dur="1500"/>
                                        <p:tgtEl>
                                          <p:spTgt spid="7172"/>
                                        </p:tgtEl>
                                      </p:cBhvr>
                                    </p:animEffect>
                                  </p:childTnLst>
                                </p:cTn>
                              </p:par>
                              <p:par>
                                <p:cTn id="23" presetID="55"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5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6" dur="15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7" dur="1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800" decel="100000"/>
                                        <p:tgtEl>
                                          <p:spTgt spid="11">
                                            <p:txEl>
                                              <p:pRg st="8" end="8"/>
                                            </p:txEl>
                                          </p:spTgt>
                                        </p:tgtEl>
                                      </p:cBhvr>
                                    </p:animEffect>
                                    <p:anim calcmode="lin" valueType="num">
                                      <p:cBhvr>
                                        <p:cTn id="41"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0" dur="250" autoRev="1" fill="hold">
                                          <p:stCondLst>
                                            <p:cond delay="0"/>
                                          </p:stCondLst>
                                        </p:cTn>
                                        <p:tgtEl>
                                          <p:spTgt spid="11">
                                            <p:txEl>
                                              <p:pRg st="10" end="10"/>
                                            </p:txEl>
                                          </p:spTgt>
                                        </p:tgtEl>
                                        <p:attrNameLst>
                                          <p:attrName>ppt_w</p:attrName>
                                        </p:attrNameLst>
                                      </p:cBhvr>
                                    </p:anim>
                                    <p:anim by="(#ppt_w*0.50)" calcmode="lin" valueType="num">
                                      <p:cBhvr>
                                        <p:cTn id="51" dur="250" decel="50000" autoRev="1" fill="hold">
                                          <p:stCondLst>
                                            <p:cond delay="0"/>
                                          </p:stCondLst>
                                        </p:cTn>
                                        <p:tgtEl>
                                          <p:spTgt spid="11">
                                            <p:txEl>
                                              <p:pRg st="10" end="10"/>
                                            </p:txEl>
                                          </p:spTgt>
                                        </p:tgtEl>
                                        <p:attrNameLst>
                                          <p:attrName>ppt_x</p:attrName>
                                        </p:attrNameLst>
                                      </p:cBhvr>
                                    </p:anim>
                                    <p:anim from="(-#ppt_h/2)" to="(#ppt_y)" calcmode="lin" valueType="num">
                                      <p:cBhvr>
                                        <p:cTn id="52" dur="500" fill="hold">
                                          <p:stCondLst>
                                            <p:cond delay="0"/>
                                          </p:stCondLst>
                                        </p:cTn>
                                        <p:tgtEl>
                                          <p:spTgt spid="11">
                                            <p:txEl>
                                              <p:pRg st="10" end="10"/>
                                            </p:txEl>
                                          </p:spTgt>
                                        </p:tgtEl>
                                        <p:attrNameLst>
                                          <p:attrName>ppt_y</p:attrName>
                                        </p:attrNameLst>
                                      </p:cBhvr>
                                    </p:anim>
                                    <p:animRot by="21600000">
                                      <p:cBhvr>
                                        <p:cTn id="53" dur="500" fill="hold">
                                          <p:stCondLst>
                                            <p:cond delay="0"/>
                                          </p:stCondLst>
                                        </p:cTn>
                                        <p:tgtEl>
                                          <p:spTgt spid="11">
                                            <p:txEl>
                                              <p:pRg st="10" end="10"/>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xEl>
                                              <p:pRg st="12" end="12"/>
                                            </p:txEl>
                                          </p:spTgt>
                                        </p:tgtEl>
                                        <p:attrNameLst>
                                          <p:attrName>style.visibility</p:attrName>
                                        </p:attrNameLst>
                                      </p:cBhvr>
                                      <p:to>
                                        <p:strVal val="visible"/>
                                      </p:to>
                                    </p:set>
                                    <p:anim calcmode="lin" valueType="num">
                                      <p:cBhvr>
                                        <p:cTn id="58" dur="125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9" dur="125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60" dur="125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19185"/>
          </a:xfrm>
        </p:spPr>
        <p:txBody>
          <a:bodyPr>
            <a:normAutofit lnSpcReduction="10000"/>
          </a:bodyPr>
          <a:lstStyle/>
          <a:p>
            <a:pPr marL="0" indent="0" algn="just">
              <a:lnSpc>
                <a:spcPct val="110000"/>
              </a:lnSpc>
              <a:spcBef>
                <a:spcPts val="0"/>
              </a:spcBef>
              <a:buNone/>
            </a:pPr>
            <a:r>
              <a:rPr lang="es-MX" sz="2000" i="1" dirty="0">
                <a:solidFill>
                  <a:schemeClr val="bg1"/>
                </a:solidFill>
                <a:latin typeface="Arial" panose="020B0604020202020204" pitchFamily="34" charset="0"/>
                <a:cs typeface="Arial" panose="020B0604020202020204" pitchFamily="34" charset="0"/>
              </a:rPr>
              <a:t>bienes muebles. Para efectos de lo anterior, en el concepto de suministro de bienes muebles, sólo se considerarán los bienes que formarán parte del inventario de las dependencias o entidades convocantes. </a:t>
            </a:r>
          </a:p>
          <a:p>
            <a:pPr marL="0" indent="0" algn="just">
              <a:lnSpc>
                <a:spcPct val="110000"/>
              </a:lnSpc>
              <a:spcBef>
                <a:spcPts val="0"/>
              </a:spcBef>
              <a:buNone/>
            </a:pPr>
            <a:endParaRPr lang="es-MX" sz="1000"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Para el segundo caso, la fracción VII del artículo 3 de la </a:t>
            </a:r>
            <a:r>
              <a:rPr lang="es-E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LOPSRM</a:t>
            </a: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dispone:</a:t>
            </a:r>
          </a:p>
          <a:p>
            <a:pPr marL="0" indent="0" algn="just">
              <a:lnSpc>
                <a:spcPct val="110000"/>
              </a:lnSpc>
              <a:spcBef>
                <a:spcPts val="0"/>
              </a:spcBef>
              <a:buNone/>
            </a:pPr>
            <a:endParaRPr lang="es-ES" sz="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0"/>
              </a:spcBef>
              <a:buNone/>
            </a:pPr>
            <a:r>
              <a:rPr lang="es-E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instalación, montaje,  colocación o  aplicación, incluyendo las  pruebas  	  de </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operación de</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bienes muebles que deban  incorporarse, adherirse o des-	  tinarse  a un inmueble, siempre y  cuando dichos bienes sean proporciona- 	              dos por la convocante al contratista; o bien, cuando incluyan la adquisici</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ón</a:t>
            </a:r>
            <a:r>
              <a:rPr lang="es-E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su precio sea menor al de los trabajos que se contraten</a:t>
            </a:r>
            <a:r>
              <a:rPr lang="es-E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0000"/>
              </a:lnSpc>
              <a:spcBef>
                <a:spcPts val="0"/>
              </a:spcBef>
              <a:buNone/>
            </a:pPr>
            <a:endParaRPr lang="es-ES" altLang="es-MX" sz="2000" dirty="0">
              <a:solidFill>
                <a:srgbClr val="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b="1" dirty="0">
                <a:solidFill>
                  <a:schemeClr val="bg1"/>
                </a:solidFill>
                <a:latin typeface="ArialMT"/>
              </a:rPr>
              <a:t>3.2. </a:t>
            </a:r>
            <a:r>
              <a:rPr lang="es-MX" sz="2000" b="1" dirty="0">
                <a:solidFill>
                  <a:schemeClr val="accent6">
                    <a:lumMod val="50000"/>
                  </a:schemeClr>
                </a:solidFill>
                <a:latin typeface="ArialMT"/>
              </a:rPr>
              <a:t>Procedimientos de contratación</a:t>
            </a:r>
            <a:r>
              <a:rPr lang="es-MX" sz="2000" b="1" dirty="0">
                <a:solidFill>
                  <a:schemeClr val="bg1"/>
                </a:solidFill>
                <a:latin typeface="ArialMT"/>
              </a:rPr>
              <a:t>.</a:t>
            </a:r>
          </a:p>
          <a:p>
            <a:pPr marL="0" indent="0" algn="just">
              <a:lnSpc>
                <a:spcPct val="110000"/>
              </a:lnSpc>
              <a:spcBef>
                <a:spcPts val="0"/>
              </a:spcBef>
              <a:buNone/>
            </a:pPr>
            <a:endParaRPr lang="es-MX" sz="1100" dirty="0">
              <a:solidFill>
                <a:schemeClr val="bg1"/>
              </a:solidFill>
              <a:latin typeface="ArialMT"/>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Los único </a:t>
            </a:r>
            <a:r>
              <a:rPr lang="es-MX" sz="2000" dirty="0">
                <a:solidFill>
                  <a:schemeClr val="accent3">
                    <a:lumMod val="75000"/>
                  </a:schemeClr>
                </a:solidFill>
                <a:latin typeface="Arial" panose="020B0604020202020204" pitchFamily="34" charset="0"/>
                <a:cs typeface="Arial" panose="020B0604020202020204" pitchFamily="34" charset="0"/>
              </a:rPr>
              <a:t>cinco procedimientos de contratación pública previstos </a:t>
            </a:r>
            <a:r>
              <a:rPr lang="es-MX" sz="2000" dirty="0">
                <a:solidFill>
                  <a:schemeClr val="bg1"/>
                </a:solidFill>
                <a:latin typeface="Arial" panose="020B0604020202020204" pitchFamily="34" charset="0"/>
                <a:cs typeface="Arial" panose="020B0604020202020204" pitchFamily="34" charset="0"/>
              </a:rPr>
              <a:t>en la normatividad vigente </a:t>
            </a:r>
            <a:r>
              <a:rPr lang="es-MX" sz="1600" dirty="0">
                <a:solidFill>
                  <a:schemeClr val="bg1"/>
                </a:solidFill>
                <a:latin typeface="Arial" panose="020B0604020202020204" pitchFamily="34" charset="0"/>
                <a:cs typeface="Arial" panose="020B0604020202020204" pitchFamily="34" charset="0"/>
              </a:rPr>
              <a:t>(arts. 26 LAASSP y 27 LOPSRM) </a:t>
            </a:r>
            <a:r>
              <a:rPr lang="es-MX" sz="2000" dirty="0">
                <a:solidFill>
                  <a:schemeClr val="bg1"/>
                </a:solidFill>
                <a:latin typeface="Arial" panose="020B0604020202020204" pitchFamily="34" charset="0"/>
                <a:cs typeface="Arial" panose="020B0604020202020204" pitchFamily="34" charset="0"/>
              </a:rPr>
              <a:t>son:</a:t>
            </a:r>
          </a:p>
          <a:p>
            <a:pPr marL="0" indent="0" algn="just">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 Licitación pública (nacional, internacional bajo cobertura de tratados o abierta);</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 Invitación a cuando menos tres personas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 o</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III. Adjudicación directa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o por </a:t>
            </a:r>
            <a:r>
              <a:rPr lang="es-MX" sz="2000" dirty="0">
                <a:solidFill>
                  <a:schemeClr val="accent3">
                    <a:lumMod val="75000"/>
                  </a:schemeClr>
                </a:solidFill>
                <a:latin typeface="Arial" panose="020B0604020202020204" pitchFamily="34" charset="0"/>
                <a:cs typeface="Arial" panose="020B0604020202020204" pitchFamily="34" charset="0"/>
              </a:rPr>
              <a:t>causa</a:t>
            </a:r>
            <a:r>
              <a:rPr lang="es-MX" sz="2000" dirty="0">
                <a:solidFill>
                  <a:schemeClr val="bg1"/>
                </a:solidFill>
                <a:latin typeface="Arial" panose="020B0604020202020204" pitchFamily="34" charset="0"/>
                <a:cs typeface="Arial" panose="020B0604020202020204" pitchFamily="34" charset="0"/>
              </a:rPr>
              <a:t>).</a:t>
            </a:r>
          </a:p>
        </p:txBody>
      </p:sp>
      <p:pic>
        <p:nvPicPr>
          <p:cNvPr id="8196" name="Picture 4" descr="El Clínico inicia las obras para instalar tres equipos donados por Amancio  Ortega | Diario Sur">
            <a:extLst>
              <a:ext uri="{FF2B5EF4-FFF2-40B4-BE49-F238E27FC236}">
                <a16:creationId xmlns:a16="http://schemas.microsoft.com/office/drawing/2014/main" id="{B1FCDF58-65A3-E6AB-F693-4E1F0E67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340" y="2152112"/>
            <a:ext cx="2444266" cy="184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p:cTn id="26" dur="1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7" dur="1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8" dur="1500"/>
                                        <p:tgtEl>
                                          <p:spTgt spid="11">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randombar(horizontal)">
                                      <p:cBhvr>
                                        <p:cTn id="31" dur="2000"/>
                                        <p:tgtEl>
                                          <p:spTgt spid="819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8" dur="1000"/>
                                        <p:tgtEl>
                                          <p:spTgt spid="11">
                                            <p:txEl>
                                              <p:pRg st="6" end="6"/>
                                            </p:txEl>
                                          </p:spTgt>
                                        </p:tgtEl>
                                      </p:cBhvr>
                                    </p:animEffect>
                                  </p:childTnLst>
                                </p:cTn>
                              </p:par>
                            </p:childTnLst>
                          </p:cTn>
                        </p:par>
                        <p:par>
                          <p:cTn id="39" fill="hold">
                            <p:stCondLst>
                              <p:cond delay="1000"/>
                            </p:stCondLst>
                            <p:childTnLst>
                              <p:par>
                                <p:cTn id="40" presetID="52" presetClass="entr" presetSubtype="0"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Scale>
                                      <p:cBhvr>
                                        <p:cTn id="4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xEl>
                                              <p:pRg st="8" end="8"/>
                                            </p:txEl>
                                          </p:spTgt>
                                        </p:tgtEl>
                                        <p:attrNameLst>
                                          <p:attrName>ppt_x</p:attrName>
                                          <p:attrName>ppt_y</p:attrName>
                                        </p:attrNameLst>
                                      </p:cBhvr>
                                    </p:animMotion>
                                    <p:animEffect transition="in" filter="fade">
                                      <p:cBhvr>
                                        <p:cTn id="44" dur="10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wipe(down)">
                                      <p:cBhvr>
                                        <p:cTn id="49" dur="290">
                                          <p:stCondLst>
                                            <p:cond delay="0"/>
                                          </p:stCondLst>
                                        </p:cTn>
                                        <p:tgtEl>
                                          <p:spTgt spid="11">
                                            <p:txEl>
                                              <p:pRg st="10" end="10"/>
                                            </p:txEl>
                                          </p:spTgt>
                                        </p:tgtEl>
                                      </p:cBhvr>
                                    </p:animEffect>
                                    <p:anim calcmode="lin" valueType="num">
                                      <p:cBhvr>
                                        <p:cTn id="50" dur="911"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11">
                                            <p:txEl>
                                              <p:pRg st="10" end="10"/>
                                            </p:txEl>
                                          </p:spTgt>
                                        </p:tgtEl>
                                      </p:cBhvr>
                                      <p:to x="100000" y="60000"/>
                                    </p:animScale>
                                    <p:animScale>
                                      <p:cBhvr>
                                        <p:cTn id="56" dur="83" decel="50000">
                                          <p:stCondLst>
                                            <p:cond delay="338"/>
                                          </p:stCondLst>
                                        </p:cTn>
                                        <p:tgtEl>
                                          <p:spTgt spid="11">
                                            <p:txEl>
                                              <p:pRg st="10" end="10"/>
                                            </p:txEl>
                                          </p:spTgt>
                                        </p:tgtEl>
                                      </p:cBhvr>
                                      <p:to x="100000" y="100000"/>
                                    </p:animScale>
                                    <p:animScale>
                                      <p:cBhvr>
                                        <p:cTn id="57" dur="13">
                                          <p:stCondLst>
                                            <p:cond delay="656"/>
                                          </p:stCondLst>
                                        </p:cTn>
                                        <p:tgtEl>
                                          <p:spTgt spid="11">
                                            <p:txEl>
                                              <p:pRg st="10" end="10"/>
                                            </p:txEl>
                                          </p:spTgt>
                                        </p:tgtEl>
                                      </p:cBhvr>
                                      <p:to x="100000" y="80000"/>
                                    </p:animScale>
                                    <p:animScale>
                                      <p:cBhvr>
                                        <p:cTn id="58" dur="83" decel="50000">
                                          <p:stCondLst>
                                            <p:cond delay="669"/>
                                          </p:stCondLst>
                                        </p:cTn>
                                        <p:tgtEl>
                                          <p:spTgt spid="11">
                                            <p:txEl>
                                              <p:pRg st="10" end="10"/>
                                            </p:txEl>
                                          </p:spTgt>
                                        </p:tgtEl>
                                      </p:cBhvr>
                                      <p:to x="100000" y="100000"/>
                                    </p:animScale>
                                    <p:animScale>
                                      <p:cBhvr>
                                        <p:cTn id="59" dur="13">
                                          <p:stCondLst>
                                            <p:cond delay="821"/>
                                          </p:stCondLst>
                                        </p:cTn>
                                        <p:tgtEl>
                                          <p:spTgt spid="11">
                                            <p:txEl>
                                              <p:pRg st="10" end="10"/>
                                            </p:txEl>
                                          </p:spTgt>
                                        </p:tgtEl>
                                      </p:cBhvr>
                                      <p:to x="100000" y="90000"/>
                                    </p:animScale>
                                    <p:animScale>
                                      <p:cBhvr>
                                        <p:cTn id="60" dur="83" decel="50000">
                                          <p:stCondLst>
                                            <p:cond delay="834"/>
                                          </p:stCondLst>
                                        </p:cTn>
                                        <p:tgtEl>
                                          <p:spTgt spid="11">
                                            <p:txEl>
                                              <p:pRg st="10" end="10"/>
                                            </p:txEl>
                                          </p:spTgt>
                                        </p:tgtEl>
                                      </p:cBhvr>
                                      <p:to x="100000" y="100000"/>
                                    </p:animScale>
                                    <p:animScale>
                                      <p:cBhvr>
                                        <p:cTn id="61" dur="13">
                                          <p:stCondLst>
                                            <p:cond delay="904"/>
                                          </p:stCondLst>
                                        </p:cTn>
                                        <p:tgtEl>
                                          <p:spTgt spid="11">
                                            <p:txEl>
                                              <p:pRg st="10" end="10"/>
                                            </p:txEl>
                                          </p:spTgt>
                                        </p:tgtEl>
                                      </p:cBhvr>
                                      <p:to x="100000" y="95000"/>
                                    </p:animScale>
                                    <p:animScale>
                                      <p:cBhvr>
                                        <p:cTn id="62" dur="83" decel="50000">
                                          <p:stCondLst>
                                            <p:cond delay="917"/>
                                          </p:stCondLst>
                                        </p:cTn>
                                        <p:tgtEl>
                                          <p:spTgt spid="11">
                                            <p:txEl>
                                              <p:pRg st="10" end="10"/>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xEl>
                                              <p:pRg st="12" end="12"/>
                                            </p:txEl>
                                          </p:spTgt>
                                        </p:tgtEl>
                                        <p:attrNameLst>
                                          <p:attrName>style.visibility</p:attrName>
                                        </p:attrNameLst>
                                      </p:cBhvr>
                                      <p:to>
                                        <p:strVal val="visible"/>
                                      </p:to>
                                    </p:set>
                                    <p:animEffect transition="in" filter="wipe(down)">
                                      <p:cBhvr>
                                        <p:cTn id="67" dur="290">
                                          <p:stCondLst>
                                            <p:cond delay="0"/>
                                          </p:stCondLst>
                                        </p:cTn>
                                        <p:tgtEl>
                                          <p:spTgt spid="11">
                                            <p:txEl>
                                              <p:pRg st="12" end="12"/>
                                            </p:txEl>
                                          </p:spTgt>
                                        </p:tgtEl>
                                      </p:cBhvr>
                                    </p:animEffect>
                                    <p:anim calcmode="lin" valueType="num">
                                      <p:cBhvr>
                                        <p:cTn id="68" dur="911" tmFilter="0,0; 0.14,0.36; 0.43,0.73; 0.71,0.91; 1.0,1.0">
                                          <p:stCondLst>
                                            <p:cond delay="0"/>
                                          </p:stCondLst>
                                        </p:cTn>
                                        <p:tgtEl>
                                          <p:spTgt spid="11">
                                            <p:txEl>
                                              <p:pRg st="12" end="12"/>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1">
                                            <p:txEl>
                                              <p:pRg st="12" end="12"/>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1">
                                            <p:txEl>
                                              <p:pRg st="12" end="12"/>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1">
                                            <p:txEl>
                                              <p:pRg st="12" end="12"/>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1">
                                            <p:txEl>
                                              <p:pRg st="12" end="12"/>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11">
                                            <p:txEl>
                                              <p:pRg st="12" end="12"/>
                                            </p:txEl>
                                          </p:spTgt>
                                        </p:tgtEl>
                                      </p:cBhvr>
                                      <p:to x="100000" y="60000"/>
                                    </p:animScale>
                                    <p:animScale>
                                      <p:cBhvr>
                                        <p:cTn id="74" dur="83" decel="50000">
                                          <p:stCondLst>
                                            <p:cond delay="338"/>
                                          </p:stCondLst>
                                        </p:cTn>
                                        <p:tgtEl>
                                          <p:spTgt spid="11">
                                            <p:txEl>
                                              <p:pRg st="12" end="12"/>
                                            </p:txEl>
                                          </p:spTgt>
                                        </p:tgtEl>
                                      </p:cBhvr>
                                      <p:to x="100000" y="100000"/>
                                    </p:animScale>
                                    <p:animScale>
                                      <p:cBhvr>
                                        <p:cTn id="75" dur="13">
                                          <p:stCondLst>
                                            <p:cond delay="656"/>
                                          </p:stCondLst>
                                        </p:cTn>
                                        <p:tgtEl>
                                          <p:spTgt spid="11">
                                            <p:txEl>
                                              <p:pRg st="12" end="12"/>
                                            </p:txEl>
                                          </p:spTgt>
                                        </p:tgtEl>
                                      </p:cBhvr>
                                      <p:to x="100000" y="80000"/>
                                    </p:animScale>
                                    <p:animScale>
                                      <p:cBhvr>
                                        <p:cTn id="76" dur="83" decel="50000">
                                          <p:stCondLst>
                                            <p:cond delay="669"/>
                                          </p:stCondLst>
                                        </p:cTn>
                                        <p:tgtEl>
                                          <p:spTgt spid="11">
                                            <p:txEl>
                                              <p:pRg st="12" end="12"/>
                                            </p:txEl>
                                          </p:spTgt>
                                        </p:tgtEl>
                                      </p:cBhvr>
                                      <p:to x="100000" y="100000"/>
                                    </p:animScale>
                                    <p:animScale>
                                      <p:cBhvr>
                                        <p:cTn id="77" dur="13">
                                          <p:stCondLst>
                                            <p:cond delay="821"/>
                                          </p:stCondLst>
                                        </p:cTn>
                                        <p:tgtEl>
                                          <p:spTgt spid="11">
                                            <p:txEl>
                                              <p:pRg st="12" end="12"/>
                                            </p:txEl>
                                          </p:spTgt>
                                        </p:tgtEl>
                                      </p:cBhvr>
                                      <p:to x="100000" y="90000"/>
                                    </p:animScale>
                                    <p:animScale>
                                      <p:cBhvr>
                                        <p:cTn id="78" dur="83" decel="50000">
                                          <p:stCondLst>
                                            <p:cond delay="834"/>
                                          </p:stCondLst>
                                        </p:cTn>
                                        <p:tgtEl>
                                          <p:spTgt spid="11">
                                            <p:txEl>
                                              <p:pRg st="12" end="12"/>
                                            </p:txEl>
                                          </p:spTgt>
                                        </p:tgtEl>
                                      </p:cBhvr>
                                      <p:to x="100000" y="100000"/>
                                    </p:animScale>
                                    <p:animScale>
                                      <p:cBhvr>
                                        <p:cTn id="79" dur="13">
                                          <p:stCondLst>
                                            <p:cond delay="904"/>
                                          </p:stCondLst>
                                        </p:cTn>
                                        <p:tgtEl>
                                          <p:spTgt spid="11">
                                            <p:txEl>
                                              <p:pRg st="12" end="12"/>
                                            </p:txEl>
                                          </p:spTgt>
                                        </p:tgtEl>
                                      </p:cBhvr>
                                      <p:to x="100000" y="95000"/>
                                    </p:animScale>
                                    <p:animScale>
                                      <p:cBhvr>
                                        <p:cTn id="80" dur="83" decel="50000">
                                          <p:stCondLst>
                                            <p:cond delay="917"/>
                                          </p:stCondLst>
                                        </p:cTn>
                                        <p:tgtEl>
                                          <p:spTgt spid="11">
                                            <p:txEl>
                                              <p:pRg st="12" end="1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1">
                                            <p:txEl>
                                              <p:pRg st="14" end="14"/>
                                            </p:txEl>
                                          </p:spTgt>
                                        </p:tgtEl>
                                        <p:attrNameLst>
                                          <p:attrName>style.visibility</p:attrName>
                                        </p:attrNameLst>
                                      </p:cBhvr>
                                      <p:to>
                                        <p:strVal val="visible"/>
                                      </p:to>
                                    </p:set>
                                    <p:animEffect transition="in" filter="wipe(down)">
                                      <p:cBhvr>
                                        <p:cTn id="85" dur="290">
                                          <p:stCondLst>
                                            <p:cond delay="0"/>
                                          </p:stCondLst>
                                        </p:cTn>
                                        <p:tgtEl>
                                          <p:spTgt spid="11">
                                            <p:txEl>
                                              <p:pRg st="14" end="14"/>
                                            </p:txEl>
                                          </p:spTgt>
                                        </p:tgtEl>
                                      </p:cBhvr>
                                    </p:animEffect>
                                    <p:anim calcmode="lin" valueType="num">
                                      <p:cBhvr>
                                        <p:cTn id="86" dur="911" tmFilter="0,0; 0.14,0.36; 0.43,0.73; 0.71,0.91; 1.0,1.0">
                                          <p:stCondLst>
                                            <p:cond delay="0"/>
                                          </p:stCondLst>
                                        </p:cTn>
                                        <p:tgtEl>
                                          <p:spTgt spid="11">
                                            <p:txEl>
                                              <p:pRg st="14" end="14"/>
                                            </p:txEl>
                                          </p:spTgt>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1">
                                            <p:txEl>
                                              <p:pRg st="14" end="14"/>
                                            </p:txEl>
                                          </p:spTgt>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1">
                                            <p:txEl>
                                              <p:pRg st="14" end="14"/>
                                            </p:txEl>
                                          </p:spTgt>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1">
                                            <p:txEl>
                                              <p:pRg st="14" end="14"/>
                                            </p:txEl>
                                          </p:spTgt>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1">
                                            <p:txEl>
                                              <p:pRg st="14" end="14"/>
                                            </p:txEl>
                                          </p:spTgt>
                                        </p:tgtEl>
                                        <p:attrNameLst>
                                          <p:attrName>ppt_y</p:attrName>
                                        </p:attrNameLst>
                                      </p:cBhvr>
                                      <p:tavLst>
                                        <p:tav tm="0" fmla="#ppt_y-sin(pi*$)/81">
                                          <p:val>
                                            <p:fltVal val="0"/>
                                          </p:val>
                                        </p:tav>
                                        <p:tav tm="100000">
                                          <p:val>
                                            <p:fltVal val="1"/>
                                          </p:val>
                                        </p:tav>
                                      </p:tavLst>
                                    </p:anim>
                                    <p:animScale>
                                      <p:cBhvr>
                                        <p:cTn id="91" dur="13">
                                          <p:stCondLst>
                                            <p:cond delay="325"/>
                                          </p:stCondLst>
                                        </p:cTn>
                                        <p:tgtEl>
                                          <p:spTgt spid="11">
                                            <p:txEl>
                                              <p:pRg st="14" end="14"/>
                                            </p:txEl>
                                          </p:spTgt>
                                        </p:tgtEl>
                                      </p:cBhvr>
                                      <p:to x="100000" y="60000"/>
                                    </p:animScale>
                                    <p:animScale>
                                      <p:cBhvr>
                                        <p:cTn id="92" dur="83" decel="50000">
                                          <p:stCondLst>
                                            <p:cond delay="338"/>
                                          </p:stCondLst>
                                        </p:cTn>
                                        <p:tgtEl>
                                          <p:spTgt spid="11">
                                            <p:txEl>
                                              <p:pRg st="14" end="14"/>
                                            </p:txEl>
                                          </p:spTgt>
                                        </p:tgtEl>
                                      </p:cBhvr>
                                      <p:to x="100000" y="100000"/>
                                    </p:animScale>
                                    <p:animScale>
                                      <p:cBhvr>
                                        <p:cTn id="93" dur="13">
                                          <p:stCondLst>
                                            <p:cond delay="656"/>
                                          </p:stCondLst>
                                        </p:cTn>
                                        <p:tgtEl>
                                          <p:spTgt spid="11">
                                            <p:txEl>
                                              <p:pRg st="14" end="14"/>
                                            </p:txEl>
                                          </p:spTgt>
                                        </p:tgtEl>
                                      </p:cBhvr>
                                      <p:to x="100000" y="80000"/>
                                    </p:animScale>
                                    <p:animScale>
                                      <p:cBhvr>
                                        <p:cTn id="94" dur="83" decel="50000">
                                          <p:stCondLst>
                                            <p:cond delay="669"/>
                                          </p:stCondLst>
                                        </p:cTn>
                                        <p:tgtEl>
                                          <p:spTgt spid="11">
                                            <p:txEl>
                                              <p:pRg st="14" end="14"/>
                                            </p:txEl>
                                          </p:spTgt>
                                        </p:tgtEl>
                                      </p:cBhvr>
                                      <p:to x="100000" y="100000"/>
                                    </p:animScale>
                                    <p:animScale>
                                      <p:cBhvr>
                                        <p:cTn id="95" dur="13">
                                          <p:stCondLst>
                                            <p:cond delay="821"/>
                                          </p:stCondLst>
                                        </p:cTn>
                                        <p:tgtEl>
                                          <p:spTgt spid="11">
                                            <p:txEl>
                                              <p:pRg st="14" end="14"/>
                                            </p:txEl>
                                          </p:spTgt>
                                        </p:tgtEl>
                                      </p:cBhvr>
                                      <p:to x="100000" y="90000"/>
                                    </p:animScale>
                                    <p:animScale>
                                      <p:cBhvr>
                                        <p:cTn id="96" dur="83" decel="50000">
                                          <p:stCondLst>
                                            <p:cond delay="834"/>
                                          </p:stCondLst>
                                        </p:cTn>
                                        <p:tgtEl>
                                          <p:spTgt spid="11">
                                            <p:txEl>
                                              <p:pRg st="14" end="14"/>
                                            </p:txEl>
                                          </p:spTgt>
                                        </p:tgtEl>
                                      </p:cBhvr>
                                      <p:to x="100000" y="100000"/>
                                    </p:animScale>
                                    <p:animScale>
                                      <p:cBhvr>
                                        <p:cTn id="97" dur="13">
                                          <p:stCondLst>
                                            <p:cond delay="904"/>
                                          </p:stCondLst>
                                        </p:cTn>
                                        <p:tgtEl>
                                          <p:spTgt spid="11">
                                            <p:txEl>
                                              <p:pRg st="14" end="14"/>
                                            </p:txEl>
                                          </p:spTgt>
                                        </p:tgtEl>
                                      </p:cBhvr>
                                      <p:to x="100000" y="95000"/>
                                    </p:animScale>
                                    <p:animScale>
                                      <p:cBhvr>
                                        <p:cTn id="98" dur="83" decel="50000">
                                          <p:stCondLst>
                                            <p:cond delay="917"/>
                                          </p:stCondLst>
                                        </p:cTn>
                                        <p:tgtEl>
                                          <p:spTgt spid="11">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LAASSP</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(29 últ. y penúltimo pfos. LAASSP y 2 fracc. X y 41 RLAASSP)</a:t>
            </a:r>
            <a:r>
              <a:rPr lang="es-ES"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33 Bis LAASSP y 45 y 46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32, 34 y 35 LAASSP y 47, 48, 50 RLAASSP)</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29 fracc. XIII y 36 LAASSP, y 51, 52, 53 y 54 RLAASSP y Lineamientos)</a:t>
            </a:r>
            <a:r>
              <a:rPr lang="es-ES" sz="2000" kern="0" dirty="0">
                <a:solidFill>
                  <a:sysClr val="windowText" lastClr="000000"/>
                </a:solidFill>
                <a:latin typeface="Arial" panose="020B0604020202020204" pitchFamily="34" charset="0"/>
                <a:cs typeface="Arial" panose="020B0604020202020204" pitchFamily="34" charset="0"/>
              </a:rPr>
              <a:t>, y</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Fallo con adjudicación </a:t>
            </a:r>
            <a:r>
              <a:rPr lang="es-ES" sz="1600" kern="0" dirty="0">
                <a:solidFill>
                  <a:sysClr val="windowText" lastClr="000000"/>
                </a:solidFill>
                <a:latin typeface="Arial" panose="020B0604020202020204" pitchFamily="34" charset="0"/>
                <a:cs typeface="Arial" panose="020B0604020202020204" pitchFamily="34" charset="0"/>
              </a:rPr>
              <a:t>(arts. 36 Bis, 37 y 46 LAASSP) </a:t>
            </a:r>
            <a:r>
              <a:rPr lang="es-ES" sz="2000" kern="0" dirty="0">
                <a:solidFill>
                  <a:sysClr val="windowText" lastClr="000000"/>
                </a:solidFill>
                <a:latin typeface="Arial" panose="020B0604020202020204" pitchFamily="34" charset="0"/>
                <a:cs typeface="Arial" panose="020B0604020202020204" pitchFamily="34" charset="0"/>
              </a:rPr>
              <a:t>o declaración de desierta. </a:t>
            </a:r>
            <a:r>
              <a:rPr lang="es-ES" sz="1600" kern="0" dirty="0">
                <a:solidFill>
                  <a:sysClr val="windowText" lastClr="000000"/>
                </a:solidFill>
                <a:latin typeface="Arial" panose="020B0604020202020204" pitchFamily="34" charset="0"/>
                <a:cs typeface="Arial" panose="020B0604020202020204" pitchFamily="34" charset="0"/>
              </a:rPr>
              <a:t>(arts. 38, 2 fracc. XI y XII LAASSP y 58 1er. pfo. RLAASSP)</a:t>
            </a:r>
            <a:r>
              <a:rPr lang="es-ES" sz="2000" kern="0" dirty="0">
                <a:solidFill>
                  <a:sysClr val="windowText" lastClr="000000"/>
                </a:solidFill>
                <a:latin typeface="Arial" panose="020B0604020202020204" pitchFamily="34" charset="0"/>
                <a:cs typeface="Arial" panose="020B0604020202020204" pitchFamily="34" charset="0"/>
              </a:rPr>
              <a:t>, y</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endParaRPr lang="es-MX" sz="1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b="1" kern="0" dirty="0">
                <a:solidFill>
                  <a:sysClr val="windowText" lastClr="000000"/>
                </a:solidFill>
                <a:latin typeface="Arial" panose="020B0604020202020204" pitchFamily="34" charset="0"/>
                <a:cs typeface="Arial" panose="020B0604020202020204" pitchFamily="34" charset="0"/>
              </a:rPr>
              <a:t>C.- Posterior al procedimiento de contratación.</a:t>
            </a:r>
          </a:p>
          <a:p>
            <a:pPr marL="0" indent="0" algn="just" defTabSz="800100">
              <a:lnSpc>
                <a:spcPct val="110000"/>
              </a:lnSpc>
              <a:spcBef>
                <a:spcPts val="0"/>
              </a:spcBef>
              <a:buNone/>
              <a:defRPr/>
            </a:pPr>
            <a:endParaRPr lang="es-MX" sz="1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None/>
              <a:defRPr/>
            </a:pPr>
            <a:r>
              <a:rPr lang="es-MX" sz="2000" kern="0" dirty="0">
                <a:solidFill>
                  <a:sysClr val="windowText" lastClr="000000"/>
                </a:solidFill>
                <a:latin typeface="Arial" panose="020B0604020202020204" pitchFamily="34" charset="0"/>
                <a:cs typeface="Arial" panose="020B0604020202020204" pitchFamily="34" charset="0"/>
              </a:rPr>
              <a:t>Formalización o firma del contrato.</a:t>
            </a:r>
          </a:p>
        </p:txBody>
      </p:sp>
    </p:spTree>
    <p:extLst>
      <p:ext uri="{BB962C8B-B14F-4D97-AF65-F5344CB8AC3E}">
        <p14:creationId xmlns:p14="http://schemas.microsoft.com/office/powerpoint/2010/main" val="13347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250" autoRev="1" fill="hold">
                                          <p:stCondLst>
                                            <p:cond delay="0"/>
                                          </p:stCondLst>
                                        </p:cTn>
                                        <p:tgtEl>
                                          <p:spTgt spid="11">
                                            <p:txEl>
                                              <p:pRg st="4" end="4"/>
                                            </p:txEl>
                                          </p:spTgt>
                                        </p:tgtEl>
                                        <p:attrNameLst>
                                          <p:attrName>ppt_w</p:attrName>
                                        </p:attrNameLst>
                                      </p:cBhvr>
                                    </p:anim>
                                    <p:anim by="(#ppt_w*0.50)" calcmode="lin" valueType="num">
                                      <p:cBhvr>
                                        <p:cTn id="24" dur="250" decel="50000" autoRev="1" fill="hold">
                                          <p:stCondLst>
                                            <p:cond delay="0"/>
                                          </p:stCondLst>
                                        </p:cTn>
                                        <p:tgtEl>
                                          <p:spTgt spid="11">
                                            <p:txEl>
                                              <p:pRg st="4" end="4"/>
                                            </p:txEl>
                                          </p:spTgt>
                                        </p:tgtEl>
                                        <p:attrNameLst>
                                          <p:attrName>ppt_x</p:attrName>
                                        </p:attrNameLst>
                                      </p:cBhvr>
                                    </p:anim>
                                    <p:anim from="(-#ppt_h/2)" to="(#ppt_y)" calcmode="lin" valueType="num">
                                      <p:cBhvr>
                                        <p:cTn id="25" dur="500" fill="hold">
                                          <p:stCondLst>
                                            <p:cond delay="0"/>
                                          </p:stCondLst>
                                        </p:cTn>
                                        <p:tgtEl>
                                          <p:spTgt spid="11">
                                            <p:txEl>
                                              <p:pRg st="4" end="4"/>
                                            </p:txEl>
                                          </p:spTgt>
                                        </p:tgtEl>
                                        <p:attrNameLst>
                                          <p:attrName>ppt_y</p:attrName>
                                        </p:attrNameLst>
                                      </p:cBhvr>
                                    </p:anim>
                                    <p:animRot by="21600000">
                                      <p:cBhvr>
                                        <p:cTn id="26" dur="50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nodeType="clickEffect">
                                  <p:stCondLst>
                                    <p:cond delay="0"/>
                                  </p:stCondLst>
                                  <p:iterate type="lt">
                                    <p:tmPct val="10000"/>
                                  </p:iterate>
                                  <p:childTnLst>
                                    <p:set>
                                      <p:cBhvr>
                                        <p:cTn id="99" dur="1" fill="hold">
                                          <p:stCondLst>
                                            <p:cond delay="0"/>
                                          </p:stCondLst>
                                        </p:cTn>
                                        <p:tgtEl>
                                          <p:spTgt spid="11">
                                            <p:txEl>
                                              <p:pRg st="14" end="14"/>
                                            </p:txEl>
                                          </p:spTgt>
                                        </p:tgtEl>
                                        <p:attrNameLst>
                                          <p:attrName>style.visibility</p:attrName>
                                        </p:attrNameLst>
                                      </p:cBhvr>
                                      <p:to>
                                        <p:strVal val="visible"/>
                                      </p:to>
                                    </p:set>
                                    <p:anim calcmode="lin" valueType="num">
                                      <p:cBhvr>
                                        <p:cTn id="100" dur="50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102" dur="50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1">
                                            <p:txEl>
                                              <p:pRg st="14" end="14"/>
                                            </p:txEl>
                                          </p:spTgt>
                                        </p:tgtEl>
                                      </p:cBhvr>
                                    </p:animEffect>
                                  </p:childTnLst>
                                </p:cTn>
                              </p:par>
                            </p:childTnLst>
                          </p:cTn>
                        </p:par>
                        <p:par>
                          <p:cTn id="105" fill="hold">
                            <p:stCondLst>
                              <p:cond delay="2550"/>
                            </p:stCondLst>
                            <p:childTnLst>
                              <p:par>
                                <p:cTn id="106" presetID="56" presetClass="entr" presetSubtype="0" fill="hold" nodeType="afterEffect">
                                  <p:stCondLst>
                                    <p:cond delay="0"/>
                                  </p:stCondLst>
                                  <p:iterate type="lt">
                                    <p:tmPct val="10000"/>
                                  </p:iterate>
                                  <p:childTnLst>
                                    <p:set>
                                      <p:cBhvr>
                                        <p:cTn id="107" dur="1" fill="hold">
                                          <p:stCondLst>
                                            <p:cond delay="0"/>
                                          </p:stCondLst>
                                        </p:cTn>
                                        <p:tgtEl>
                                          <p:spTgt spid="11">
                                            <p:txEl>
                                              <p:pRg st="16" end="16"/>
                                            </p:txEl>
                                          </p:spTgt>
                                        </p:tgtEl>
                                        <p:attrNameLst>
                                          <p:attrName>style.visibility</p:attrName>
                                        </p:attrNameLst>
                                      </p:cBhvr>
                                      <p:to>
                                        <p:strVal val="visible"/>
                                      </p:to>
                                    </p:set>
                                    <p:anim by="(-#ppt_w*2)" calcmode="lin" valueType="num">
                                      <p:cBhvr rctx="PPT">
                                        <p:cTn id="108" dur="125" autoRev="1" fill="hold">
                                          <p:stCondLst>
                                            <p:cond delay="0"/>
                                          </p:stCondLst>
                                        </p:cTn>
                                        <p:tgtEl>
                                          <p:spTgt spid="11">
                                            <p:txEl>
                                              <p:pRg st="16" end="16"/>
                                            </p:txEl>
                                          </p:spTgt>
                                        </p:tgtEl>
                                        <p:attrNameLst>
                                          <p:attrName>ppt_w</p:attrName>
                                        </p:attrNameLst>
                                      </p:cBhvr>
                                    </p:anim>
                                    <p:anim by="(#ppt_w*0.50)" calcmode="lin" valueType="num">
                                      <p:cBhvr>
                                        <p:cTn id="109" dur="125" decel="50000" autoRev="1" fill="hold">
                                          <p:stCondLst>
                                            <p:cond delay="0"/>
                                          </p:stCondLst>
                                        </p:cTn>
                                        <p:tgtEl>
                                          <p:spTgt spid="11">
                                            <p:txEl>
                                              <p:pRg st="16" end="16"/>
                                            </p:txEl>
                                          </p:spTgt>
                                        </p:tgtEl>
                                        <p:attrNameLst>
                                          <p:attrName>ppt_x</p:attrName>
                                        </p:attrNameLst>
                                      </p:cBhvr>
                                    </p:anim>
                                    <p:anim from="(-#ppt_h/2)" to="(#ppt_y)" calcmode="lin" valueType="num">
                                      <p:cBhvr>
                                        <p:cTn id="110" dur="250" fill="hold">
                                          <p:stCondLst>
                                            <p:cond delay="0"/>
                                          </p:stCondLst>
                                        </p:cTn>
                                        <p:tgtEl>
                                          <p:spTgt spid="11">
                                            <p:txEl>
                                              <p:pRg st="16" end="16"/>
                                            </p:txEl>
                                          </p:spTgt>
                                        </p:tgtEl>
                                        <p:attrNameLst>
                                          <p:attrName>ppt_y</p:attrName>
                                        </p:attrNameLst>
                                      </p:cBhvr>
                                    </p:anim>
                                    <p:animRot by="21600000">
                                      <p:cBhvr>
                                        <p:cTn id="111" dur="250" fill="hold">
                                          <p:stCondLst>
                                            <p:cond delay="0"/>
                                          </p:stCondLst>
                                        </p:cTn>
                                        <p:tgtEl>
                                          <p:spTgt spid="11">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a:t>
            </a:r>
            <a:r>
              <a:rPr lang="es-MX" sz="2000" b="1" dirty="0">
                <a:solidFill>
                  <a:schemeClr val="bg1"/>
                </a:solidFill>
                <a:latin typeface="Arial" panose="020B0604020202020204" pitchFamily="34" charset="0"/>
                <a:cs typeface="Arial" panose="020B0604020202020204" pitchFamily="34" charset="0"/>
              </a:rPr>
              <a:t> licitación pública</a:t>
            </a:r>
            <a:r>
              <a:rPr lang="es-MX" sz="2000" dirty="0">
                <a:solidFill>
                  <a:schemeClr val="bg1"/>
                </a:solidFill>
                <a:latin typeface="Arial" panose="020B0604020202020204" pitchFamily="34" charset="0"/>
                <a:cs typeface="Arial" panose="020B0604020202020204" pitchFamily="34" charset="0"/>
              </a:rPr>
              <a:t>, de acuerdo a la </a:t>
            </a:r>
            <a:r>
              <a:rPr lang="es-MX" sz="2000" b="1" dirty="0">
                <a:solidFill>
                  <a:schemeClr val="bg1"/>
                </a:solidFill>
                <a:latin typeface="Arial" panose="020B0604020202020204" pitchFamily="34" charset="0"/>
                <a:cs typeface="Arial" panose="020B0604020202020204" pitchFamily="34" charset="0"/>
              </a:rPr>
              <a:t>LOPSRM</a:t>
            </a:r>
            <a:r>
              <a:rPr lang="es-MX" sz="2000" dirty="0">
                <a:solidFill>
                  <a:schemeClr val="bg1"/>
                </a:solidFill>
                <a:latin typeface="Arial" panose="020B0604020202020204" pitchFamily="34" charset="0"/>
                <a:cs typeface="Arial" panose="020B0604020202020204" pitchFamily="34" charset="0"/>
              </a:rPr>
              <a:t>, independientemente de su carácter, se debe llevar a cabo, de acuerdo a las siguientes etapas:</a:t>
            </a:r>
          </a:p>
          <a:p>
            <a:pPr marL="0" indent="0">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r>
              <a:rPr lang="es-MX" sz="2000" b="1" dirty="0">
                <a:solidFill>
                  <a:schemeClr val="bg1"/>
                </a:solidFill>
                <a:latin typeface="Arial" panose="020B0604020202020204" pitchFamily="34" charset="0"/>
                <a:cs typeface="Arial" panose="020B0604020202020204" pitchFamily="34" charset="0"/>
              </a:rPr>
              <a:t>A.- Previa al inicio del procedimiento</a:t>
            </a:r>
            <a:r>
              <a:rPr lang="es-MX" sz="2000" dirty="0">
                <a:solidFill>
                  <a:schemeClr val="bg1"/>
                </a:solidFill>
                <a:latin typeface="Arial" panose="020B0604020202020204" pitchFamily="34" charset="0"/>
                <a:cs typeface="Arial" panose="020B0604020202020204" pitchFamily="34" charset="0"/>
              </a:rPr>
              <a:t>.</a:t>
            </a:r>
          </a:p>
          <a:p>
            <a:pPr marL="0" indent="0">
              <a:lnSpc>
                <a:spcPct val="110000"/>
              </a:lnSpc>
              <a:spcBef>
                <a:spcPts val="0"/>
              </a:spcBef>
              <a:buNone/>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Proyecto de convocatoria </a:t>
            </a:r>
            <a:r>
              <a:rPr lang="es-ES" sz="1600" dirty="0">
                <a:solidFill>
                  <a:schemeClr val="bg1"/>
                </a:solidFill>
                <a:latin typeface="Arial" panose="020B0604020202020204" pitchFamily="34" charset="0"/>
                <a:cs typeface="Arial" panose="020B0604020202020204" pitchFamily="34" charset="0"/>
              </a:rPr>
              <a:t>(arts. 31 3º, 4º, y 5º pfos. LOPSRM y 2 frac XXVI y 35 RLOPSRM)</a:t>
            </a:r>
            <a:r>
              <a:rPr lang="es-ES"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dirty="0">
                <a:solidFill>
                  <a:schemeClr val="bg1"/>
                </a:solidFill>
                <a:latin typeface="Arial" panose="020B0604020202020204" pitchFamily="34" charset="0"/>
                <a:cs typeface="Arial" panose="020B0604020202020204" pitchFamily="34" charset="0"/>
              </a:rPr>
              <a:t>B.- Del procedimiento de contratación.</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Publicación de la convocatoria a la licitación en CompraNet y resumen en DOF </a:t>
            </a:r>
            <a:r>
              <a:rPr lang="es-ES" sz="1600" kern="0" dirty="0">
                <a:solidFill>
                  <a:sysClr val="windowText" lastClr="000000"/>
                </a:solidFill>
                <a:latin typeface="Arial" panose="020B0604020202020204" pitchFamily="34" charset="0"/>
                <a:cs typeface="Arial" panose="020B0604020202020204" pitchFamily="34" charset="0"/>
              </a:rPr>
              <a:t>(arts. 30 LAASSP y 42 RLAASSP)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31 fracc. IX LOPSRM y 31 fracc. III, 38 y 39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Junta de aclaraciones </a:t>
            </a:r>
            <a:r>
              <a:rPr lang="es-ES" sz="1600" kern="0" dirty="0">
                <a:solidFill>
                  <a:sysClr val="windowText" lastClr="000000"/>
                </a:solidFill>
                <a:latin typeface="Arial" panose="020B0604020202020204" pitchFamily="34" charset="0"/>
                <a:cs typeface="Arial" panose="020B0604020202020204" pitchFamily="34" charset="0"/>
              </a:rPr>
              <a:t>(arts. 35 LOPSRM y 39 y 40 RLOPSRM)</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Presentación y apertura de proposiciones; </a:t>
            </a:r>
            <a:r>
              <a:rPr lang="es-ES" sz="1600" kern="0" dirty="0">
                <a:solidFill>
                  <a:sysClr val="windowText" lastClr="000000"/>
                </a:solidFill>
                <a:latin typeface="Arial" panose="020B0604020202020204" pitchFamily="34" charset="0"/>
                <a:cs typeface="Arial" panose="020B0604020202020204" pitchFamily="34" charset="0"/>
              </a:rPr>
              <a:t>(arts. 33, 35 y 37 LOPSRM y 59, 60, 61, 62 RLOPSRM)</a:t>
            </a:r>
            <a:endParaRPr lang="es-MX" sz="16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Análisis y evaluación de proposiciones </a:t>
            </a:r>
            <a:r>
              <a:rPr lang="es-ES" sz="1600" kern="0" dirty="0">
                <a:solidFill>
                  <a:sysClr val="windowText" lastClr="000000"/>
                </a:solidFill>
                <a:latin typeface="Arial" panose="020B0604020202020204" pitchFamily="34" charset="0"/>
                <a:cs typeface="Arial" panose="020B0604020202020204" pitchFamily="34" charset="0"/>
              </a:rPr>
              <a:t>(arts. 38 LOPSRM y 63, 64, 65 y 66 RLOPSRM y Lineamientos);</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defTabSz="800100">
              <a:lnSpc>
                <a:spcPct val="110000"/>
              </a:lnSpc>
              <a:spcBef>
                <a:spcPts val="0"/>
              </a:spcBef>
              <a:buFont typeface="+mj-lt"/>
              <a:buAutoNum type="arabicPeriod"/>
              <a:defRPr/>
            </a:pPr>
            <a:r>
              <a:rPr lang="es-ES" sz="2000" kern="0" dirty="0">
                <a:solidFill>
                  <a:sysClr val="windowText" lastClr="000000"/>
                </a:solidFill>
                <a:latin typeface="Arial" panose="020B0604020202020204" pitchFamily="34" charset="0"/>
                <a:cs typeface="Arial" panose="020B0604020202020204" pitchFamily="34" charset="0"/>
              </a:rPr>
              <a:t> </a:t>
            </a:r>
            <a:r>
              <a:rPr lang="es-ES" sz="2000" kern="0" dirty="0">
                <a:solidFill>
                  <a:schemeClr val="bg1"/>
                </a:solidFill>
                <a:latin typeface="Arial" panose="020B0604020202020204" pitchFamily="34" charset="0"/>
                <a:cs typeface="Arial" panose="020B0604020202020204" pitchFamily="34" charset="0"/>
              </a:rPr>
              <a:t>Fallo </a:t>
            </a:r>
            <a:r>
              <a:rPr lang="es-ES" altLang="es-MX" sz="2000" dirty="0">
                <a:solidFill>
                  <a:schemeClr val="bg1"/>
                </a:solidFill>
                <a:latin typeface="Arial" panose="020B0604020202020204" pitchFamily="34" charset="0"/>
                <a:cs typeface="Arial" panose="020B0604020202020204" pitchFamily="34" charset="0"/>
              </a:rPr>
              <a:t>con adjudicado </a:t>
            </a:r>
            <a:r>
              <a:rPr lang="es-ES" altLang="es-MX" sz="1600" dirty="0">
                <a:solidFill>
                  <a:schemeClr val="bg1"/>
                </a:solidFill>
                <a:latin typeface="Arial" panose="020B0604020202020204" pitchFamily="34" charset="0"/>
                <a:cs typeface="Arial" panose="020B0604020202020204" pitchFamily="34" charset="0"/>
              </a:rPr>
              <a:t>(arts. 39 LOPSRM y 68 RLOPSRM)</a:t>
            </a:r>
            <a:r>
              <a:rPr lang="es-ES" altLang="es-MX" sz="2000" dirty="0">
                <a:solidFill>
                  <a:schemeClr val="bg1"/>
                </a:solidFill>
                <a:latin typeface="Arial" panose="020B0604020202020204" pitchFamily="34" charset="0"/>
                <a:cs typeface="Arial" panose="020B0604020202020204" pitchFamily="34" charset="0"/>
              </a:rPr>
              <a:t> o declarando desierto </a:t>
            </a:r>
            <a:r>
              <a:rPr lang="es-ES" altLang="es-MX" sz="1600" dirty="0">
                <a:solidFill>
                  <a:schemeClr val="bg1"/>
                </a:solidFill>
                <a:latin typeface="Arial" panose="020B0604020202020204" pitchFamily="34" charset="0"/>
                <a:cs typeface="Arial" panose="020B0604020202020204" pitchFamily="34" charset="0"/>
              </a:rPr>
              <a:t>(arts. 39 2º pfo. y 40 LOPSRM y 72 RLOPRSM)</a:t>
            </a:r>
            <a:r>
              <a:rPr lang="es-ES" altLang="es-MX" sz="2000" dirty="0">
                <a:solidFill>
                  <a:schemeClr val="bg1"/>
                </a:solidFill>
                <a:latin typeface="Arial" panose="020B0604020202020204" pitchFamily="34" charset="0"/>
                <a:cs typeface="Arial" panose="020B0604020202020204" pitchFamily="34" charset="0"/>
              </a:rPr>
              <a:t>, y </a:t>
            </a:r>
          </a:p>
          <a:p>
            <a:pPr marL="0" indent="0" algn="just" defTabSz="800100">
              <a:lnSpc>
                <a:spcPct val="110000"/>
              </a:lnSpc>
              <a:spcBef>
                <a:spcPts val="0"/>
              </a:spcBef>
              <a:buFont typeface="+mj-lt"/>
              <a:buAutoNum type="arabicPeriod"/>
              <a:defRPr/>
            </a:pPr>
            <a:r>
              <a:rPr lang="es-ES" sz="2000" kern="0" dirty="0">
                <a:solidFill>
                  <a:schemeClr val="bg1"/>
                </a:solidFill>
                <a:latin typeface="Arial" panose="020B0604020202020204" pitchFamily="34" charset="0"/>
                <a:cs typeface="Arial" panose="020B0604020202020204" pitchFamily="34" charset="0"/>
              </a:rPr>
              <a:t> Formalización del contrato </a:t>
            </a:r>
            <a:r>
              <a:rPr lang="es-ES" sz="1600" kern="0" dirty="0">
                <a:solidFill>
                  <a:schemeClr val="bg1"/>
                </a:solidFill>
                <a:latin typeface="Arial" panose="020B0604020202020204" pitchFamily="34" charset="0"/>
                <a:cs typeface="Arial" panose="020B0604020202020204" pitchFamily="34" charset="0"/>
              </a:rPr>
              <a:t>(arts. 31 fracc. XXV y 46 LOPSRM y 79 RLOPSRM)</a:t>
            </a:r>
            <a:r>
              <a:rPr lang="es-ES" sz="2000" kern="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xEl>
                                              <p:pRg st="2" end="2"/>
                                            </p:txEl>
                                          </p:spTgt>
                                        </p:tgtEl>
                                      </p:cBhvr>
                                    </p:animEffect>
                                  </p:childTnLst>
                                </p:cTn>
                              </p:par>
                            </p:childTnLst>
                          </p:cTn>
                        </p:par>
                        <p:par>
                          <p:cTn id="20" fill="hold">
                            <p:stCondLst>
                              <p:cond delay="215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500" decel="50000" fill="hold">
                                          <p:stCondLst>
                                            <p:cond delay="0"/>
                                          </p:stCondLst>
                                        </p:cTn>
                                        <p:tgtEl>
                                          <p:spTgt spid="11">
                                            <p:txEl>
                                              <p:pRg st="9" end="9"/>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
                                            <p:txEl>
                                              <p:pRg st="9" end="9"/>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
                                            <p:txEl>
                                              <p:pRg st="9" end="9"/>
                                            </p:txEl>
                                          </p:spTgt>
                                        </p:tgtEl>
                                        <p:attrNameLst>
                                          <p:attrName>ppt_w</p:attrName>
                                        </p:attrNameLst>
                                      </p:cBhvr>
                                      <p:tavLst>
                                        <p:tav tm="0">
                                          <p:val>
                                            <p:strVal val="#ppt_w*.05"/>
                                          </p:val>
                                        </p:tav>
                                        <p:tav tm="100000">
                                          <p:val>
                                            <p:strVal val="#ppt_w"/>
                                          </p:val>
                                        </p:tav>
                                      </p:tavLst>
                                    </p:anim>
                                    <p:anim calcmode="lin" valueType="num">
                                      <p:cBhvr>
                                        <p:cTn id="55" dur="1000" fill="hold"/>
                                        <p:tgtEl>
                                          <p:spTgt spid="11">
                                            <p:txEl>
                                              <p:pRg st="9" end="9"/>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
                                            <p:txEl>
                                              <p:pRg st="9" end="9"/>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
                                            <p:txEl>
                                              <p:pRg st="9" end="9"/>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
                                            <p:txEl>
                                              <p:pRg st="9" end="9"/>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1">
                                            <p:txEl>
                                              <p:pRg st="10" end="10"/>
                                            </p:txEl>
                                          </p:spTgt>
                                        </p:tgtEl>
                                        <p:attrNameLst>
                                          <p:attrName>style.visibility</p:attrName>
                                        </p:attrNameLst>
                                      </p:cBhvr>
                                      <p:to>
                                        <p:strVal val="visible"/>
                                      </p:to>
                                    </p:set>
                                    <p:anim calcmode="lin" valueType="num">
                                      <p:cBhvr>
                                        <p:cTn id="64"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67"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1">
                                            <p:txEl>
                                              <p:pRg st="11" end="11"/>
                                            </p:txEl>
                                          </p:spTgt>
                                        </p:tgtEl>
                                        <p:attrNameLst>
                                          <p:attrName>style.visibility</p:attrName>
                                        </p:attrNameLst>
                                      </p:cBhvr>
                                      <p:to>
                                        <p:strVal val="visible"/>
                                      </p:to>
                                    </p:set>
                                    <p:anim calcmode="lin" valueType="num">
                                      <p:cBhvr>
                                        <p:cTn id="76" dur="500" decel="50000" fill="hold">
                                          <p:stCondLst>
                                            <p:cond delay="0"/>
                                          </p:stCondLst>
                                        </p:cTn>
                                        <p:tgtEl>
                                          <p:spTgt spid="11">
                                            <p:txEl>
                                              <p:pRg st="11" end="11"/>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1">
                                            <p:txEl>
                                              <p:pRg st="11" end="11"/>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1">
                                            <p:txEl>
                                              <p:pRg st="11" end="11"/>
                                            </p:txEl>
                                          </p:spTgt>
                                        </p:tgtEl>
                                        <p:attrNameLst>
                                          <p:attrName>ppt_w</p:attrName>
                                        </p:attrNameLst>
                                      </p:cBhvr>
                                      <p:tavLst>
                                        <p:tav tm="0">
                                          <p:val>
                                            <p:strVal val="#ppt_w*.05"/>
                                          </p:val>
                                        </p:tav>
                                        <p:tav tm="100000">
                                          <p:val>
                                            <p:strVal val="#ppt_w"/>
                                          </p:val>
                                        </p:tav>
                                      </p:tavLst>
                                    </p:anim>
                                    <p:anim calcmode="lin" valueType="num">
                                      <p:cBhvr>
                                        <p:cTn id="79" dur="1000" fill="hold"/>
                                        <p:tgtEl>
                                          <p:spTgt spid="11">
                                            <p:txEl>
                                              <p:pRg st="11" end="11"/>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1">
                                            <p:txEl>
                                              <p:pRg st="11" end="11"/>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1">
                                            <p:txEl>
                                              <p:pRg st="11" end="11"/>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1">
                                            <p:txEl>
                                              <p:pRg st="11" end="11"/>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1">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1">
                                            <p:txEl>
                                              <p:pRg st="12" end="12"/>
                                            </p:txEl>
                                          </p:spTgt>
                                        </p:tgtEl>
                                        <p:attrNameLst>
                                          <p:attrName>style.visibility</p:attrName>
                                        </p:attrNameLst>
                                      </p:cBhvr>
                                      <p:to>
                                        <p:strVal val="visible"/>
                                      </p:to>
                                    </p:set>
                                    <p:anim calcmode="lin" valueType="num">
                                      <p:cBhvr>
                                        <p:cTn id="88" dur="500" decel="50000" fill="hold">
                                          <p:stCondLst>
                                            <p:cond delay="0"/>
                                          </p:stCondLst>
                                        </p:cTn>
                                        <p:tgtEl>
                                          <p:spTgt spid="11">
                                            <p:txEl>
                                              <p:pRg st="12" end="12"/>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1">
                                            <p:txEl>
                                              <p:pRg st="12" end="12"/>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1">
                                            <p:txEl>
                                              <p:pRg st="12" end="12"/>
                                            </p:txEl>
                                          </p:spTgt>
                                        </p:tgtEl>
                                        <p:attrNameLst>
                                          <p:attrName>ppt_w</p:attrName>
                                        </p:attrNameLst>
                                      </p:cBhvr>
                                      <p:tavLst>
                                        <p:tav tm="0">
                                          <p:val>
                                            <p:strVal val="#ppt_w*.05"/>
                                          </p:val>
                                        </p:tav>
                                        <p:tav tm="100000">
                                          <p:val>
                                            <p:strVal val="#ppt_w"/>
                                          </p:val>
                                        </p:tav>
                                      </p:tavLst>
                                    </p:anim>
                                    <p:anim calcmode="lin" valueType="num">
                                      <p:cBhvr>
                                        <p:cTn id="91" dur="1000" fill="hold"/>
                                        <p:tgtEl>
                                          <p:spTgt spid="11">
                                            <p:txEl>
                                              <p:pRg st="12" end="12"/>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1">
                                            <p:txEl>
                                              <p:pRg st="12" end="12"/>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1">
                                            <p:txEl>
                                              <p:pRg st="12" end="12"/>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1">
                                            <p:txEl>
                                              <p:pRg st="12" end="12"/>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1">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nodeType="clickEffect">
                                  <p:stCondLst>
                                    <p:cond delay="0"/>
                                  </p:stCondLst>
                                  <p:childTnLst>
                                    <p:set>
                                      <p:cBhvr>
                                        <p:cTn id="99" dur="1" fill="hold">
                                          <p:stCondLst>
                                            <p:cond delay="0"/>
                                          </p:stCondLst>
                                        </p:cTn>
                                        <p:tgtEl>
                                          <p:spTgt spid="11">
                                            <p:txEl>
                                              <p:pRg st="13" end="13"/>
                                            </p:txEl>
                                          </p:spTgt>
                                        </p:tgtEl>
                                        <p:attrNameLst>
                                          <p:attrName>style.visibility</p:attrName>
                                        </p:attrNameLst>
                                      </p:cBhvr>
                                      <p:to>
                                        <p:strVal val="visible"/>
                                      </p:to>
                                    </p:set>
                                    <p:anim calcmode="lin" valueType="num">
                                      <p:cBhvr>
                                        <p:cTn id="100" dur="500" decel="50000" fill="hold">
                                          <p:stCondLst>
                                            <p:cond delay="0"/>
                                          </p:stCondLst>
                                        </p:cTn>
                                        <p:tgtEl>
                                          <p:spTgt spid="11">
                                            <p:txEl>
                                              <p:pRg st="13" end="13"/>
                                            </p:txEl>
                                          </p:spTgt>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1">
                                            <p:txEl>
                                              <p:pRg st="13" end="13"/>
                                            </p:txEl>
                                          </p:spTgt>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1">
                                            <p:txEl>
                                              <p:pRg st="13" end="13"/>
                                            </p:txEl>
                                          </p:spTgt>
                                        </p:tgtEl>
                                        <p:attrNameLst>
                                          <p:attrName>ppt_w</p:attrName>
                                        </p:attrNameLst>
                                      </p:cBhvr>
                                      <p:tavLst>
                                        <p:tav tm="0">
                                          <p:val>
                                            <p:strVal val="#ppt_w*.05"/>
                                          </p:val>
                                        </p:tav>
                                        <p:tav tm="100000">
                                          <p:val>
                                            <p:strVal val="#ppt_w"/>
                                          </p:val>
                                        </p:tav>
                                      </p:tavLst>
                                    </p:anim>
                                    <p:anim calcmode="lin" valueType="num">
                                      <p:cBhvr>
                                        <p:cTn id="103" dur="1000" fill="hold"/>
                                        <p:tgtEl>
                                          <p:spTgt spid="11">
                                            <p:txEl>
                                              <p:pRg st="13" end="13"/>
                                            </p:txEl>
                                          </p:spTgt>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1">
                                            <p:txEl>
                                              <p:pRg st="13" end="13"/>
                                            </p:txEl>
                                          </p:spTgt>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1">
                                            <p:txEl>
                                              <p:pRg st="13" end="13"/>
                                            </p:txEl>
                                          </p:spTgt>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1">
                                            <p:txEl>
                                              <p:pRg st="13" end="13"/>
                                            </p:txEl>
                                          </p:spTgt>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1">
                                            <p:txEl>
                                              <p:pRg st="13" end="1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nodeType="clickEffect">
                                  <p:stCondLst>
                                    <p:cond delay="0"/>
                                  </p:stCondLst>
                                  <p:childTnLst>
                                    <p:set>
                                      <p:cBhvr>
                                        <p:cTn id="111" dur="1" fill="hold">
                                          <p:stCondLst>
                                            <p:cond delay="0"/>
                                          </p:stCondLst>
                                        </p:cTn>
                                        <p:tgtEl>
                                          <p:spTgt spid="11">
                                            <p:txEl>
                                              <p:pRg st="14" end="14"/>
                                            </p:txEl>
                                          </p:spTgt>
                                        </p:tgtEl>
                                        <p:attrNameLst>
                                          <p:attrName>style.visibility</p:attrName>
                                        </p:attrNameLst>
                                      </p:cBhvr>
                                      <p:to>
                                        <p:strVal val="visible"/>
                                      </p:to>
                                    </p:set>
                                    <p:anim calcmode="lin" valueType="num">
                                      <p:cBhvr>
                                        <p:cTn id="112" dur="500" decel="50000" fill="hold">
                                          <p:stCondLst>
                                            <p:cond delay="0"/>
                                          </p:stCondLst>
                                        </p:cTn>
                                        <p:tgtEl>
                                          <p:spTgt spid="11">
                                            <p:txEl>
                                              <p:pRg st="14" end="14"/>
                                            </p:txEl>
                                          </p:spTgt>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11">
                                            <p:txEl>
                                              <p:pRg st="14" end="14"/>
                                            </p:txEl>
                                          </p:spTgt>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11">
                                            <p:txEl>
                                              <p:pRg st="14" end="14"/>
                                            </p:txEl>
                                          </p:spTgt>
                                        </p:tgtEl>
                                        <p:attrNameLst>
                                          <p:attrName>ppt_w</p:attrName>
                                        </p:attrNameLst>
                                      </p:cBhvr>
                                      <p:tavLst>
                                        <p:tav tm="0">
                                          <p:val>
                                            <p:strVal val="#ppt_w*.05"/>
                                          </p:val>
                                        </p:tav>
                                        <p:tav tm="100000">
                                          <p:val>
                                            <p:strVal val="#ppt_w"/>
                                          </p:val>
                                        </p:tav>
                                      </p:tavLst>
                                    </p:anim>
                                    <p:anim calcmode="lin" valueType="num">
                                      <p:cBhvr>
                                        <p:cTn id="115" dur="1000" fill="hold"/>
                                        <p:tgtEl>
                                          <p:spTgt spid="11">
                                            <p:txEl>
                                              <p:pRg st="14" end="14"/>
                                            </p:txEl>
                                          </p:spTgt>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11">
                                            <p:txEl>
                                              <p:pRg st="14" end="14"/>
                                            </p:txEl>
                                          </p:spTgt>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11">
                                            <p:txEl>
                                              <p:pRg st="14" end="14"/>
                                            </p:txEl>
                                          </p:spTgt>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11">
                                            <p:txEl>
                                              <p:pRg st="14" end="14"/>
                                            </p:txEl>
                                          </p:spTgt>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La etapa </a:t>
            </a:r>
            <a:r>
              <a:rPr lang="es-MX" sz="2000" b="1" dirty="0">
                <a:solidFill>
                  <a:schemeClr val="bg1"/>
                </a:solidFill>
                <a:latin typeface="Arial" panose="020B0604020202020204" pitchFamily="34" charset="0"/>
                <a:cs typeface="Arial" panose="020B0604020202020204" pitchFamily="34" charset="0"/>
              </a:rPr>
              <a:t>Previa al inicio del procedimiento</a:t>
            </a:r>
            <a:r>
              <a:rPr lang="es-MX" sz="2000" dirty="0">
                <a:solidFill>
                  <a:schemeClr val="bg1"/>
                </a:solidFill>
                <a:latin typeface="Arial" panose="020B0604020202020204" pitchFamily="34" charset="0"/>
                <a:cs typeface="Arial" panose="020B0604020202020204" pitchFamily="34" charset="0"/>
              </a:rPr>
              <a:t>, consiste en dar a conocer el </a:t>
            </a:r>
            <a:r>
              <a:rPr lang="es-ES" sz="2000" dirty="0">
                <a:solidFill>
                  <a:schemeClr val="bg1"/>
                </a:solidFill>
                <a:latin typeface="Arial" panose="020B0604020202020204" pitchFamily="34" charset="0"/>
                <a:cs typeface="Arial" panose="020B0604020202020204" pitchFamily="34" charset="0"/>
              </a:rPr>
              <a:t>Proyecto de convocatoria o preconvocatoria, para que cualquier interesado lo pueda opinar.</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conformidad con la </a:t>
            </a:r>
            <a:r>
              <a:rPr lang="es-ES" sz="2000" b="1" dirty="0">
                <a:solidFill>
                  <a:schemeClr val="bg1"/>
                </a:solidFill>
                <a:latin typeface="Arial" panose="020B0604020202020204" pitchFamily="34" charset="0"/>
                <a:cs typeface="Arial" panose="020B0604020202020204" pitchFamily="34" charset="0"/>
              </a:rPr>
              <a:t>LAASSP</a:t>
            </a:r>
            <a:r>
              <a:rPr lang="es-ES" sz="2000" dirty="0">
                <a:solidFill>
                  <a:schemeClr val="bg1"/>
                </a:solidFill>
                <a:latin typeface="Arial" panose="020B0604020202020204" pitchFamily="34" charset="0"/>
                <a:cs typeface="Arial" panose="020B0604020202020204" pitchFamily="34" charset="0"/>
              </a:rPr>
              <a:t>, la determinación de cuales Proyectos de convocatoria serán difundidos, se debe tomar en base al PAAAS, seleccionándose aquéllos que en su conjunto representen por lo menos el cincuenta por ciento del monto total a licitar, de los cuales se deberá dar preferencia a aquéllos que tengan mayor importancia para los programas sustantivos del ente público. </a:t>
            </a:r>
            <a:r>
              <a:rPr lang="es-ES" sz="1600" dirty="0">
                <a:solidFill>
                  <a:schemeClr val="bg1"/>
                </a:solidFill>
                <a:latin typeface="Arial" panose="020B0604020202020204" pitchFamily="34" charset="0"/>
                <a:cs typeface="Arial" panose="020B0604020202020204" pitchFamily="34" charset="0"/>
              </a:rPr>
              <a:t>(art. 41 fracc. I RLAASSP)</a:t>
            </a:r>
            <a:endParaRPr lang="es-ES"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De acuerdo con la </a:t>
            </a:r>
            <a:r>
              <a:rPr lang="es-ES" sz="2000" b="1" dirty="0">
                <a:solidFill>
                  <a:schemeClr val="bg1"/>
                </a:solidFill>
                <a:latin typeface="Arial" panose="020B0604020202020204" pitchFamily="34" charset="0"/>
                <a:cs typeface="Arial" panose="020B0604020202020204" pitchFamily="34" charset="0"/>
              </a:rPr>
              <a:t>LOPSRM</a:t>
            </a:r>
            <a:r>
              <a:rPr lang="es-ES" sz="2000" dirty="0">
                <a:solidFill>
                  <a:schemeClr val="bg1"/>
                </a:solidFill>
                <a:latin typeface="Arial" panose="020B0604020202020204" pitchFamily="34" charset="0"/>
                <a:cs typeface="Arial" panose="020B0604020202020204" pitchFamily="34" charset="0"/>
              </a:rPr>
              <a:t>, se deberán difundir los proyectos cuyo presupuesto estimado de contratación sea superior a diez mil veces el valor mensual de la UMA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s-ES_tradnl" altLang="es-MX" sz="1600" dirty="0">
                <a:solidFill>
                  <a:srgbClr val="000000"/>
                </a:solidFill>
                <a:latin typeface="Arial" panose="020B0604020202020204" pitchFamily="34" charset="0"/>
                <a:cs typeface="Arial" panose="020B0604020202020204" pitchFamily="34" charset="0"/>
              </a:rPr>
              <a:t>31</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´537,000.00 pesos hasta </a:t>
            </a:r>
            <a:r>
              <a:rPr lang="es-ES_tradnl" altLang="es-MX" sz="1600" dirty="0">
                <a:solidFill>
                  <a:srgbClr val="000000"/>
                </a:solidFill>
                <a:latin typeface="Arial" panose="020B0604020202020204" pitchFamily="34" charset="0"/>
                <a:cs typeface="Arial" panose="020B0604020202020204" pitchFamily="34" charset="0"/>
              </a:rPr>
              <a:t>31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enero 2024)</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será opcional  las de  monto  inferior a  esa 		</a:t>
            </a:r>
            <a:r>
              <a:rPr lang="es-ES_tradnl" altLang="es-MX" sz="2000" dirty="0">
                <a:solidFill>
                  <a:srgbClr val="000000"/>
                </a:solidFill>
                <a:latin typeface="Arial" panose="020B0604020202020204" pitchFamily="34" charset="0"/>
                <a:cs typeface="Arial" panose="020B0604020202020204" pitchFamily="34" charset="0"/>
              </a:rPr>
              <a:t>            cantidad </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 31 3er. y 4º </a:t>
            </a:r>
            <a:r>
              <a:rPr kumimoji="0" lang="es-ES_tradnl" altLang="es-MX"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pfos</a:t>
            </a:r>
            <a:r>
              <a:rPr kumimoji="0" lang="es-ES_tradnl"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_tradnl" alt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s-ES"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ES"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dirty="0">
                <a:solidFill>
                  <a:schemeClr val="bg1"/>
                </a:solidFill>
                <a:latin typeface="Arial" panose="020B0604020202020204" pitchFamily="34" charset="0"/>
                <a:cs typeface="Arial" panose="020B0604020202020204" pitchFamily="34" charset="0"/>
              </a:rPr>
              <a:t>		            La difusión debe hacerse a través de CompraNet, al menos 		            durante diez días hábiles, lapso durante el cual se recibirán 		            los comentarios pertinentes en la dirección electrónica que para tal fin se señale </a:t>
            </a:r>
            <a:r>
              <a:rPr lang="es-ES" sz="1700" kern="0" dirty="0">
                <a:solidFill>
                  <a:sysClr val="windowText" lastClr="000000"/>
                </a:solidFill>
                <a:latin typeface="Arial" panose="020B0604020202020204" pitchFamily="34" charset="0"/>
                <a:cs typeface="Arial" panose="020B0604020202020204" pitchFamily="34" charset="0"/>
              </a:rPr>
              <a:t>(arts. 30 4º pfo. LOPSRM y 29 penúltimo pfo. LAASSP)</a:t>
            </a:r>
            <a:r>
              <a:rPr lang="es-ES" sz="2000" kern="0" dirty="0">
                <a:solidFill>
                  <a:sysClr val="windowText" lastClr="000000"/>
                </a:solidFill>
                <a:latin typeface="Arial" panose="020B0604020202020204" pitchFamily="34" charset="0"/>
                <a:cs typeface="Arial" panose="020B0604020202020204" pitchFamily="34" charset="0"/>
              </a:rPr>
              <a:t>.</a:t>
            </a:r>
            <a:endParaRPr lang="es-MX" sz="2000" kern="0" dirty="0">
              <a:solidFill>
                <a:sysClr val="windowText" lastClr="000000"/>
              </a:solidFill>
              <a:latin typeface="Arial" panose="020B0604020202020204" pitchFamily="34" charset="0"/>
              <a:cs typeface="Arial" panose="020B0604020202020204" pitchFamily="34" charset="0"/>
            </a:endParaRPr>
          </a:p>
        </p:txBody>
      </p:sp>
      <p:pic>
        <p:nvPicPr>
          <p:cNvPr id="10244" name="Picture 4" descr="Compranet">
            <a:extLst>
              <a:ext uri="{FF2B5EF4-FFF2-40B4-BE49-F238E27FC236}">
                <a16:creationId xmlns:a16="http://schemas.microsoft.com/office/drawing/2014/main" id="{0E7D5F94-D6F2-4B48-1755-A97381825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07" y="4740868"/>
            <a:ext cx="3001711" cy="129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edge">
                                      <p:cBhvr>
                                        <p:cTn id="25" dur="2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125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 calcmode="lin" valueType="num">
                                      <p:cBhvr>
                                        <p:cTn id="35" dur="1000" fill="hold"/>
                                        <p:tgtEl>
                                          <p:spTgt spid="10244"/>
                                        </p:tgtEl>
                                        <p:attrNameLst>
                                          <p:attrName>ppt_w</p:attrName>
                                        </p:attrNameLst>
                                      </p:cBhvr>
                                      <p:tavLst>
                                        <p:tav tm="0">
                                          <p:val>
                                            <p:strVal val="#ppt_w*0.70"/>
                                          </p:val>
                                        </p:tav>
                                        <p:tav tm="100000">
                                          <p:val>
                                            <p:strVal val="#ppt_w"/>
                                          </p:val>
                                        </p:tav>
                                      </p:tavLst>
                                    </p:anim>
                                    <p:anim calcmode="lin" valueType="num">
                                      <p:cBhvr>
                                        <p:cTn id="36" dur="1000" fill="hold"/>
                                        <p:tgtEl>
                                          <p:spTgt spid="10244"/>
                                        </p:tgtEl>
                                        <p:attrNameLst>
                                          <p:attrName>ppt_h</p:attrName>
                                        </p:attrNameLst>
                                      </p:cBhvr>
                                      <p:tavLst>
                                        <p:tav tm="0">
                                          <p:val>
                                            <p:strVal val="#ppt_h"/>
                                          </p:val>
                                        </p:tav>
                                        <p:tav tm="100000">
                                          <p:val>
                                            <p:strVal val="#ppt_h"/>
                                          </p:val>
                                        </p:tav>
                                      </p:tavLst>
                                    </p:anim>
                                    <p:animEffect transition="in" filter="fade">
                                      <p:cBhvr>
                                        <p:cTn id="37" dur="1000"/>
                                        <p:tgtEl>
                                          <p:spTgt spid="10244"/>
                                        </p:tgtEl>
                                      </p:cBhvr>
                                    </p:animEffect>
                                  </p:childTnLst>
                                </p:cTn>
                              </p:par>
                              <p:par>
                                <p:cTn id="38" presetID="52" presetClass="entr" presetSubtype="0" fill="hold" nodeType="with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Scale>
                                      <p:cBhvr>
                                        <p:cTn id="4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1">
                                            <p:txEl>
                                              <p:pRg st="6" end="6"/>
                                            </p:txEl>
                                          </p:spTgt>
                                        </p:tgtEl>
                                        <p:attrNameLst>
                                          <p:attrName>ppt_x</p:attrName>
                                          <p:attrName>ppt_y</p:attrName>
                                        </p:attrNameLst>
                                      </p:cBhvr>
                                    </p:animMotion>
                                    <p:animEffect transition="in" filter="fade">
                                      <p:cBhvr>
                                        <p:cTn id="4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La difusión también se puede hacer, además de en CompraNet, a través de invitación a interesados </a:t>
            </a:r>
            <a:r>
              <a:rPr lang="es-MX" sz="1600" dirty="0">
                <a:solidFill>
                  <a:schemeClr val="bg1"/>
                </a:solidFill>
                <a:latin typeface="Arial" panose="020B0604020202020204" pitchFamily="34" charset="0"/>
                <a:cs typeface="Arial" panose="020B0604020202020204" pitchFamily="34" charset="0"/>
              </a:rPr>
              <a:t>(arts. 41 fracc IV RLAASSP y 35 fracc. III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Los </a:t>
            </a:r>
            <a:r>
              <a:rPr lang="es-MX" sz="2000" dirty="0">
                <a:solidFill>
                  <a:schemeClr val="bg2">
                    <a:lumMod val="60000"/>
                    <a:lumOff val="40000"/>
                  </a:schemeClr>
                </a:solidFill>
                <a:latin typeface="Arial" panose="020B0604020202020204" pitchFamily="34" charset="0"/>
                <a:cs typeface="Arial" panose="020B0604020202020204" pitchFamily="34" charset="0"/>
              </a:rPr>
              <a:t>comentarios recibidos </a:t>
            </a:r>
            <a:r>
              <a:rPr lang="es-MX" sz="2000" dirty="0">
                <a:solidFill>
                  <a:schemeClr val="bg1"/>
                </a:solidFill>
                <a:latin typeface="Arial" panose="020B0604020202020204" pitchFamily="34" charset="0"/>
                <a:cs typeface="Arial" panose="020B0604020202020204" pitchFamily="34" charset="0"/>
              </a:rPr>
              <a:t>deben analizarse </a:t>
            </a:r>
            <a:r>
              <a:rPr lang="es-MX" sz="1600" dirty="0">
                <a:solidFill>
                  <a:schemeClr val="bg1"/>
                </a:solidFill>
                <a:latin typeface="Arial" panose="020B0604020202020204" pitchFamily="34" charset="0"/>
                <a:cs typeface="Arial" panose="020B0604020202020204" pitchFamily="34" charset="0"/>
              </a:rPr>
              <a:t>(arts. 29 últ pfo. LAASSP y 41 frac III RLAASSP y 31 úl. pfo. LOPSRM y 35 últ. pfo. RLOPSRM)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y no gener,an obligación alguna para la dependencia o entidad.</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 Este documento también pueden ser </a:t>
            </a:r>
            <a:r>
              <a:rPr lang="es-MX" sz="2000" dirty="0">
                <a:solidFill>
                  <a:srgbClr val="674446"/>
                </a:solidFill>
                <a:latin typeface="Arial" panose="020B0604020202020204" pitchFamily="34" charset="0"/>
                <a:cs typeface="Arial" panose="020B0604020202020204" pitchFamily="34" charset="0"/>
              </a:rPr>
              <a:t>analizado por el Subcomité </a:t>
            </a:r>
            <a:r>
              <a:rPr lang="es-MX" sz="2000" dirty="0">
                <a:solidFill>
                  <a:schemeClr val="bg1"/>
                </a:solidFill>
                <a:latin typeface="Arial" panose="020B0604020202020204" pitchFamily="34" charset="0"/>
                <a:cs typeface="Arial" panose="020B0604020202020204" pitchFamily="34" charset="0"/>
              </a:rPr>
              <a:t>revisor de proyectos de convocatorias </a:t>
            </a:r>
            <a:r>
              <a:rPr lang="es-MX" sz="1600" dirty="0">
                <a:solidFill>
                  <a:schemeClr val="bg1"/>
                </a:solidFill>
                <a:latin typeface="Arial" panose="020B0604020202020204" pitchFamily="34" charset="0"/>
                <a:cs typeface="Arial" panose="020B0604020202020204" pitchFamily="34" charset="0"/>
              </a:rPr>
              <a:t>(arts. 22 fracc V LAASSP y 25 fracc. IV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Publicación de la convocatoria a la licitación en CompraNet y resumen en DOF.</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Una vez revisado el proyecto de convocatoria, ya sea con lo posibles interesados o mediante los procedimientos internos del ente público, este se puede publicar.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el caso de la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se debe referir a una sola obra. </a:t>
            </a:r>
            <a:r>
              <a:rPr lang="es-MX" sz="1600" dirty="0">
                <a:solidFill>
                  <a:schemeClr val="bg1"/>
                </a:solidFill>
                <a:latin typeface="Arial" panose="020B0604020202020204" pitchFamily="34" charset="0"/>
                <a:cs typeface="Arial" panose="020B0604020202020204" pitchFamily="34" charset="0"/>
              </a:rPr>
              <a:t>(art. 31 1er.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esta debe elaborarse atendiendo a los ocho apartados señalados en el artículo 39 del RLAASSP.</a:t>
            </a:r>
          </a:p>
        </p:txBody>
      </p:sp>
    </p:spTree>
    <p:extLst>
      <p:ext uri="{BB962C8B-B14F-4D97-AF65-F5344CB8AC3E}">
        <p14:creationId xmlns:p14="http://schemas.microsoft.com/office/powerpoint/2010/main" val="2401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
                                        <p:tgtEl>
                                          <p:spTgt spid="11">
                                            <p:txEl>
                                              <p:pRg st="4" end="4"/>
                                            </p:txEl>
                                          </p:spTgt>
                                        </p:tgtEl>
                                      </p:cBhvr>
                                    </p:animEffect>
                                    <p:anim calcmode="lin" valueType="num">
                                      <p:cBhvr>
                                        <p:cTn id="22"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32"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1">
                                            <p:txEl>
                                              <p:pRg st="10" end="10"/>
                                            </p:txEl>
                                          </p:spTgt>
                                        </p:tgtEl>
                                        <p:attrNameLst>
                                          <p:attrName>style.visibility</p:attrName>
                                        </p:attrNameLst>
                                      </p:cBhvr>
                                      <p:to>
                                        <p:strVal val="visible"/>
                                      </p:to>
                                    </p:set>
                                    <p:anim by="(-#ppt_w*2)" calcmode="lin" valueType="num">
                                      <p:cBhvr rctx="PPT">
                                        <p:cTn id="51" dur="125" autoRev="1" fill="hold">
                                          <p:stCondLst>
                                            <p:cond delay="0"/>
                                          </p:stCondLst>
                                        </p:cTn>
                                        <p:tgtEl>
                                          <p:spTgt spid="11">
                                            <p:txEl>
                                              <p:pRg st="10" end="10"/>
                                            </p:txEl>
                                          </p:spTgt>
                                        </p:tgtEl>
                                        <p:attrNameLst>
                                          <p:attrName>ppt_w</p:attrName>
                                        </p:attrNameLst>
                                      </p:cBhvr>
                                    </p:anim>
                                    <p:anim by="(#ppt_w*0.50)" calcmode="lin" valueType="num">
                                      <p:cBhvr>
                                        <p:cTn id="52" dur="125" decel="50000" autoRev="1" fill="hold">
                                          <p:stCondLst>
                                            <p:cond delay="0"/>
                                          </p:stCondLst>
                                        </p:cTn>
                                        <p:tgtEl>
                                          <p:spTgt spid="11">
                                            <p:txEl>
                                              <p:pRg st="10" end="10"/>
                                            </p:txEl>
                                          </p:spTgt>
                                        </p:tgtEl>
                                        <p:attrNameLst>
                                          <p:attrName>ppt_x</p:attrName>
                                        </p:attrNameLst>
                                      </p:cBhvr>
                                    </p:anim>
                                    <p:anim from="(-#ppt_h/2)" to="(#ppt_y)" calcmode="lin" valueType="num">
                                      <p:cBhvr>
                                        <p:cTn id="53" dur="250" fill="hold">
                                          <p:stCondLst>
                                            <p:cond delay="0"/>
                                          </p:stCondLst>
                                        </p:cTn>
                                        <p:tgtEl>
                                          <p:spTgt spid="11">
                                            <p:txEl>
                                              <p:pRg st="10" end="10"/>
                                            </p:txEl>
                                          </p:spTgt>
                                        </p:tgtEl>
                                        <p:attrNameLst>
                                          <p:attrName>ppt_y</p:attrName>
                                        </p:attrNameLst>
                                      </p:cBhvr>
                                    </p:anim>
                                    <p:animRot by="21600000">
                                      <p:cBhvr>
                                        <p:cTn id="54" dur="250" fill="hold">
                                          <p:stCondLst>
                                            <p:cond delay="0"/>
                                          </p:stCondLst>
                                        </p:cTn>
                                        <p:tgtEl>
                                          <p:spTgt spid="11">
                                            <p:txEl>
                                              <p:pRg st="10" end="10"/>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11">
                                            <p:txEl>
                                              <p:pRg st="12" end="12"/>
                                            </p:txEl>
                                          </p:spTgt>
                                        </p:tgtEl>
                                        <p:attrNameLst>
                                          <p:attrName>style.visibility</p:attrName>
                                        </p:attrNameLst>
                                      </p:cBhvr>
                                      <p:to>
                                        <p:strVal val="visible"/>
                                      </p:to>
                                    </p:set>
                                    <p:anim by="(-#ppt_w*2)" calcmode="lin" valueType="num">
                                      <p:cBhvr rctx="PPT">
                                        <p:cTn id="59" dur="125" autoRev="1" fill="hold">
                                          <p:stCondLst>
                                            <p:cond delay="0"/>
                                          </p:stCondLst>
                                        </p:cTn>
                                        <p:tgtEl>
                                          <p:spTgt spid="11">
                                            <p:txEl>
                                              <p:pRg st="12" end="12"/>
                                            </p:txEl>
                                          </p:spTgt>
                                        </p:tgtEl>
                                        <p:attrNameLst>
                                          <p:attrName>ppt_w</p:attrName>
                                        </p:attrNameLst>
                                      </p:cBhvr>
                                    </p:anim>
                                    <p:anim by="(#ppt_w*0.50)" calcmode="lin" valueType="num">
                                      <p:cBhvr>
                                        <p:cTn id="60" dur="125" decel="50000" autoRev="1" fill="hold">
                                          <p:stCondLst>
                                            <p:cond delay="0"/>
                                          </p:stCondLst>
                                        </p:cTn>
                                        <p:tgtEl>
                                          <p:spTgt spid="11">
                                            <p:txEl>
                                              <p:pRg st="12" end="12"/>
                                            </p:txEl>
                                          </p:spTgt>
                                        </p:tgtEl>
                                        <p:attrNameLst>
                                          <p:attrName>ppt_x</p:attrName>
                                        </p:attrNameLst>
                                      </p:cBhvr>
                                    </p:anim>
                                    <p:anim from="(-#ppt_h/2)" to="(#ppt_y)" calcmode="lin" valueType="num">
                                      <p:cBhvr>
                                        <p:cTn id="61" dur="250" fill="hold">
                                          <p:stCondLst>
                                            <p:cond delay="0"/>
                                          </p:stCondLst>
                                        </p:cTn>
                                        <p:tgtEl>
                                          <p:spTgt spid="11">
                                            <p:txEl>
                                              <p:pRg st="12" end="12"/>
                                            </p:txEl>
                                          </p:spTgt>
                                        </p:tgtEl>
                                        <p:attrNameLst>
                                          <p:attrName>ppt_y</p:attrName>
                                        </p:attrNameLst>
                                      </p:cBhvr>
                                    </p:anim>
                                    <p:animRot by="21600000">
                                      <p:cBhvr>
                                        <p:cTn id="62" dur="250" fill="hold">
                                          <p:stCondLst>
                                            <p:cond delay="0"/>
                                          </p:stCondLst>
                                        </p:cTn>
                                        <p:tgtEl>
                                          <p:spTgt spid="11">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10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La publicación </a:t>
            </a:r>
            <a:r>
              <a:rPr lang="es-ES" sz="2000" kern="0" dirty="0">
                <a:solidFill>
                  <a:schemeClr val="bg2">
                    <a:lumMod val="60000"/>
                    <a:lumOff val="40000"/>
                  </a:schemeClr>
                </a:solidFill>
                <a:latin typeface="Arial" panose="020B0604020202020204" pitchFamily="34" charset="0"/>
                <a:cs typeface="Arial" panose="020B0604020202020204" pitchFamily="34" charset="0"/>
              </a:rPr>
              <a:t>se hace en CompraNet</a:t>
            </a:r>
            <a:r>
              <a:rPr lang="es-ES" sz="2000" kern="0" dirty="0">
                <a:solidFill>
                  <a:sysClr val="windowText" lastClr="000000"/>
                </a:solidFill>
                <a:latin typeface="Arial" panose="020B0604020202020204" pitchFamily="34" charset="0"/>
                <a:cs typeface="Arial" panose="020B0604020202020204" pitchFamily="34" charset="0"/>
              </a:rPr>
              <a:t>, y simultáneamente se	 	        envía un resumen al DOF </a:t>
            </a:r>
            <a:r>
              <a:rPr lang="es-ES" sz="1600" kern="0" dirty="0">
                <a:solidFill>
                  <a:sysClr val="windowText" lastClr="000000"/>
                </a:solidFill>
                <a:latin typeface="Arial" panose="020B0604020202020204" pitchFamily="34" charset="0"/>
                <a:cs typeface="Arial" panose="020B0604020202020204" pitchFamily="34" charset="0"/>
              </a:rPr>
              <a:t>(arts. 30 LAASSP y 32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Su obtención para los licitantes es </a:t>
            </a:r>
            <a:r>
              <a:rPr lang="es-ES" sz="2000" b="1" kern="0" dirty="0">
                <a:solidFill>
                  <a:sysClr val="windowText" lastClr="000000"/>
                </a:solidFill>
                <a:latin typeface="Arial" panose="020B0604020202020204" pitchFamily="34" charset="0"/>
                <a:cs typeface="Arial" panose="020B0604020202020204" pitchFamily="34" charset="0"/>
              </a:rPr>
              <a:t>gratuita</a:t>
            </a:r>
            <a:r>
              <a:rPr lang="es-ES" sz="2000" kern="0" dirty="0">
                <a:solidFill>
                  <a:sysClr val="windowText" lastClr="000000"/>
                </a:solidFill>
                <a:latin typeface="Arial" panose="020B0604020202020204" pitchFamily="34" charset="0"/>
                <a:cs typeface="Arial" panose="020B0604020202020204" pitchFamily="34" charset="0"/>
              </a:rPr>
              <a:t>. </a:t>
            </a:r>
            <a:r>
              <a:rPr lang="es-ES" sz="1600" kern="0" dirty="0">
                <a:solidFill>
                  <a:sysClr val="windowText" lastClr="000000"/>
                </a:solidFill>
                <a:latin typeface="Arial" panose="020B0604020202020204" pitchFamily="34" charset="0"/>
                <a:cs typeface="Arial" panose="020B0604020202020204" pitchFamily="34" charset="0"/>
              </a:rPr>
              <a:t>(30 LAASSP y 32 LOP		          SRM)</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convocatoria a la licitación es el medio oficial para informar al público en general la solicitud que hace una o varias dependencias o entidades para contratar. En ella se indican o establecen las </a:t>
            </a:r>
            <a:r>
              <a:rPr lang="es-ES" sz="2000" kern="0" dirty="0">
                <a:solidFill>
                  <a:schemeClr val="accent3">
                    <a:lumMod val="75000"/>
                  </a:schemeClr>
                </a:solidFill>
                <a:latin typeface="Arial" panose="020B0604020202020204" pitchFamily="34" charset="0"/>
                <a:cs typeface="Arial" panose="020B0604020202020204" pitchFamily="34" charset="0"/>
              </a:rPr>
              <a:t>bases con las que se desarrollará el procedimiento</a:t>
            </a:r>
            <a:r>
              <a:rPr lang="es-ES" sz="2000" kern="0" dirty="0">
                <a:solidFill>
                  <a:sysClr val="windowText" lastClr="000000"/>
                </a:solidFill>
                <a:latin typeface="Arial" panose="020B0604020202020204" pitchFamily="34" charset="0"/>
                <a:cs typeface="Arial" panose="020B0604020202020204" pitchFamily="34" charset="0"/>
              </a:rPr>
              <a:t>, se describen </a:t>
            </a:r>
            <a:r>
              <a:rPr lang="es-ES" sz="2000" kern="0" dirty="0">
                <a:solidFill>
                  <a:srgbClr val="C00000"/>
                </a:solidFill>
                <a:latin typeface="Arial" panose="020B0604020202020204" pitchFamily="34" charset="0"/>
                <a:cs typeface="Arial" panose="020B0604020202020204" pitchFamily="34" charset="0"/>
              </a:rPr>
              <a:t>los requisitos de participación</a:t>
            </a:r>
            <a:r>
              <a:rPr lang="es-ES" sz="2000" kern="0" dirty="0">
                <a:solidFill>
                  <a:schemeClr val="bg1"/>
                </a:solidFill>
                <a:latin typeface="Arial" panose="020B0604020202020204" pitchFamily="34" charset="0"/>
                <a:cs typeface="Arial" panose="020B0604020202020204" pitchFamily="34" charset="0"/>
              </a:rPr>
              <a:t>,</a:t>
            </a:r>
            <a:r>
              <a:rPr lang="es-ES" sz="2000" kern="0" dirty="0">
                <a:solidFill>
                  <a:srgbClr val="C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y </a:t>
            </a:r>
            <a:r>
              <a:rPr lang="es-ES" sz="2000" kern="0" dirty="0">
                <a:solidFill>
                  <a:schemeClr val="bg2">
                    <a:lumMod val="60000"/>
                    <a:lumOff val="40000"/>
                  </a:schemeClr>
                </a:solidFill>
                <a:latin typeface="Arial" panose="020B0604020202020204" pitchFamily="34" charset="0"/>
                <a:cs typeface="Arial" panose="020B0604020202020204" pitchFamily="34" charset="0"/>
              </a:rPr>
              <a:t>especificaciones técnicas del objeto a contratar</a:t>
            </a:r>
            <a:r>
              <a:rPr lang="es-ES" sz="2000" kern="0" dirty="0">
                <a:solidFill>
                  <a:schemeClr val="bg1"/>
                </a:solidFill>
                <a:latin typeface="Arial" panose="020B0604020202020204" pitchFamily="34" charset="0"/>
                <a:cs typeface="Arial" panose="020B0604020202020204" pitchFamily="34" charset="0"/>
              </a:rPr>
              <a:t>, y</a:t>
            </a:r>
            <a:r>
              <a:rPr lang="es-ES" sz="2000" kern="0" dirty="0">
                <a:solidFill>
                  <a:sysClr val="windowText" lastClr="000000"/>
                </a:solidFill>
                <a:latin typeface="Arial" panose="020B0604020202020204" pitchFamily="34" charset="0"/>
                <a:cs typeface="Arial" panose="020B0604020202020204" pitchFamily="34" charset="0"/>
              </a:rPr>
              <a:t> el </a:t>
            </a:r>
            <a:r>
              <a:rPr lang="es-ES" sz="2000" kern="0" dirty="0">
                <a:solidFill>
                  <a:srgbClr val="002060"/>
                </a:solidFill>
                <a:latin typeface="Arial" panose="020B0604020202020204" pitchFamily="34" charset="0"/>
                <a:cs typeface="Arial" panose="020B0604020202020204" pitchFamily="34" charset="0"/>
              </a:rPr>
              <a:t>modelo de contrato </a:t>
            </a:r>
            <a:r>
              <a:rPr lang="es-ES" sz="2000" kern="0" dirty="0">
                <a:solidFill>
                  <a:sysClr val="windowText" lastClr="000000"/>
                </a:solidFill>
                <a:latin typeface="Arial" panose="020B0604020202020204" pitchFamily="34" charset="0"/>
                <a:cs typeface="Arial" panose="020B0604020202020204" pitchFamily="34" charset="0"/>
              </a:rPr>
              <a:t>al que se sujetarán las partes. </a:t>
            </a:r>
            <a:r>
              <a:rPr lang="es-ES" sz="1600" kern="0" dirty="0">
                <a:solidFill>
                  <a:sysClr val="windowText" lastClr="000000"/>
                </a:solidFill>
                <a:latin typeface="Arial" panose="020B0604020202020204" pitchFamily="34" charset="0"/>
                <a:cs typeface="Arial" panose="020B0604020202020204" pitchFamily="34" charset="0"/>
              </a:rPr>
              <a:t>(arts. 29 LAASSP y 31 LOPSRM)</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En materia de adquisiciones esta debe elaborarse atendiendo a los </a:t>
            </a:r>
            <a:r>
              <a:rPr lang="es-MX" sz="2000" dirty="0">
                <a:solidFill>
                  <a:schemeClr val="accent6">
                    <a:lumMod val="50000"/>
                  </a:schemeClr>
                </a:solidFill>
                <a:latin typeface="Arial" panose="020B0604020202020204" pitchFamily="34" charset="0"/>
                <a:cs typeface="Arial" panose="020B0604020202020204" pitchFamily="34" charset="0"/>
              </a:rPr>
              <a:t>ocho apartados </a:t>
            </a:r>
            <a:r>
              <a:rPr lang="es-MX" sz="2000" dirty="0">
                <a:solidFill>
                  <a:schemeClr val="bg1"/>
                </a:solidFill>
                <a:latin typeface="Arial" panose="020B0604020202020204" pitchFamily="34" charset="0"/>
                <a:cs typeface="Arial" panose="020B0604020202020204" pitchFamily="34" charset="0"/>
              </a:rPr>
              <a:t>señalados en el artículo 39 del RLAASSP.</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Plazo de las distintas etapas del procedimiento licitatorio. </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El procedimiento licitatorio debe cumplir diversos plazo a saber:</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1266" name="Picture 2" descr="Anuncian última impresión del Diario Oficial de la Federación - La Prensa |  Noticias policiacas, locales, nacionales">
            <a:extLst>
              <a:ext uri="{FF2B5EF4-FFF2-40B4-BE49-F238E27FC236}">
                <a16:creationId xmlns:a16="http://schemas.microsoft.com/office/drawing/2014/main" id="{3DF4A549-9B01-0349-29E0-1CB3757D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08" y="482769"/>
            <a:ext cx="2603393" cy="163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1000"/>
                                        <p:tgtEl>
                                          <p:spTgt spid="11266"/>
                                        </p:tgtEl>
                                      </p:cBhvr>
                                    </p:animEffect>
                                  </p:childTnLst>
                                </p:cTn>
                              </p:par>
                              <p:par>
                                <p:cTn id="8" presetID="55"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290">
                                          <p:stCondLst>
                                            <p:cond delay="0"/>
                                          </p:stCondLst>
                                        </p:cTn>
                                        <p:tgtEl>
                                          <p:spTgt spid="11">
                                            <p:txEl>
                                              <p:pRg st="2" end="2"/>
                                            </p:txEl>
                                          </p:spTgt>
                                        </p:tgtEl>
                                      </p:cBhvr>
                                    </p:animEffect>
                                    <p:anim calcmode="lin" valueType="num">
                                      <p:cBhvr>
                                        <p:cTn id="18" dur="911"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1">
                                            <p:txEl>
                                              <p:pRg st="2" end="2"/>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11">
                                            <p:txEl>
                                              <p:pRg st="2" end="2"/>
                                            </p:txEl>
                                          </p:spTgt>
                                        </p:tgtEl>
                                      </p:cBhvr>
                                      <p:to x="100000" y="60000"/>
                                    </p:animScale>
                                    <p:animScale>
                                      <p:cBhvr>
                                        <p:cTn id="24" dur="83" decel="50000">
                                          <p:stCondLst>
                                            <p:cond delay="338"/>
                                          </p:stCondLst>
                                        </p:cTn>
                                        <p:tgtEl>
                                          <p:spTgt spid="11">
                                            <p:txEl>
                                              <p:pRg st="2" end="2"/>
                                            </p:txEl>
                                          </p:spTgt>
                                        </p:tgtEl>
                                      </p:cBhvr>
                                      <p:to x="100000" y="100000"/>
                                    </p:animScale>
                                    <p:animScale>
                                      <p:cBhvr>
                                        <p:cTn id="25" dur="13">
                                          <p:stCondLst>
                                            <p:cond delay="656"/>
                                          </p:stCondLst>
                                        </p:cTn>
                                        <p:tgtEl>
                                          <p:spTgt spid="11">
                                            <p:txEl>
                                              <p:pRg st="2" end="2"/>
                                            </p:txEl>
                                          </p:spTgt>
                                        </p:tgtEl>
                                      </p:cBhvr>
                                      <p:to x="100000" y="80000"/>
                                    </p:animScale>
                                    <p:animScale>
                                      <p:cBhvr>
                                        <p:cTn id="26" dur="83" decel="50000">
                                          <p:stCondLst>
                                            <p:cond delay="669"/>
                                          </p:stCondLst>
                                        </p:cTn>
                                        <p:tgtEl>
                                          <p:spTgt spid="11">
                                            <p:txEl>
                                              <p:pRg st="2" end="2"/>
                                            </p:txEl>
                                          </p:spTgt>
                                        </p:tgtEl>
                                      </p:cBhvr>
                                      <p:to x="100000" y="100000"/>
                                    </p:animScale>
                                    <p:animScale>
                                      <p:cBhvr>
                                        <p:cTn id="27" dur="13">
                                          <p:stCondLst>
                                            <p:cond delay="821"/>
                                          </p:stCondLst>
                                        </p:cTn>
                                        <p:tgtEl>
                                          <p:spTgt spid="11">
                                            <p:txEl>
                                              <p:pRg st="2" end="2"/>
                                            </p:txEl>
                                          </p:spTgt>
                                        </p:tgtEl>
                                      </p:cBhvr>
                                      <p:to x="100000" y="90000"/>
                                    </p:animScale>
                                    <p:animScale>
                                      <p:cBhvr>
                                        <p:cTn id="28" dur="83" decel="50000">
                                          <p:stCondLst>
                                            <p:cond delay="834"/>
                                          </p:stCondLst>
                                        </p:cTn>
                                        <p:tgtEl>
                                          <p:spTgt spid="11">
                                            <p:txEl>
                                              <p:pRg st="2" end="2"/>
                                            </p:txEl>
                                          </p:spTgt>
                                        </p:tgtEl>
                                      </p:cBhvr>
                                      <p:to x="100000" y="100000"/>
                                    </p:animScale>
                                    <p:animScale>
                                      <p:cBhvr>
                                        <p:cTn id="29" dur="13">
                                          <p:stCondLst>
                                            <p:cond delay="904"/>
                                          </p:stCondLst>
                                        </p:cTn>
                                        <p:tgtEl>
                                          <p:spTgt spid="11">
                                            <p:txEl>
                                              <p:pRg st="2" end="2"/>
                                            </p:txEl>
                                          </p:spTgt>
                                        </p:tgtEl>
                                      </p:cBhvr>
                                      <p:to x="100000" y="95000"/>
                                    </p:animScale>
                                    <p:animScale>
                                      <p:cBhvr>
                                        <p:cTn id="30" dur="83" decel="50000">
                                          <p:stCondLst>
                                            <p:cond delay="917"/>
                                          </p:stCondLst>
                                        </p:cTn>
                                        <p:tgtEl>
                                          <p:spTgt spid="11">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barn(inVertical)">
                                      <p:cBhvr>
                                        <p:cTn id="35" dur="125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1000"/>
                                        <p:tgtEl>
                                          <p:spTgt spid="11">
                                            <p:txEl>
                                              <p:pRg st="6" end="6"/>
                                            </p:txEl>
                                          </p:spTgt>
                                        </p:tgtEl>
                                      </p:cBhvr>
                                    </p:animEffect>
                                    <p:anim calcmode="lin" valueType="num">
                                      <p:cBhvr>
                                        <p:cTn id="4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nodeType="clickEffect">
                                  <p:stCondLst>
                                    <p:cond delay="0"/>
                                  </p:stCondLst>
                                  <p:iterate type="lt">
                                    <p:tmPct val="50000"/>
                                  </p:iterate>
                                  <p:childTnLst>
                                    <p:set>
                                      <p:cBhvr>
                                        <p:cTn id="46" dur="1" fill="hold">
                                          <p:stCondLst>
                                            <p:cond delay="0"/>
                                          </p:stCondLst>
                                        </p:cTn>
                                        <p:tgtEl>
                                          <p:spTgt spid="11">
                                            <p:txEl>
                                              <p:pRg st="8" end="8"/>
                                            </p:txEl>
                                          </p:spTgt>
                                        </p:tgtEl>
                                        <p:attrNameLst>
                                          <p:attrName>style.visibility</p:attrName>
                                        </p:attrNameLst>
                                      </p:cBhvr>
                                      <p:to>
                                        <p:strVal val="visible"/>
                                      </p:to>
                                    </p:set>
                                    <p:set>
                                      <p:cBhvr>
                                        <p:cTn id="47" dur="114" fill="hold">
                                          <p:stCondLst>
                                            <p:cond delay="0"/>
                                          </p:stCondLst>
                                        </p:cTn>
                                        <p:tgtEl>
                                          <p:spTgt spid="11">
                                            <p:txEl>
                                              <p:pRg st="8" end="8"/>
                                            </p:txEl>
                                          </p:spTgt>
                                        </p:tgtEl>
                                        <p:attrNameLst>
                                          <p:attrName>style.rotation</p:attrName>
                                        </p:attrNameLst>
                                      </p:cBhvr>
                                      <p:to>
                                        <p:strVal val="-45.0"/>
                                      </p:to>
                                    </p:set>
                                    <p:anim calcmode="lin" valueType="num">
                                      <p:cBhvr>
                                        <p:cTn id="48" dur="114" fill="hold">
                                          <p:stCondLst>
                                            <p:cond delay="114"/>
                                          </p:stCondLst>
                                        </p:cTn>
                                        <p:tgtEl>
                                          <p:spTgt spid="11">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49" dur="114" fill="hold">
                                          <p:stCondLst>
                                            <p:cond delay="0"/>
                                          </p:stCondLst>
                                        </p:cTn>
                                        <p:tgtEl>
                                          <p:spTgt spid="11">
                                            <p:txEl>
                                              <p:pRg st="8" end="8"/>
                                            </p:txEl>
                                          </p:spTgt>
                                        </p:tgtEl>
                                        <p:attrNameLst>
                                          <p:attrName>ppt_y</p:attrName>
                                        </p:attrNameLst>
                                      </p:cBhvr>
                                      <p:tavLst>
                                        <p:tav tm="0">
                                          <p:val>
                                            <p:strVal val="#ppt_y-1"/>
                                          </p:val>
                                        </p:tav>
                                        <p:tav tm="100000">
                                          <p:val>
                                            <p:strVal val="#ppt_y-(0.354*#ppt_w-0.172*#ppt_h)"/>
                                          </p:val>
                                        </p:tav>
                                      </p:tavLst>
                                    </p:anim>
                                    <p:anim calcmode="lin" valueType="num">
                                      <p:cBhvr>
                                        <p:cTn id="50" dur="39" decel="50000" autoRev="1" fill="hold">
                                          <p:stCondLst>
                                            <p:cond delay="114"/>
                                          </p:stCondLst>
                                        </p:cTn>
                                        <p:tgtEl>
                                          <p:spTgt spid="11">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51" dur="34" fill="hold">
                                          <p:stCondLst>
                                            <p:cond delay="216"/>
                                          </p:stCondLst>
                                        </p:cTn>
                                        <p:tgtEl>
                                          <p:spTgt spid="11">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1">
                                            <p:txEl>
                                              <p:pRg st="10" end="10"/>
                                            </p:txEl>
                                          </p:spTgt>
                                        </p:tgtEl>
                                        <p:attrNameLst>
                                          <p:attrName>style.visibility</p:attrName>
                                        </p:attrNameLst>
                                      </p:cBhvr>
                                      <p:to>
                                        <p:strVal val="visible"/>
                                      </p:to>
                                    </p:set>
                                    <p:anim calcmode="lin" valueType="num">
                                      <p:cBhvr>
                                        <p:cTn id="56"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59"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1045462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licitación 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4.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20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3782230"/>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506"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FF0000"/>
                  </a:solidFill>
                  <a:latin typeface="Arial Unicode MS" panose="020B0604020202020204" pitchFamily="34" charset="-128"/>
                </a:rPr>
                <a:t>2</a:t>
              </a:r>
              <a:endParaRPr lang="es-ES" altLang="es-MX" sz="1600" b="1">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4</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3</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a:solidFill>
                    <a:srgbClr val="0070C0"/>
                  </a:solidFill>
                  <a:latin typeface="Arial Unicode MS" panose="020B0604020202020204" pitchFamily="34" charset="-128"/>
                </a:rPr>
                <a:t>5</a:t>
              </a:r>
              <a:endParaRPr lang="es-ES" altLang="es-MX" sz="1600" b="1">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6</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7</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 xmlns:a14="http://schemas.microsoft.com/office/drawing/2010/main">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914431" y="55846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13</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28762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par>
                          <p:cTn id="70" fill="hold">
                            <p:stCondLst>
                              <p:cond delay="1000"/>
                            </p:stCondLst>
                            <p:childTnLst>
                              <p:par>
                                <p:cTn id="71" presetID="5" presetClass="entr" presetSubtype="1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heckerboard(across)">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304129"/>
            <a:ext cx="10409656" cy="6099825"/>
          </a:xfrm>
        </p:spPr>
        <p:txBody>
          <a:bodyPr>
            <a:normAutofit/>
          </a:bodyPr>
          <a:lstStyle/>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Para la licitación en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los momentos y tiempos son:</a:t>
            </a:r>
          </a:p>
          <a:p>
            <a:pPr marL="0" indent="0" algn="just">
              <a:lnSpc>
                <a:spcPct val="11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1. Publicación de la convocatoria. Inicio del conteo.</a:t>
            </a:r>
          </a:p>
          <a:p>
            <a:pPr marL="0" indent="0" algn="just">
              <a:lnSpc>
                <a:spcPct val="110000"/>
              </a:lnSpc>
              <a:spcBef>
                <a:spcPts val="0"/>
              </a:spcBef>
              <a:buNone/>
            </a:pPr>
            <a:r>
              <a:rPr lang="es-ES" sz="2000" kern="0" dirty="0">
                <a:solidFill>
                  <a:srgbClr val="FF0000"/>
                </a:solidFill>
                <a:latin typeface="Arial" panose="020B0604020202020204" pitchFamily="34" charset="0"/>
                <a:cs typeface="Arial" panose="020B0604020202020204" pitchFamily="34" charset="0"/>
              </a:rPr>
              <a:t>2. </a:t>
            </a:r>
            <a:r>
              <a:rPr lang="es-ES" sz="2000" kern="0" dirty="0">
                <a:solidFill>
                  <a:schemeClr val="bg1"/>
                </a:solidFill>
                <a:latin typeface="Arial" panose="020B0604020202020204" pitchFamily="34" charset="0"/>
                <a:cs typeface="Arial" panose="020B0604020202020204" pitchFamily="34" charset="0"/>
              </a:rPr>
              <a:t>Visita al sitio de los trabajos. Ente el 4º día natural posterior a 1. y el 6º día natural  									               previos a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chemeClr val="bg2">
                    <a:lumMod val="75000"/>
                  </a:schemeClr>
                </a:solidFill>
                <a:latin typeface="Arial" panose="020B0604020202020204" pitchFamily="34" charset="0"/>
                <a:cs typeface="Arial" panose="020B0604020202020204" pitchFamily="34" charset="0"/>
              </a:rPr>
              <a:t>3. </a:t>
            </a:r>
            <a:r>
              <a:rPr lang="es-ES" sz="2000" kern="0" dirty="0">
                <a:solidFill>
                  <a:sysClr val="windowText" lastClr="000000"/>
                </a:solidFill>
                <a:latin typeface="Arial" panose="020B0604020202020204" pitchFamily="34" charset="0"/>
                <a:cs typeface="Arial" panose="020B0604020202020204" pitchFamily="34" charset="0"/>
              </a:rPr>
              <a:t>Presentación de solicitudes de aclaración. Hasta 24 hrs. antes del </a:t>
            </a:r>
            <a:r>
              <a:rPr lang="es-ES" sz="2000" kern="0" dirty="0">
                <a:solidFill>
                  <a:schemeClr val="bg2">
                    <a:lumMod val="75000"/>
                  </a:schemeClr>
                </a:solidFill>
                <a:latin typeface="Arial" panose="020B0604020202020204" pitchFamily="34" charset="0"/>
                <a:cs typeface="Arial" panose="020B0604020202020204" pitchFamily="34" charset="0"/>
              </a:rPr>
              <a:t>3</a:t>
            </a:r>
            <a:r>
              <a:rPr lang="es-ES" sz="2000" kern="0" dirty="0">
                <a:solidFill>
                  <a:sysClr val="windowText" lastClr="000000"/>
                </a:solidFill>
                <a:latin typeface="Arial" panose="020B0604020202020204" pitchFamily="34" charset="0"/>
                <a:cs typeface="Arial" panose="020B0604020202020204" pitchFamily="34" charset="0"/>
              </a:rPr>
              <a:t>, o durante el </a:t>
            </a: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8000"/>
                </a:solidFill>
                <a:latin typeface="Arial" panose="020B0604020202020204" pitchFamily="34" charset="0"/>
                <a:cs typeface="Arial" panose="020B0604020202020204" pitchFamily="34" charset="0"/>
              </a:rPr>
              <a:t>4.</a:t>
            </a:r>
            <a:r>
              <a:rPr lang="es-ES" sz="2000" kern="0" dirty="0">
                <a:solidFill>
                  <a:sysClr val="windowText" lastClr="000000"/>
                </a:solidFill>
                <a:latin typeface="Arial" panose="020B0604020202020204" pitchFamily="34" charset="0"/>
                <a:cs typeface="Arial" panose="020B0604020202020204" pitchFamily="34" charset="0"/>
              </a:rPr>
              <a:t> Junta de aclaraciones. Mínimo 6 días antes de </a:t>
            </a:r>
            <a:r>
              <a:rPr lang="es-ES" sz="2000" kern="0" dirty="0">
                <a:solidFill>
                  <a:srgbClr val="0070C0"/>
                </a:solidFill>
                <a:latin typeface="Arial" panose="020B0604020202020204" pitchFamily="34" charset="0"/>
                <a:cs typeface="Arial" panose="020B0604020202020204" pitchFamily="34" charset="0"/>
              </a:rPr>
              <a:t>5</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5. </a:t>
            </a:r>
            <a:r>
              <a:rPr lang="es-ES" sz="2000" kern="0" dirty="0">
                <a:solidFill>
                  <a:sysClr val="windowText" lastClr="000000"/>
                </a:solidFill>
                <a:latin typeface="Arial" panose="020B0604020202020204" pitchFamily="34" charset="0"/>
                <a:cs typeface="Arial" panose="020B0604020202020204" pitchFamily="34" charset="0"/>
              </a:rPr>
              <a:t>Presentación y apertura de proposiciones. 15, 20 o 40 días naturales después de 1.</a:t>
            </a:r>
          </a:p>
          <a:p>
            <a:pPr marL="0" indent="0" algn="just">
              <a:lnSpc>
                <a:spcPct val="110000"/>
              </a:lnSpc>
              <a:spcBef>
                <a:spcPts val="0"/>
              </a:spcBef>
              <a:buNone/>
            </a:pPr>
            <a:r>
              <a:rPr lang="es-ES" sz="2000" kern="0" dirty="0">
                <a:solidFill>
                  <a:srgbClr val="0070C0"/>
                </a:solidFill>
                <a:latin typeface="Arial" panose="020B0604020202020204" pitchFamily="34" charset="0"/>
                <a:cs typeface="Arial" panose="020B0604020202020204" pitchFamily="34" charset="0"/>
              </a:rPr>
              <a:t>6. </a:t>
            </a:r>
            <a:r>
              <a:rPr lang="es-ES" sz="2000" kern="0" dirty="0">
                <a:solidFill>
                  <a:sysClr val="windowText" lastClr="000000"/>
                </a:solidFill>
                <a:latin typeface="Arial" panose="020B0604020202020204" pitchFamily="34" charset="0"/>
                <a:cs typeface="Arial" panose="020B0604020202020204" pitchFamily="34" charset="0"/>
              </a:rPr>
              <a:t>Evaluación técnica y económica. Dos periodos independientes de 30 días naturales c/u.</a:t>
            </a:r>
          </a:p>
          <a:p>
            <a:pPr marL="0" indent="0" algn="just">
              <a:lnSpc>
                <a:spcPct val="110000"/>
              </a:lnSpc>
              <a:spcBef>
                <a:spcPts val="0"/>
              </a:spcBef>
              <a:buNone/>
            </a:pPr>
            <a:r>
              <a:rPr lang="es-ES" sz="2000" kern="0" dirty="0">
                <a:solidFill>
                  <a:schemeClr val="bg2">
                    <a:lumMod val="60000"/>
                    <a:lumOff val="40000"/>
                  </a:schemeClr>
                </a:solidFill>
                <a:latin typeface="Arial" panose="020B0604020202020204" pitchFamily="34" charset="0"/>
                <a:cs typeface="Arial" panose="020B0604020202020204" pitchFamily="34" charset="0"/>
              </a:rPr>
              <a:t>7. </a:t>
            </a:r>
            <a:r>
              <a:rPr lang="es-ES" sz="2000" kern="0" dirty="0">
                <a:solidFill>
                  <a:sysClr val="windowText" lastClr="000000"/>
                </a:solidFill>
                <a:latin typeface="Arial" panose="020B0604020202020204" pitchFamily="34" charset="0"/>
                <a:cs typeface="Arial" panose="020B0604020202020204" pitchFamily="34" charset="0"/>
              </a:rPr>
              <a:t>Emisión del fallo. Cuando se concluya </a:t>
            </a:r>
            <a:r>
              <a:rPr lang="es-ES" sz="2000" kern="0" dirty="0">
                <a:solidFill>
                  <a:srgbClr val="0070C0"/>
                </a:solidFill>
                <a:latin typeface="Arial" panose="020B0604020202020204" pitchFamily="34" charset="0"/>
                <a:cs typeface="Arial" panose="020B0604020202020204" pitchFamily="34" charset="0"/>
              </a:rPr>
              <a:t>6</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r>
              <a:rPr lang="es-ES" sz="2000" kern="0" dirty="0">
                <a:solidFill>
                  <a:srgbClr val="7030A0"/>
                </a:solidFill>
                <a:latin typeface="Arial" panose="020B0604020202020204" pitchFamily="34" charset="0"/>
                <a:cs typeface="Arial" panose="020B0604020202020204" pitchFamily="34" charset="0"/>
              </a:rPr>
              <a:t>8. </a:t>
            </a:r>
            <a:r>
              <a:rPr lang="es-ES" sz="2000" kern="0" dirty="0">
                <a:solidFill>
                  <a:sysClr val="windowText" lastClr="000000"/>
                </a:solidFill>
                <a:latin typeface="Arial" panose="020B0604020202020204" pitchFamily="34" charset="0"/>
                <a:cs typeface="Arial" panose="020B0604020202020204" pitchFamily="34" charset="0"/>
              </a:rPr>
              <a:t>Firma del contrato. Máximo 15 días naturales después de </a:t>
            </a:r>
            <a:r>
              <a:rPr lang="es-ES" sz="2000" kern="0" dirty="0">
                <a:solidFill>
                  <a:schemeClr val="accent6"/>
                </a:solidFill>
                <a:latin typeface="Arial" panose="020B0604020202020204" pitchFamily="34" charset="0"/>
                <a:cs typeface="Arial" panose="020B0604020202020204" pitchFamily="34" charset="0"/>
              </a:rPr>
              <a:t>7</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grpSp>
        <p:nvGrpSpPr>
          <p:cNvPr id="3" name="Group 40">
            <a:extLst>
              <a:ext uri="{FF2B5EF4-FFF2-40B4-BE49-F238E27FC236}">
                <a16:creationId xmlns:a16="http://schemas.microsoft.com/office/drawing/2014/main" id="{46343552-B90D-E2C1-7898-49427DBC1756}"/>
              </a:ext>
            </a:extLst>
          </p:cNvPr>
          <p:cNvGrpSpPr>
            <a:grpSpLocks/>
          </p:cNvGrpSpPr>
          <p:nvPr/>
        </p:nvGrpSpPr>
        <p:grpSpPr bwMode="auto">
          <a:xfrm>
            <a:off x="1039321" y="4557136"/>
            <a:ext cx="9690133" cy="2090738"/>
            <a:chOff x="554" y="2704"/>
            <a:chExt cx="4956" cy="1317"/>
          </a:xfrm>
        </p:grpSpPr>
        <p:sp>
          <p:nvSpPr>
            <p:cNvPr id="4" name="Oval 9">
              <a:extLst>
                <a:ext uri="{FF2B5EF4-FFF2-40B4-BE49-F238E27FC236}">
                  <a16:creationId xmlns:a16="http://schemas.microsoft.com/office/drawing/2014/main" id="{677435A1-BB53-FB93-0FBA-5B3D495ABA8B}"/>
                </a:ext>
              </a:extLst>
            </p:cNvPr>
            <p:cNvSpPr>
              <a:spLocks noChangeArrowheads="1"/>
            </p:cNvSpPr>
            <p:nvPr/>
          </p:nvSpPr>
          <p:spPr bwMode="auto">
            <a:xfrm>
              <a:off x="577" y="2704"/>
              <a:ext cx="205"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tx2">
                      <a:lumMod val="10000"/>
                    </a:schemeClr>
                  </a:solidFill>
                  <a:latin typeface="Arial Unicode MS" panose="020B0604020202020204" pitchFamily="34" charset="-128"/>
                </a:rPr>
                <a:t>1</a:t>
              </a:r>
              <a:endParaRPr lang="es-ES" altLang="es-MX" sz="1600" b="1" dirty="0">
                <a:solidFill>
                  <a:schemeClr val="tx2">
                    <a:lumMod val="10000"/>
                  </a:schemeClr>
                </a:solidFill>
                <a:latin typeface="Arial Unicode MS" panose="020B0604020202020204" pitchFamily="34" charset="-128"/>
              </a:endParaRPr>
            </a:p>
          </p:txBody>
        </p:sp>
        <p:grpSp>
          <p:nvGrpSpPr>
            <p:cNvPr id="5" name="Group 33">
              <a:extLst>
                <a:ext uri="{FF2B5EF4-FFF2-40B4-BE49-F238E27FC236}">
                  <a16:creationId xmlns:a16="http://schemas.microsoft.com/office/drawing/2014/main" id="{544B8C20-A0B0-3722-4FC9-B85B648DB8FB}"/>
                </a:ext>
              </a:extLst>
            </p:cNvPr>
            <p:cNvGrpSpPr>
              <a:grpSpLocks/>
            </p:cNvGrpSpPr>
            <p:nvPr/>
          </p:nvGrpSpPr>
          <p:grpSpPr bwMode="auto">
            <a:xfrm>
              <a:off x="703" y="2840"/>
              <a:ext cx="1587" cy="273"/>
              <a:chOff x="658" y="2840"/>
              <a:chExt cx="1587" cy="273"/>
            </a:xfrm>
          </p:grpSpPr>
          <p:sp>
            <p:nvSpPr>
              <p:cNvPr id="25" name="Rectangle 4">
                <a:extLst>
                  <a:ext uri="{FF2B5EF4-FFF2-40B4-BE49-F238E27FC236}">
                    <a16:creationId xmlns:a16="http://schemas.microsoft.com/office/drawing/2014/main" id="{195519B6-71DC-9BDC-DE35-859426313106}"/>
                  </a:ext>
                </a:extLst>
              </p:cNvPr>
              <p:cNvSpPr>
                <a:spLocks noChangeArrowheads="1"/>
              </p:cNvSpPr>
              <p:nvPr/>
            </p:nvSpPr>
            <p:spPr bwMode="auto">
              <a:xfrm>
                <a:off x="658" y="2840"/>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6" name="Rectangle 11">
                <a:extLst>
                  <a:ext uri="{FF2B5EF4-FFF2-40B4-BE49-F238E27FC236}">
                    <a16:creationId xmlns:a16="http://schemas.microsoft.com/office/drawing/2014/main" id="{9E37E430-3B50-41C5-8918-E57A6FC0DB81}"/>
                  </a:ext>
                </a:extLst>
              </p:cNvPr>
              <p:cNvSpPr>
                <a:spLocks noChangeArrowheads="1"/>
              </p:cNvSpPr>
              <p:nvPr/>
            </p:nvSpPr>
            <p:spPr bwMode="auto">
              <a:xfrm>
                <a:off x="658" y="2931"/>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6" name="Oval 15">
              <a:extLst>
                <a:ext uri="{FF2B5EF4-FFF2-40B4-BE49-F238E27FC236}">
                  <a16:creationId xmlns:a16="http://schemas.microsoft.com/office/drawing/2014/main" id="{E1C33BAC-3E05-675D-D111-A305624157E8}"/>
                </a:ext>
              </a:extLst>
            </p:cNvPr>
            <p:cNvSpPr>
              <a:spLocks noChangeArrowheads="1"/>
            </p:cNvSpPr>
            <p:nvPr/>
          </p:nvSpPr>
          <p:spPr bwMode="auto">
            <a:xfrm>
              <a:off x="1042"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FF0000"/>
                  </a:solidFill>
                  <a:latin typeface="Arial Unicode MS" panose="020B0604020202020204" pitchFamily="34" charset="-128"/>
                </a:rPr>
                <a:t>2</a:t>
              </a:r>
              <a:endParaRPr lang="es-ES" altLang="es-MX" sz="1600" b="1" dirty="0">
                <a:solidFill>
                  <a:srgbClr val="FF0000"/>
                </a:solidFill>
                <a:latin typeface="Arial Unicode MS" panose="020B0604020202020204" pitchFamily="34" charset="-128"/>
              </a:endParaRPr>
            </a:p>
          </p:txBody>
        </p:sp>
        <p:sp>
          <p:nvSpPr>
            <p:cNvPr id="7" name="Oval 16">
              <a:extLst>
                <a:ext uri="{FF2B5EF4-FFF2-40B4-BE49-F238E27FC236}">
                  <a16:creationId xmlns:a16="http://schemas.microsoft.com/office/drawing/2014/main" id="{D0A9F447-62F1-2089-7B61-505C64C49019}"/>
                </a:ext>
              </a:extLst>
            </p:cNvPr>
            <p:cNvSpPr>
              <a:spLocks noChangeArrowheads="1"/>
            </p:cNvSpPr>
            <p:nvPr/>
          </p:nvSpPr>
          <p:spPr bwMode="auto">
            <a:xfrm>
              <a:off x="2155" y="2704"/>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5</a:t>
              </a:r>
              <a:endParaRPr lang="es-ES" altLang="es-MX" sz="1600" b="1" dirty="0">
                <a:solidFill>
                  <a:srgbClr val="0070C0"/>
                </a:solidFill>
                <a:latin typeface="Arial Unicode MS" panose="020B0604020202020204" pitchFamily="34" charset="-128"/>
              </a:endParaRPr>
            </a:p>
          </p:txBody>
        </p:sp>
        <p:sp>
          <p:nvSpPr>
            <p:cNvPr id="8" name="Oval 17">
              <a:extLst>
                <a:ext uri="{FF2B5EF4-FFF2-40B4-BE49-F238E27FC236}">
                  <a16:creationId xmlns:a16="http://schemas.microsoft.com/office/drawing/2014/main" id="{D25E902C-9A9B-372B-23C8-B7024061BEE8}"/>
                </a:ext>
              </a:extLst>
            </p:cNvPr>
            <p:cNvSpPr>
              <a:spLocks noChangeArrowheads="1"/>
            </p:cNvSpPr>
            <p:nvPr/>
          </p:nvSpPr>
          <p:spPr bwMode="auto">
            <a:xfrm>
              <a:off x="1655" y="3113"/>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8000"/>
                  </a:solidFill>
                  <a:latin typeface="Arial Unicode MS" panose="020B0604020202020204" pitchFamily="34" charset="-128"/>
                </a:rPr>
                <a:t>4</a:t>
              </a:r>
              <a:endParaRPr lang="es-ES" altLang="es-MX" sz="1600" b="1" dirty="0">
                <a:solidFill>
                  <a:srgbClr val="008000"/>
                </a:solidFill>
                <a:latin typeface="Arial Unicode MS" panose="020B0604020202020204" pitchFamily="34" charset="-128"/>
              </a:endParaRPr>
            </a:p>
          </p:txBody>
        </p:sp>
        <p:sp>
          <p:nvSpPr>
            <p:cNvPr id="9" name="Oval 18">
              <a:extLst>
                <a:ext uri="{FF2B5EF4-FFF2-40B4-BE49-F238E27FC236}">
                  <a16:creationId xmlns:a16="http://schemas.microsoft.com/office/drawing/2014/main" id="{47B262A9-4446-72F6-3DD3-813DAAA5ACDA}"/>
                </a:ext>
              </a:extLst>
            </p:cNvPr>
            <p:cNvSpPr>
              <a:spLocks noChangeArrowheads="1"/>
            </p:cNvSpPr>
            <p:nvPr/>
          </p:nvSpPr>
          <p:spPr bwMode="auto">
            <a:xfrm>
              <a:off x="2154" y="3385"/>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0070C0"/>
                  </a:solidFill>
                  <a:latin typeface="Arial Unicode MS" panose="020B0604020202020204" pitchFamily="34" charset="-128"/>
                </a:rPr>
                <a:t>6</a:t>
              </a:r>
              <a:endParaRPr lang="es-ES" altLang="es-MX" sz="1600" b="1" dirty="0">
                <a:solidFill>
                  <a:srgbClr val="0070C0"/>
                </a:solidFill>
                <a:latin typeface="Arial Unicode MS" panose="020B0604020202020204" pitchFamily="34" charset="-128"/>
              </a:endParaRPr>
            </a:p>
          </p:txBody>
        </p:sp>
        <p:sp>
          <p:nvSpPr>
            <p:cNvPr id="10" name="Oval 19">
              <a:extLst>
                <a:ext uri="{FF2B5EF4-FFF2-40B4-BE49-F238E27FC236}">
                  <a16:creationId xmlns:a16="http://schemas.microsoft.com/office/drawing/2014/main" id="{B1F74CC1-4462-5DD4-F10B-8E0BA3E52C5A}"/>
                </a:ext>
              </a:extLst>
            </p:cNvPr>
            <p:cNvSpPr>
              <a:spLocks noChangeArrowheads="1"/>
            </p:cNvSpPr>
            <p:nvPr/>
          </p:nvSpPr>
          <p:spPr bwMode="auto">
            <a:xfrm>
              <a:off x="3743" y="2976"/>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60000"/>
                      <a:lumOff val="40000"/>
                    </a:schemeClr>
                  </a:solidFill>
                  <a:latin typeface="Arial Unicode MS" panose="020B0604020202020204" pitchFamily="34" charset="-128"/>
                </a:rPr>
                <a:t>7</a:t>
              </a:r>
              <a:endParaRPr lang="es-ES" altLang="es-MX" sz="1600" b="1" dirty="0">
                <a:solidFill>
                  <a:schemeClr val="bg2">
                    <a:lumMod val="60000"/>
                    <a:lumOff val="40000"/>
                  </a:schemeClr>
                </a:solidFill>
                <a:latin typeface="Arial Unicode MS" panose="020B0604020202020204" pitchFamily="34" charset="-128"/>
              </a:endParaRPr>
            </a:p>
          </p:txBody>
        </p:sp>
        <p:sp>
          <p:nvSpPr>
            <p:cNvPr id="12" name="Oval 20">
              <a:extLst>
                <a:ext uri="{FF2B5EF4-FFF2-40B4-BE49-F238E27FC236}">
                  <a16:creationId xmlns:a16="http://schemas.microsoft.com/office/drawing/2014/main" id="{8F7C800A-0C85-5B6A-63D1-A524A2CD4F08}"/>
                </a:ext>
              </a:extLst>
            </p:cNvPr>
            <p:cNvSpPr>
              <a:spLocks noChangeArrowheads="1"/>
            </p:cNvSpPr>
            <p:nvPr/>
          </p:nvSpPr>
          <p:spPr bwMode="auto">
            <a:xfrm>
              <a:off x="5013" y="3249"/>
              <a:ext cx="226" cy="136"/>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rgbClr val="7030A0"/>
                  </a:solidFill>
                  <a:latin typeface="Arial Unicode MS" panose="020B0604020202020204" pitchFamily="34" charset="-128"/>
                </a:rPr>
                <a:t>8</a:t>
              </a:r>
              <a:endParaRPr lang="es-ES" altLang="es-MX" sz="1600" b="1" dirty="0">
                <a:solidFill>
                  <a:srgbClr val="7030A0"/>
                </a:solidFill>
                <a:latin typeface="Arial Unicode MS" panose="020B0604020202020204" pitchFamily="34" charset="-128"/>
              </a:endParaRPr>
            </a:p>
          </p:txBody>
        </p:sp>
        <p:grpSp>
          <p:nvGrpSpPr>
            <p:cNvPr id="13" name="Group 32">
              <a:extLst>
                <a:ext uri="{FF2B5EF4-FFF2-40B4-BE49-F238E27FC236}">
                  <a16:creationId xmlns:a16="http://schemas.microsoft.com/office/drawing/2014/main" id="{299138E9-6C66-28E9-21F8-3716030C9867}"/>
                </a:ext>
              </a:extLst>
            </p:cNvPr>
            <p:cNvGrpSpPr>
              <a:grpSpLocks/>
            </p:cNvGrpSpPr>
            <p:nvPr/>
          </p:nvGrpSpPr>
          <p:grpSpPr bwMode="auto">
            <a:xfrm>
              <a:off x="2290" y="3112"/>
              <a:ext cx="1587" cy="273"/>
              <a:chOff x="2245" y="3112"/>
              <a:chExt cx="1587" cy="273"/>
            </a:xfrm>
          </p:grpSpPr>
          <p:sp>
            <p:nvSpPr>
              <p:cNvPr id="23" name="Rectangle 22">
                <a:extLst>
                  <a:ext uri="{FF2B5EF4-FFF2-40B4-BE49-F238E27FC236}">
                    <a16:creationId xmlns:a16="http://schemas.microsoft.com/office/drawing/2014/main" id="{486569C8-6BB2-3631-5B46-AA598445A072}"/>
                  </a:ext>
                </a:extLst>
              </p:cNvPr>
              <p:cNvSpPr>
                <a:spLocks noChangeArrowheads="1"/>
              </p:cNvSpPr>
              <p:nvPr/>
            </p:nvSpPr>
            <p:spPr bwMode="auto">
              <a:xfrm>
                <a:off x="2245" y="3112"/>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4" name="Rectangle 23">
                <a:extLst>
                  <a:ext uri="{FF2B5EF4-FFF2-40B4-BE49-F238E27FC236}">
                    <a16:creationId xmlns:a16="http://schemas.microsoft.com/office/drawing/2014/main" id="{562BA777-70DC-1E5B-18F3-5B4F5DEB6475}"/>
                  </a:ext>
                </a:extLst>
              </p:cNvPr>
              <p:cNvSpPr>
                <a:spLocks noChangeArrowheads="1"/>
              </p:cNvSpPr>
              <p:nvPr/>
            </p:nvSpPr>
            <p:spPr bwMode="auto">
              <a:xfrm>
                <a:off x="2245" y="3203"/>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grpSp>
          <p:nvGrpSpPr>
            <p:cNvPr id="14" name="Group 31">
              <a:extLst>
                <a:ext uri="{FF2B5EF4-FFF2-40B4-BE49-F238E27FC236}">
                  <a16:creationId xmlns:a16="http://schemas.microsoft.com/office/drawing/2014/main" id="{6B528352-B137-AB26-088C-ADC871224049}"/>
                </a:ext>
              </a:extLst>
            </p:cNvPr>
            <p:cNvGrpSpPr>
              <a:grpSpLocks/>
            </p:cNvGrpSpPr>
            <p:nvPr/>
          </p:nvGrpSpPr>
          <p:grpSpPr bwMode="auto">
            <a:xfrm>
              <a:off x="3878" y="3384"/>
              <a:ext cx="1587" cy="273"/>
              <a:chOff x="3833" y="3384"/>
              <a:chExt cx="1587" cy="273"/>
            </a:xfrm>
          </p:grpSpPr>
          <p:sp>
            <p:nvSpPr>
              <p:cNvPr id="21" name="Rectangle 24">
                <a:extLst>
                  <a:ext uri="{FF2B5EF4-FFF2-40B4-BE49-F238E27FC236}">
                    <a16:creationId xmlns:a16="http://schemas.microsoft.com/office/drawing/2014/main" id="{096D7E2C-F93E-DC7A-A264-450671913E53}"/>
                  </a:ext>
                </a:extLst>
              </p:cNvPr>
              <p:cNvSpPr>
                <a:spLocks noChangeArrowheads="1"/>
              </p:cNvSpPr>
              <p:nvPr/>
            </p:nvSpPr>
            <p:spPr bwMode="auto">
              <a:xfrm>
                <a:off x="3833" y="3384"/>
                <a:ext cx="1587" cy="273"/>
              </a:xfrm>
              <a:prstGeom prst="rect">
                <a:avLst/>
              </a:prstGeom>
              <a:solidFill>
                <a:srgbClr val="0033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22" name="Rectangle 25">
                <a:extLst>
                  <a:ext uri="{FF2B5EF4-FFF2-40B4-BE49-F238E27FC236}">
                    <a16:creationId xmlns:a16="http://schemas.microsoft.com/office/drawing/2014/main" id="{3BF86E0D-E805-0A27-0BE4-CEDCE02101D5}"/>
                  </a:ext>
                </a:extLst>
              </p:cNvPr>
              <p:cNvSpPr>
                <a:spLocks noChangeArrowheads="1"/>
              </p:cNvSpPr>
              <p:nvPr/>
            </p:nvSpPr>
            <p:spPr bwMode="auto">
              <a:xfrm>
                <a:off x="3833" y="3475"/>
                <a:ext cx="1587" cy="9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grpSp>
        <p:sp>
          <p:nvSpPr>
            <p:cNvPr id="15" name="Line 30">
              <a:extLst>
                <a:ext uri="{FF2B5EF4-FFF2-40B4-BE49-F238E27FC236}">
                  <a16:creationId xmlns:a16="http://schemas.microsoft.com/office/drawing/2014/main" id="{3352278A-8703-9DFD-8DAD-1F3C76D39C63}"/>
                </a:ext>
              </a:extLst>
            </p:cNvPr>
            <p:cNvSpPr>
              <a:spLocks noChangeShapeType="1"/>
            </p:cNvSpPr>
            <p:nvPr/>
          </p:nvSpPr>
          <p:spPr bwMode="auto">
            <a:xfrm>
              <a:off x="657" y="3839"/>
              <a:ext cx="4853" cy="0"/>
            </a:xfrm>
            <a:prstGeom prst="line">
              <a:avLst/>
            </a:prstGeom>
            <a:noFill/>
            <a:ln w="19050">
              <a:solidFill>
                <a:schemeClr val="accent1"/>
              </a:solidFill>
              <a:prstDash val="lgDash"/>
              <a:round/>
              <a:headEnd/>
              <a:tailEnd type="arrow" w="med" len="med"/>
            </a:ln>
            <a:extLst>
              <a:ext uri="{909E8E84-426E-40dd-AFC4-6F175D3DCCD1}">
                <a14:hiddenFill xmlns:a14="http://schemas.microsoft.com/office/drawing/2010/main" xmlns="">
                  <a:noFill/>
                </a14:hiddenFill>
              </a:ext>
            </a:extLst>
          </p:spPr>
          <p:txBody>
            <a:bodyPr/>
            <a:lstStyle/>
            <a:p>
              <a:endParaRPr lang="es-MX"/>
            </a:p>
          </p:txBody>
        </p:sp>
        <p:sp>
          <p:nvSpPr>
            <p:cNvPr id="16" name="Text Box 35">
              <a:extLst>
                <a:ext uri="{FF2B5EF4-FFF2-40B4-BE49-F238E27FC236}">
                  <a16:creationId xmlns:a16="http://schemas.microsoft.com/office/drawing/2014/main" id="{915E0771-AC08-ECA0-0A8D-EFCBEE28CD7E}"/>
                </a:ext>
              </a:extLst>
            </p:cNvPr>
            <p:cNvSpPr txBox="1">
              <a:spLocks noChangeArrowheads="1"/>
            </p:cNvSpPr>
            <p:nvPr/>
          </p:nvSpPr>
          <p:spPr bwMode="auto">
            <a:xfrm>
              <a:off x="554" y="3847"/>
              <a:ext cx="278"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MX" altLang="es-MX" sz="1200" dirty="0">
                  <a:solidFill>
                    <a:schemeClr val="tx2">
                      <a:lumMod val="10000"/>
                    </a:schemeClr>
                  </a:solidFill>
                  <a:latin typeface="Arial Unicode MS" panose="020B0604020202020204" pitchFamily="34" charset="-128"/>
                </a:rPr>
                <a:t>Día </a:t>
              </a:r>
              <a:r>
                <a:rPr lang="es-MX"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rPr>
                <a:t>0</a:t>
              </a:r>
              <a:endParaRPr lang="es-ES" altLang="es-MX" sz="1200" dirty="0">
                <a:solidFill>
                  <a:schemeClr val="tx2">
                    <a:lumMod val="10000"/>
                  </a:schemeClr>
                </a:solidFill>
                <a:effectLst>
                  <a:outerShdw blurRad="38100" dist="38100" dir="2700000" algn="tl">
                    <a:srgbClr val="C0C0C0"/>
                  </a:outerShdw>
                </a:effectLst>
                <a:latin typeface="Arial Unicode MS" panose="020B0604020202020204" pitchFamily="34" charset="-128"/>
              </a:endParaRPr>
            </a:p>
          </p:txBody>
        </p:sp>
        <p:sp>
          <p:nvSpPr>
            <p:cNvPr id="17" name="Text Box 36">
              <a:extLst>
                <a:ext uri="{FF2B5EF4-FFF2-40B4-BE49-F238E27FC236}">
                  <a16:creationId xmlns:a16="http://schemas.microsoft.com/office/drawing/2014/main" id="{6737BB52-66EA-7F2B-C0FA-80FFE8654F1A}"/>
                </a:ext>
              </a:extLst>
            </p:cNvPr>
            <p:cNvSpPr txBox="1">
              <a:spLocks noChangeArrowheads="1"/>
            </p:cNvSpPr>
            <p:nvPr/>
          </p:nvSpPr>
          <p:spPr bwMode="auto">
            <a:xfrm>
              <a:off x="1626" y="3841"/>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8000"/>
                  </a:solidFill>
                  <a:effectLst>
                    <a:outerShdw blurRad="38100" dist="38100" dir="2700000" algn="tl">
                      <a:srgbClr val="000000">
                        <a:alpha val="43137"/>
                      </a:srgbClr>
                    </a:outerShdw>
                  </a:effectLst>
                  <a:latin typeface="Arial Unicode MS" pitchFamily="34" charset="-128"/>
                  <a:ea typeface="+mn-ea"/>
                </a:rPr>
                <a:t>14</a:t>
              </a:r>
              <a:endParaRPr lang="es-ES" sz="1200" dirty="0">
                <a:solidFill>
                  <a:srgbClr val="008000"/>
                </a:solidFill>
                <a:effectLst>
                  <a:outerShdw blurRad="38100" dist="38100" dir="2700000" algn="tl">
                    <a:srgbClr val="000000">
                      <a:alpha val="43137"/>
                    </a:srgbClr>
                  </a:outerShdw>
                </a:effectLst>
                <a:latin typeface="Arial Unicode MS" pitchFamily="34" charset="-128"/>
                <a:ea typeface="+mn-ea"/>
              </a:endParaRPr>
            </a:p>
          </p:txBody>
        </p:sp>
        <p:sp>
          <p:nvSpPr>
            <p:cNvPr id="18" name="Text Box 37">
              <a:extLst>
                <a:ext uri="{FF2B5EF4-FFF2-40B4-BE49-F238E27FC236}">
                  <a16:creationId xmlns:a16="http://schemas.microsoft.com/office/drawing/2014/main" id="{7765E832-BA3D-184F-D7B9-870DA47F6EAC}"/>
                </a:ext>
              </a:extLst>
            </p:cNvPr>
            <p:cNvSpPr txBox="1">
              <a:spLocks noChangeArrowheads="1"/>
            </p:cNvSpPr>
            <p:nvPr/>
          </p:nvSpPr>
          <p:spPr bwMode="auto">
            <a:xfrm>
              <a:off x="2200"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0070C0"/>
                  </a:solidFill>
                  <a:effectLst>
                    <a:outerShdw blurRad="38100" dist="38100" dir="2700000" algn="tl">
                      <a:srgbClr val="000000">
                        <a:alpha val="43137"/>
                      </a:srgbClr>
                    </a:outerShdw>
                  </a:effectLst>
                  <a:latin typeface="Arial Unicode MS" pitchFamily="34" charset="-128"/>
                  <a:ea typeface="+mn-ea"/>
                </a:rPr>
                <a:t>20</a:t>
              </a:r>
              <a:endParaRPr lang="es-ES" sz="1200" dirty="0">
                <a:solidFill>
                  <a:srgbClr val="0070C0"/>
                </a:solidFill>
                <a:effectLst>
                  <a:outerShdw blurRad="38100" dist="38100" dir="2700000" algn="tl">
                    <a:srgbClr val="000000">
                      <a:alpha val="43137"/>
                    </a:srgbClr>
                  </a:outerShdw>
                </a:effectLst>
                <a:latin typeface="Arial Unicode MS" pitchFamily="34" charset="-128"/>
                <a:ea typeface="+mn-ea"/>
              </a:endParaRPr>
            </a:p>
          </p:txBody>
        </p:sp>
        <p:sp>
          <p:nvSpPr>
            <p:cNvPr id="19" name="Text Box 38">
              <a:extLst>
                <a:ext uri="{FF2B5EF4-FFF2-40B4-BE49-F238E27FC236}">
                  <a16:creationId xmlns:a16="http://schemas.microsoft.com/office/drawing/2014/main" id="{69CA682E-9845-2FCF-5AC0-02B09D1CDFA7}"/>
                </a:ext>
              </a:extLst>
            </p:cNvPr>
            <p:cNvSpPr txBox="1">
              <a:spLocks noChangeArrowheads="1"/>
            </p:cNvSpPr>
            <p:nvPr/>
          </p:nvSpPr>
          <p:spPr bwMode="auto">
            <a:xfrm>
              <a:off x="3747" y="3832"/>
              <a:ext cx="222" cy="173"/>
            </a:xfrm>
            <a:prstGeom prst="rect">
              <a:avLst/>
            </a:prstGeom>
            <a:noFill/>
            <a:ln w="9525">
              <a:noFill/>
              <a:miter lim="800000"/>
              <a:headEnd/>
              <a:tailEnd/>
            </a:ln>
            <a:effectLst/>
          </p:spPr>
          <p:txBody>
            <a:bodyPr wrap="none">
              <a:spAutoFit/>
            </a:bodyPr>
            <a:lstStyle/>
            <a:p>
              <a:pPr eaLnBrk="1" hangingPunct="1">
                <a:defRPr/>
              </a:pPr>
              <a:r>
                <a:rPr lang="es-MX" sz="1200" dirty="0">
                  <a:solidFill>
                    <a:srgbClr val="FF6600"/>
                  </a:solidFill>
                  <a:effectLst>
                    <a:outerShdw blurRad="38100" dist="38100" dir="2700000" algn="tl">
                      <a:srgbClr val="000000">
                        <a:alpha val="43137"/>
                      </a:srgbClr>
                    </a:outerShdw>
                  </a:effectLst>
                  <a:latin typeface="Arial Unicode MS" pitchFamily="34" charset="-128"/>
                  <a:ea typeface="+mn-ea"/>
                </a:rPr>
                <a:t>40</a:t>
              </a:r>
              <a:endParaRPr lang="es-ES" sz="1200" dirty="0">
                <a:solidFill>
                  <a:srgbClr val="FF6600"/>
                </a:solidFill>
                <a:effectLst>
                  <a:outerShdw blurRad="38100" dist="38100" dir="2700000" algn="tl">
                    <a:srgbClr val="000000">
                      <a:alpha val="43137"/>
                    </a:srgbClr>
                  </a:outerShdw>
                </a:effectLst>
                <a:latin typeface="Arial Unicode MS" pitchFamily="34" charset="-128"/>
                <a:ea typeface="+mn-ea"/>
              </a:endParaRPr>
            </a:p>
          </p:txBody>
        </p:sp>
        <p:sp>
          <p:nvSpPr>
            <p:cNvPr id="20" name="Text Box 39">
              <a:extLst>
                <a:ext uri="{FF2B5EF4-FFF2-40B4-BE49-F238E27FC236}">
                  <a16:creationId xmlns:a16="http://schemas.microsoft.com/office/drawing/2014/main" id="{C580AB64-44B1-6E50-9461-F0FE5AB990A9}"/>
                </a:ext>
              </a:extLst>
            </p:cNvPr>
            <p:cNvSpPr txBox="1">
              <a:spLocks noChangeArrowheads="1"/>
            </p:cNvSpPr>
            <p:nvPr/>
          </p:nvSpPr>
          <p:spPr bwMode="auto">
            <a:xfrm>
              <a:off x="5012" y="3832"/>
              <a:ext cx="223" cy="174"/>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s-ES" altLang="es-MX" sz="1200">
                  <a:solidFill>
                    <a:srgbClr val="7030A0"/>
                  </a:solidFill>
                  <a:effectLst>
                    <a:outerShdw blurRad="38100" dist="38100" dir="2700000" algn="tl">
                      <a:srgbClr val="C0C0C0"/>
                    </a:outerShdw>
                  </a:effectLst>
                  <a:latin typeface="Arial Unicode MS" panose="020B0604020202020204" pitchFamily="34" charset="-128"/>
                </a:rPr>
                <a:t>55</a:t>
              </a:r>
            </a:p>
          </p:txBody>
        </p:sp>
      </p:grpSp>
      <p:sp>
        <p:nvSpPr>
          <p:cNvPr id="27" name="Text Box 36">
            <a:extLst>
              <a:ext uri="{FF2B5EF4-FFF2-40B4-BE49-F238E27FC236}">
                <a16:creationId xmlns:a16="http://schemas.microsoft.com/office/drawing/2014/main" id="{45321AD9-B43D-4B0D-2190-B7B2818782B5}"/>
              </a:ext>
            </a:extLst>
          </p:cNvPr>
          <p:cNvSpPr txBox="1">
            <a:spLocks noChangeArrowheads="1"/>
          </p:cNvSpPr>
          <p:nvPr/>
        </p:nvSpPr>
        <p:spPr bwMode="auto">
          <a:xfrm>
            <a:off x="2898933" y="6359546"/>
            <a:ext cx="354584" cy="276999"/>
          </a:xfrm>
          <a:prstGeom prst="rect">
            <a:avLst/>
          </a:prstGeom>
          <a:noFill/>
          <a:ln w="9525">
            <a:noFill/>
            <a:miter lim="800000"/>
            <a:headEnd/>
            <a:tailEnd/>
          </a:ln>
          <a:effectLst/>
        </p:spPr>
        <p:txBody>
          <a:bodyPr wrap="none">
            <a:spAutoFit/>
          </a:bodyPr>
          <a:lstStyle/>
          <a:p>
            <a:pPr eaLnBrk="1" hangingPunct="1">
              <a:defRPr/>
            </a:pPr>
            <a:r>
              <a:rPr lang="es-MX" sz="1200" dirty="0">
                <a:solidFill>
                  <a:schemeClr val="bg2">
                    <a:lumMod val="75000"/>
                  </a:schemeClr>
                </a:solidFill>
                <a:effectLst>
                  <a:outerShdw blurRad="38100" dist="38100" dir="2700000" algn="tl">
                    <a:srgbClr val="000000">
                      <a:alpha val="43137"/>
                    </a:srgbClr>
                  </a:outerShdw>
                </a:effectLst>
                <a:latin typeface="Arial Unicode MS" pitchFamily="34" charset="-128"/>
              </a:rPr>
              <a:t>13</a:t>
            </a:r>
            <a:endParaRPr lang="es-ES" sz="1200" dirty="0">
              <a:solidFill>
                <a:schemeClr val="bg2">
                  <a:lumMod val="75000"/>
                </a:schemeClr>
              </a:solidFill>
              <a:effectLst>
                <a:outerShdw blurRad="38100" dist="38100" dir="2700000" algn="tl">
                  <a:srgbClr val="000000">
                    <a:alpha val="43137"/>
                  </a:srgbClr>
                </a:outerShdw>
              </a:effectLst>
              <a:latin typeface="Arial Unicode MS" pitchFamily="34" charset="-128"/>
              <a:ea typeface="+mn-ea"/>
            </a:endParaRPr>
          </a:p>
        </p:txBody>
      </p:sp>
      <p:sp>
        <p:nvSpPr>
          <p:cNvPr id="28" name="Oval 15">
            <a:extLst>
              <a:ext uri="{FF2B5EF4-FFF2-40B4-BE49-F238E27FC236}">
                <a16:creationId xmlns:a16="http://schemas.microsoft.com/office/drawing/2014/main" id="{E0FBA61C-2907-603A-F051-C1503C2E25CF}"/>
              </a:ext>
            </a:extLst>
          </p:cNvPr>
          <p:cNvSpPr>
            <a:spLocks noChangeArrowheads="1"/>
          </p:cNvSpPr>
          <p:nvPr/>
        </p:nvSpPr>
        <p:spPr bwMode="auto">
          <a:xfrm>
            <a:off x="2827795" y="4554550"/>
            <a:ext cx="565956" cy="215312"/>
          </a:xfrm>
          <a:prstGeom prst="ellipse">
            <a:avLst/>
          </a:prstGeom>
          <a:noFill/>
          <a:ln w="952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MX" sz="1600" b="1" dirty="0">
                <a:solidFill>
                  <a:schemeClr val="bg2">
                    <a:lumMod val="75000"/>
                  </a:schemeClr>
                </a:solidFill>
                <a:latin typeface="Arial Unicode MS" panose="020B0604020202020204" pitchFamily="34" charset="-128"/>
              </a:rPr>
              <a:t>3</a:t>
            </a:r>
            <a:endParaRPr lang="es-ES" altLang="es-MX" sz="1600" b="1" dirty="0">
              <a:solidFill>
                <a:schemeClr val="bg2">
                  <a:lumMod val="75000"/>
                </a:schemeClr>
              </a:solidFill>
              <a:latin typeface="Arial Unicode MS" panose="020B0604020202020204" pitchFamily="34" charset="-128"/>
            </a:endParaRPr>
          </a:p>
        </p:txBody>
      </p:sp>
      <p:sp>
        <p:nvSpPr>
          <p:cNvPr id="29" name="Text Box 36">
            <a:extLst>
              <a:ext uri="{FF2B5EF4-FFF2-40B4-BE49-F238E27FC236}">
                <a16:creationId xmlns:a16="http://schemas.microsoft.com/office/drawing/2014/main" id="{D7CEC1EB-4F91-1883-2EEB-32410D64BFF6}"/>
              </a:ext>
            </a:extLst>
          </p:cNvPr>
          <p:cNvSpPr txBox="1">
            <a:spLocks noChangeArrowheads="1"/>
          </p:cNvSpPr>
          <p:nvPr/>
        </p:nvSpPr>
        <p:spPr bwMode="auto">
          <a:xfrm>
            <a:off x="2105938" y="6341466"/>
            <a:ext cx="269626" cy="276999"/>
          </a:xfrm>
          <a:prstGeom prst="rect">
            <a:avLst/>
          </a:prstGeom>
          <a:noFill/>
          <a:ln w="9525">
            <a:noFill/>
            <a:miter lim="800000"/>
            <a:headEnd/>
            <a:tailEnd/>
          </a:ln>
          <a:effectLst/>
        </p:spPr>
        <p:txBody>
          <a:bodyPr wrap="none">
            <a:spAutoFit/>
          </a:bodyPr>
          <a:lstStyle/>
          <a:p>
            <a:pPr eaLnBrk="1" hangingPunct="1">
              <a:defRPr/>
            </a:pPr>
            <a:r>
              <a:rPr lang="es-MX" sz="1200" dirty="0">
                <a:solidFill>
                  <a:srgbClr val="FF0000"/>
                </a:solidFill>
                <a:effectLst>
                  <a:outerShdw blurRad="38100" dist="38100" dir="2700000" algn="tl">
                    <a:srgbClr val="000000">
                      <a:alpha val="43137"/>
                    </a:srgbClr>
                  </a:outerShdw>
                </a:effectLst>
                <a:latin typeface="Arial Unicode MS" pitchFamily="34" charset="-128"/>
              </a:rPr>
              <a:t>6</a:t>
            </a:r>
            <a:endParaRPr lang="es-ES" sz="1200" dirty="0">
              <a:solidFill>
                <a:srgbClr val="FF0000"/>
              </a:solidFill>
              <a:effectLst>
                <a:outerShdw blurRad="38100" dist="38100" dir="2700000" algn="tl">
                  <a:srgbClr val="000000">
                    <a:alpha val="43137"/>
                  </a:srgbClr>
                </a:outerShdw>
              </a:effectLst>
              <a:latin typeface="Arial Unicode MS" pitchFamily="34" charset="-128"/>
              <a:ea typeface="+mn-ea"/>
            </a:endParaRPr>
          </a:p>
        </p:txBody>
      </p:sp>
    </p:spTree>
    <p:extLst>
      <p:ext uri="{BB962C8B-B14F-4D97-AF65-F5344CB8AC3E}">
        <p14:creationId xmlns:p14="http://schemas.microsoft.com/office/powerpoint/2010/main" val="1383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Scale>
                                      <p:cBhvr>
                                        <p:cTn id="25"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xEl>
                                              <p:pRg st="2" end="2"/>
                                            </p:txEl>
                                          </p:spTgt>
                                        </p:tgtEl>
                                        <p:attrNameLst>
                                          <p:attrName>ppt_x</p:attrName>
                                          <p:attrName>ppt_y</p:attrName>
                                        </p:attrNameLst>
                                      </p:cBhvr>
                                    </p:animMotion>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Scale>
                                      <p:cBhvr>
                                        <p:cTn id="32"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xEl>
                                              <p:pRg st="3" end="3"/>
                                            </p:txEl>
                                          </p:spTgt>
                                        </p:tgtEl>
                                        <p:attrNameLst>
                                          <p:attrName>ppt_x</p:attrName>
                                          <p:attrName>ppt_y</p:attrName>
                                        </p:attrNameLst>
                                      </p:cBhvr>
                                    </p:animMotion>
                                    <p:animEffect transition="in" filter="fade">
                                      <p:cBhvr>
                                        <p:cTn id="34" dur="10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Scale>
                                      <p:cBhvr>
                                        <p:cTn id="39" dur="1000" decel="50000" fill="hold">
                                          <p:stCondLst>
                                            <p:cond delay="0"/>
                                          </p:stCondLst>
                                        </p:cTn>
                                        <p:tgtEl>
                                          <p:spTgt spid="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xEl>
                                              <p:pRg st="4" end="4"/>
                                            </p:txEl>
                                          </p:spTgt>
                                        </p:tgtEl>
                                        <p:attrNameLst>
                                          <p:attrName>ppt_x</p:attrName>
                                          <p:attrName>ppt_y</p:attrName>
                                        </p:attrNameLst>
                                      </p:cBhvr>
                                    </p:animMotion>
                                    <p:animEffect transition="in" filter="fade">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Scale>
                                      <p:cBhvr>
                                        <p:cTn id="46"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xEl>
                                              <p:pRg st="5" end="5"/>
                                            </p:txEl>
                                          </p:spTgt>
                                        </p:tgtEl>
                                        <p:attrNameLst>
                                          <p:attrName>ppt_x</p:attrName>
                                          <p:attrName>ppt_y</p:attrName>
                                        </p:attrNameLst>
                                      </p:cBhvr>
                                    </p:animMotion>
                                    <p:animEffect transition="in" filter="fade">
                                      <p:cBhvr>
                                        <p:cTn id="48" dur="1000"/>
                                        <p:tgtEl>
                                          <p:spTgt spid="1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animScale>
                                      <p:cBhvr>
                                        <p:cTn id="53"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xEl>
                                              <p:pRg st="6" end="6"/>
                                            </p:txEl>
                                          </p:spTgt>
                                        </p:tgtEl>
                                        <p:attrNameLst>
                                          <p:attrName>ppt_x</p:attrName>
                                          <p:attrName>ppt_y</p:attrName>
                                        </p:attrNameLst>
                                      </p:cBhvr>
                                    </p:animMotion>
                                    <p:animEffect transition="in" filter="fade">
                                      <p:cBhvr>
                                        <p:cTn id="55" dur="10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Scale>
                                      <p:cBhvr>
                                        <p:cTn id="60" dur="1000" decel="50000" fill="hold">
                                          <p:stCondLst>
                                            <p:cond delay="0"/>
                                          </p:stCondLst>
                                        </p:cTn>
                                        <p:tgtEl>
                                          <p:spTgt spid="1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7" end="7"/>
                                            </p:txEl>
                                          </p:spTgt>
                                        </p:tgtEl>
                                        <p:attrNameLst>
                                          <p:attrName>ppt_x</p:attrName>
                                          <p:attrName>ppt_y</p:attrName>
                                        </p:attrNameLst>
                                      </p:cBhvr>
                                    </p:animMotion>
                                    <p:animEffect transition="in" filter="fade">
                                      <p:cBhvr>
                                        <p:cTn id="62" dur="10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Scale>
                                      <p:cBhvr>
                                        <p:cTn id="67"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1">
                                            <p:txEl>
                                              <p:pRg st="8" end="8"/>
                                            </p:txEl>
                                          </p:spTgt>
                                        </p:tgtEl>
                                        <p:attrNameLst>
                                          <p:attrName>ppt_x</p:attrName>
                                          <p:attrName>ppt_y</p:attrName>
                                        </p:attrNameLst>
                                      </p:cBhvr>
                                    </p:animMotion>
                                    <p:animEffect transition="in" filter="fade">
                                      <p:cBhvr>
                                        <p:cTn id="69" dur="1000"/>
                                        <p:tgtEl>
                                          <p:spTgt spid="11">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11">
                                            <p:txEl>
                                              <p:pRg st="9" end="9"/>
                                            </p:txEl>
                                          </p:spTgt>
                                        </p:tgtEl>
                                        <p:attrNameLst>
                                          <p:attrName>style.visibility</p:attrName>
                                        </p:attrNameLst>
                                      </p:cBhvr>
                                      <p:to>
                                        <p:strVal val="visible"/>
                                      </p:to>
                                    </p:set>
                                    <p:animScale>
                                      <p:cBhvr>
                                        <p:cTn id="74" dur="1000" decel="50000" fill="hold">
                                          <p:stCondLst>
                                            <p:cond delay="0"/>
                                          </p:stCondLst>
                                        </p:cTn>
                                        <p:tgtEl>
                                          <p:spTgt spid="1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1">
                                            <p:txEl>
                                              <p:pRg st="9" end="9"/>
                                            </p:txEl>
                                          </p:spTgt>
                                        </p:tgtEl>
                                        <p:attrNameLst>
                                          <p:attrName>ppt_x</p:attrName>
                                          <p:attrName>ppt_y</p:attrName>
                                        </p:attrNameLst>
                                      </p:cBhvr>
                                    </p:animMotion>
                                    <p:animEffect transition="in" filter="fade">
                                      <p:cBhvr>
                                        <p:cTn id="76" dur="1000"/>
                                        <p:tgtEl>
                                          <p:spTgt spid="11">
                                            <p:txEl>
                                              <p:pRg st="9" end="9"/>
                                            </p:txEl>
                                          </p:spTgt>
                                        </p:tgtEl>
                                      </p:cBhvr>
                                    </p:animEffect>
                                  </p:childTnLst>
                                </p:cTn>
                              </p:par>
                            </p:childTnLst>
                          </p:cTn>
                        </p:par>
                        <p:par>
                          <p:cTn id="77" fill="hold">
                            <p:stCondLst>
                              <p:cond delay="1000"/>
                            </p:stCondLst>
                            <p:childTnLst>
                              <p:par>
                                <p:cTn id="78" presetID="5" presetClass="entr" presetSubtype="1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checkerboard(across)">
                                      <p:cBhvr>
                                        <p:cTn id="8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Visita al sitio de los trabajos.</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Si bien en materia de adquisiciones </a:t>
            </a:r>
            <a:r>
              <a:rPr lang="es-ES" sz="2000" kern="0" dirty="0">
                <a:solidFill>
                  <a:schemeClr val="bg2">
                    <a:lumMod val="60000"/>
                    <a:lumOff val="40000"/>
                  </a:schemeClr>
                </a:solidFill>
                <a:latin typeface="Arial" panose="020B0604020202020204" pitchFamily="34" charset="0"/>
                <a:cs typeface="Arial" panose="020B0604020202020204" pitchFamily="34" charset="0"/>
              </a:rPr>
              <a:t>está mencionada </a:t>
            </a:r>
            <a:r>
              <a:rPr lang="es-ES" sz="2000" kern="0" dirty="0">
                <a:solidFill>
                  <a:sysClr val="windowText" lastClr="000000"/>
                </a:solidFill>
                <a:latin typeface="Arial" panose="020B0604020202020204" pitchFamily="34" charset="0"/>
                <a:cs typeface="Arial" panose="020B0604020202020204" pitchFamily="34" charset="0"/>
              </a:rPr>
              <a:t>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(arts. 39 fracc. III inc. b); 64 fracc. V, y 67 fracc. II inc. c). RLAASP)</a:t>
            </a:r>
            <a:r>
              <a:rPr lang="es-ES" sz="2000" kern="0" dirty="0">
                <a:solidFill>
                  <a:sysClr val="windowText" lastClr="000000"/>
                </a:solidFill>
                <a:latin typeface="Arial" panose="020B0604020202020204" pitchFamily="34" charset="0"/>
                <a:cs typeface="Arial" panose="020B0604020202020204" pitchFamily="34" charset="0"/>
              </a:rPr>
              <a:t>, estas son propias de la obra pública.</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chemeClr val="accent5">
                    <a:lumMod val="75000"/>
                  </a:schemeClr>
                </a:solidFill>
                <a:latin typeface="Arial" panose="020B0604020202020204" pitchFamily="34" charset="0"/>
                <a:cs typeface="Arial" panose="020B0604020202020204" pitchFamily="34" charset="0"/>
              </a:rPr>
              <a:t>Tiene por objeto </a:t>
            </a:r>
            <a:r>
              <a:rPr lang="es-ES" sz="2000" kern="0" dirty="0">
                <a:solidFill>
                  <a:sysClr val="windowText" lastClr="000000"/>
                </a:solidFill>
                <a:latin typeface="Arial" panose="020B0604020202020204" pitchFamily="34" charset="0"/>
                <a:cs typeface="Arial" panose="020B0604020202020204" pitchFamily="34" charset="0"/>
              </a:rPr>
              <a:t>que los licitantes conozcan condiciones ambientales y características referentes  al grado  de dificultad de los trabajos 		                 a desarrollar y sus implicaciones  de carácter técnico </a:t>
            </a:r>
            <a:r>
              <a:rPr lang="es-ES" sz="1600" kern="0" dirty="0">
                <a:solidFill>
                  <a:sysClr val="windowText" lastClr="000000"/>
                </a:solidFill>
                <a:latin typeface="Arial" panose="020B0604020202020204" pitchFamily="34" charset="0"/>
                <a:cs typeface="Arial" panose="020B0604020202020204" pitchFamily="34" charset="0"/>
              </a:rPr>
              <a:t>(art. 38 1er. 		     RLOPSRM)</a:t>
            </a:r>
            <a:r>
              <a:rPr lang="es-ES" sz="2000" kern="0" dirty="0">
                <a:solidFill>
                  <a:sysClr val="windowText" lastClr="000000"/>
                </a:solidFill>
                <a:latin typeface="Arial" panose="020B0604020202020204" pitchFamily="34" charset="0"/>
                <a:cs typeface="Arial" panose="020B0604020202020204" pitchFamily="34" charset="0"/>
              </a:rPr>
              <a:t>.</a:t>
            </a:r>
            <a:endParaRPr lang="es-ES" sz="16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Es optativa para los interesados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Con posterioridad a la realización de la visita, se podrá permitir		       llevarán a cabo visitas a quienes lo soliciten con por lo menos veinticuatro horas a la recepción y apertura de proposiciones, y no será obligatorio para la convocante designar a un técnico que los guíe. Dicho plazo podrá ser hasta de setenta y dos horas, cuando por razones de seguridad o acceso al sitio de los trabajos resulte necesario </a:t>
            </a:r>
            <a:r>
              <a:rPr lang="es-ES" sz="1600" kern="0" dirty="0">
                <a:solidFill>
                  <a:sysClr val="windowText" lastClr="000000"/>
                </a:solidFill>
                <a:latin typeface="Arial" panose="020B0604020202020204" pitchFamily="34" charset="0"/>
                <a:cs typeface="Arial" panose="020B0604020202020204" pitchFamily="34" charset="0"/>
              </a:rPr>
              <a:t>(art. 38 1er. pfo. RLOPSRM)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3314" name="Picture 2" descr="Colegio de Arquitectos suspende a supervisora del Munitec-18 -  Ojoconmipisto.com">
            <a:extLst>
              <a:ext uri="{FF2B5EF4-FFF2-40B4-BE49-F238E27FC236}">
                <a16:creationId xmlns:a16="http://schemas.microsoft.com/office/drawing/2014/main" id="{0DF82D92-99CF-523E-AA7C-EC37EDA65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112" y="2789696"/>
            <a:ext cx="2642537" cy="177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1">
                                            <p:txEl>
                                              <p:pRg st="4" end="4"/>
                                            </p:txEl>
                                          </p:spTgt>
                                        </p:tgtEl>
                                        <p:attrNameLst>
                                          <p:attrName>ppt_y</p:attrName>
                                        </p:attrNameLst>
                                      </p:cBhvr>
                                      <p:tavLst>
                                        <p:tav tm="0">
                                          <p:val>
                                            <p:strVal val="1+#ppt_h/2"/>
                                          </p:val>
                                        </p:tav>
                                        <p:tav tm="100000">
                                          <p:val>
                                            <p:strVal val="#ppt_y"/>
                                          </p:val>
                                        </p:tav>
                                      </p:tavLst>
                                    </p:anim>
                                  </p:childTnLst>
                                </p:cTn>
                              </p:par>
                              <p:par>
                                <p:cTn id="35" presetID="5" presetClass="entr" presetSubtype="10" fill="hold" nodeType="withEffect">
                                  <p:stCondLst>
                                    <p:cond delay="0"/>
                                  </p:stCondLst>
                                  <p:childTnLst>
                                    <p:set>
                                      <p:cBhvr>
                                        <p:cTn id="36" dur="1" fill="hold">
                                          <p:stCondLst>
                                            <p:cond delay="0"/>
                                          </p:stCondLst>
                                        </p:cTn>
                                        <p:tgtEl>
                                          <p:spTgt spid="13314"/>
                                        </p:tgtEl>
                                        <p:attrNameLst>
                                          <p:attrName>style.visibility</p:attrName>
                                        </p:attrNameLst>
                                      </p:cBhvr>
                                      <p:to>
                                        <p:strVal val="visible"/>
                                      </p:to>
                                    </p:set>
                                    <p:animEffect transition="in" filter="checkerboard(across)">
                                      <p:cBhvr>
                                        <p:cTn id="37" dur="1000"/>
                                        <p:tgtEl>
                                          <p:spTgt spid="133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strips(downLeft)">
                                      <p:cBhvr>
                                        <p:cTn id="42" dur="10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edge">
                                      <p:cBhvr>
                                        <p:cTn id="47"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3E6A213-DF80-52B8-BDF8-EBFF86ACBFFE}"/>
              </a:ext>
            </a:extLst>
          </p:cNvPr>
          <p:cNvSpPr>
            <a:spLocks noGrp="1"/>
          </p:cNvSpPr>
          <p:nvPr>
            <p:ph type="title"/>
          </p:nvPr>
        </p:nvSpPr>
        <p:spPr/>
        <p:txBody>
          <a:bodyPr>
            <a:normAutofit/>
          </a:bodyPr>
          <a:lstStyle/>
          <a:p>
            <a:pPr algn="ctr"/>
            <a:r>
              <a:rPr lang="es-MX" sz="2800" b="1" dirty="0">
                <a:effectLst/>
                <a:latin typeface="Arial" panose="020B0604020202020204" pitchFamily="34" charset="0"/>
              </a:rPr>
              <a:t>TEMARIO</a:t>
            </a:r>
            <a:endParaRPr lang="es-MX" sz="1800" dirty="0">
              <a:effectLst/>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1"/>
          </p:nvPr>
        </p:nvSpPr>
        <p:spPr>
          <a:xfrm>
            <a:off x="680321" y="2081379"/>
            <a:ext cx="10709338" cy="4655597"/>
          </a:xfrm>
        </p:spPr>
        <p:txBody>
          <a:bodyPr>
            <a:normAutofit lnSpcReduction="10000"/>
          </a:bodyPr>
          <a:lstStyle/>
          <a:p>
            <a:pPr marL="0" indent="0" algn="just">
              <a:lnSpc>
                <a:spcPct val="120000"/>
              </a:lnSpc>
              <a:spcBef>
                <a:spcPts val="0"/>
              </a:spcBef>
              <a:buNone/>
            </a:pPr>
            <a:r>
              <a:rPr lang="es-MX" sz="2000" b="1" dirty="0">
                <a:solidFill>
                  <a:schemeClr val="bg1"/>
                </a:solidFill>
                <a:latin typeface="ArialMT"/>
              </a:rPr>
              <a:t>Unidad 1. </a:t>
            </a:r>
            <a:r>
              <a:rPr lang="es-MX" sz="2000" b="1" dirty="0">
                <a:solidFill>
                  <a:schemeClr val="bg1"/>
                </a:solidFill>
                <a:effectLst/>
                <a:latin typeface="ArialMT"/>
              </a:rPr>
              <a:t>Marco Jurídico de las adquisiciones, arrendamientos y servicios y de la obra pública</a:t>
            </a:r>
            <a:r>
              <a:rPr lang="es-MX" sz="2000" dirty="0">
                <a:solidFill>
                  <a:schemeClr val="bg1"/>
                </a:solidFill>
                <a:effectLst/>
                <a:latin typeface="ArialMT"/>
              </a:rPr>
              <a:t>. </a:t>
            </a:r>
          </a:p>
          <a:p>
            <a:pPr marL="0" indent="0" algn="just">
              <a:lnSpc>
                <a:spcPct val="120000"/>
              </a:lnSpc>
              <a:spcBef>
                <a:spcPts val="0"/>
              </a:spcBef>
              <a:buNone/>
            </a:pPr>
            <a:r>
              <a:rPr lang="es-MX" sz="2000" dirty="0">
                <a:solidFill>
                  <a:schemeClr val="bg1"/>
                </a:solidFill>
                <a:effectLst/>
                <a:latin typeface="ArialMT"/>
              </a:rPr>
              <a:t>1.1. </a:t>
            </a:r>
            <a:r>
              <a:rPr lang="es-MX" sz="2000" dirty="0">
                <a:solidFill>
                  <a:schemeClr val="accent6">
                    <a:lumMod val="50000"/>
                  </a:schemeClr>
                </a:solidFill>
                <a:effectLst/>
                <a:latin typeface="ArialMT"/>
              </a:rPr>
              <a:t>Bases constitucionales, legales, </a:t>
            </a:r>
            <a:r>
              <a:rPr lang="es-MX" sz="2000" dirty="0">
                <a:solidFill>
                  <a:schemeClr val="accent6">
                    <a:lumMod val="50000"/>
                  </a:schemeClr>
                </a:solidFill>
                <a:latin typeface="ArialMT"/>
              </a:rPr>
              <a:t>y reglamentarias de las contrataciones públicas federales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1.2. </a:t>
            </a:r>
            <a:r>
              <a:rPr lang="es-MX" sz="2000" dirty="0">
                <a:solidFill>
                  <a:schemeClr val="accent6">
                    <a:lumMod val="50000"/>
                  </a:schemeClr>
                </a:solidFill>
                <a:latin typeface="ArialMT"/>
              </a:rPr>
              <a:t>Normas complementarias y supletorias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1.3 </a:t>
            </a:r>
            <a:r>
              <a:rPr lang="es-MX" sz="2000" dirty="0">
                <a:solidFill>
                  <a:schemeClr val="accent6">
                    <a:lumMod val="50000"/>
                  </a:schemeClr>
                </a:solidFill>
                <a:latin typeface="ArialMT"/>
              </a:rPr>
              <a:t>Jerarquía de las normas jurídicas en materia de contrataciones públicas</a:t>
            </a:r>
            <a:r>
              <a:rPr lang="es-MX" sz="2000" dirty="0">
                <a:solidFill>
                  <a:schemeClr val="bg1"/>
                </a:solidFill>
                <a:latin typeface="ArialMT"/>
              </a:rPr>
              <a:t>.</a:t>
            </a:r>
          </a:p>
          <a:p>
            <a:pPr marL="0" indent="0" algn="just">
              <a:lnSpc>
                <a:spcPct val="120000"/>
              </a:lnSpc>
              <a:spcBef>
                <a:spcPts val="0"/>
              </a:spcBef>
              <a:buNone/>
            </a:pPr>
            <a:endParaRPr lang="es-MX" sz="800" dirty="0">
              <a:solidFill>
                <a:schemeClr val="bg1"/>
              </a:solidFill>
              <a:latin typeface="ArialMT"/>
            </a:endParaRPr>
          </a:p>
          <a:p>
            <a:pPr marL="0" indent="0" algn="just">
              <a:lnSpc>
                <a:spcPct val="120000"/>
              </a:lnSpc>
              <a:spcBef>
                <a:spcPts val="0"/>
              </a:spcBef>
              <a:buNone/>
            </a:pPr>
            <a:r>
              <a:rPr lang="es-MX" sz="2000" b="1" dirty="0">
                <a:solidFill>
                  <a:schemeClr val="bg1"/>
                </a:solidFill>
                <a:latin typeface="ArialMT"/>
              </a:rPr>
              <a:t>Unidad 2. Planeación, presupuestación y programación de las contrataciones públicas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 panose="020B0604020202020204" pitchFamily="34" charset="0"/>
                <a:cs typeface="Arial" panose="020B0604020202020204" pitchFamily="34" charset="0"/>
              </a:rPr>
              <a:t>2.1. </a:t>
            </a:r>
            <a:r>
              <a:rPr lang="es-MX" sz="2000" dirty="0">
                <a:solidFill>
                  <a:schemeClr val="accent6">
                    <a:lumMod val="50000"/>
                  </a:schemeClr>
                </a:solidFill>
                <a:latin typeface="ArialMT"/>
              </a:rPr>
              <a:t>Planeación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    2.1.1. De conformidad con la LAASSP.</a:t>
            </a:r>
          </a:p>
          <a:p>
            <a:pPr marL="0" indent="0" algn="just">
              <a:lnSpc>
                <a:spcPct val="120000"/>
              </a:lnSpc>
              <a:spcBef>
                <a:spcPts val="0"/>
              </a:spcBef>
              <a:buNone/>
            </a:pPr>
            <a:r>
              <a:rPr lang="es-MX" sz="2000" dirty="0">
                <a:solidFill>
                  <a:schemeClr val="bg1"/>
                </a:solidFill>
                <a:latin typeface="ArialMT"/>
              </a:rPr>
              <a:t>    2.1.2. De acuerdo a lo dispuesto en la LOPSRM.</a:t>
            </a:r>
          </a:p>
          <a:p>
            <a:pPr marL="0" indent="0" algn="just">
              <a:lnSpc>
                <a:spcPct val="120000"/>
              </a:lnSpc>
              <a:spcBef>
                <a:spcPts val="0"/>
              </a:spcBef>
              <a:buNone/>
            </a:pPr>
            <a:r>
              <a:rPr lang="es-MX" sz="2000" dirty="0">
                <a:solidFill>
                  <a:schemeClr val="bg1"/>
                </a:solidFill>
                <a:latin typeface="ArialMT"/>
                <a:cs typeface="Arial" panose="020B0604020202020204" pitchFamily="34" charset="0"/>
              </a:rPr>
              <a:t>2.2. </a:t>
            </a:r>
            <a:r>
              <a:rPr lang="es-MX" sz="2000" dirty="0">
                <a:solidFill>
                  <a:schemeClr val="accent6">
                    <a:lumMod val="50000"/>
                  </a:schemeClr>
                </a:solidFill>
                <a:latin typeface="Arial" panose="020B0604020202020204" pitchFamily="34" charset="0"/>
                <a:cs typeface="Arial" panose="020B0604020202020204" pitchFamily="34" charset="0"/>
              </a:rPr>
              <a:t>P</a:t>
            </a:r>
            <a:r>
              <a:rPr lang="es-MX" altLang="es-MX" sz="2000" dirty="0">
                <a:solidFill>
                  <a:schemeClr val="accent6">
                    <a:lumMod val="50000"/>
                  </a:schemeClr>
                </a:solidFill>
                <a:latin typeface="Arial" panose="020B0604020202020204" pitchFamily="34" charset="0"/>
                <a:cs typeface="Arial" panose="020B0604020202020204" pitchFamily="34" charset="0"/>
              </a:rPr>
              <a:t>resupuestación</a:t>
            </a:r>
            <a:r>
              <a:rPr lang="es-MX" altLang="es-MX" sz="2000" dirty="0">
                <a:solidFill>
                  <a:schemeClr val="bg1"/>
                </a:solidFill>
                <a:latin typeface="Arial" panose="020B0604020202020204" pitchFamily="34" charset="0"/>
                <a:cs typeface="Arial" panose="020B0604020202020204" pitchFamily="34" charset="0"/>
              </a:rPr>
              <a:t>.</a:t>
            </a:r>
            <a:endParaRPr lang="es-MX" sz="2000" dirty="0">
              <a:solidFill>
                <a:schemeClr val="bg1"/>
              </a:solidFill>
              <a:latin typeface="ArialMT"/>
              <a:cs typeface="Arial" panose="020B0604020202020204" pitchFamily="34" charset="0"/>
            </a:endParaRPr>
          </a:p>
          <a:p>
            <a:pPr marL="0" indent="0" algn="just">
              <a:lnSpc>
                <a:spcPct val="120000"/>
              </a:lnSpc>
              <a:spcBef>
                <a:spcPts val="0"/>
              </a:spcBef>
              <a:buNone/>
            </a:pPr>
            <a:r>
              <a:rPr lang="es-MX" sz="2000" dirty="0">
                <a:solidFill>
                  <a:schemeClr val="bg1"/>
                </a:solidFill>
                <a:latin typeface="ArialMT"/>
              </a:rPr>
              <a:t>2.3. </a:t>
            </a:r>
            <a:r>
              <a:rPr lang="es-MX" sz="2000" dirty="0">
                <a:solidFill>
                  <a:schemeClr val="accent6">
                    <a:lumMod val="50000"/>
                  </a:schemeClr>
                </a:solidFill>
                <a:latin typeface="ArialMT"/>
              </a:rPr>
              <a:t>Programación</a:t>
            </a:r>
            <a:r>
              <a:rPr lang="es-MX" sz="2000" dirty="0">
                <a:solidFill>
                  <a:schemeClr val="bg1"/>
                </a:solidFill>
                <a:latin typeface="ArialMT"/>
              </a:rPr>
              <a:t>.</a:t>
            </a:r>
          </a:p>
        </p:txBody>
      </p:sp>
      <p:sp>
        <p:nvSpPr>
          <p:cNvPr id="2" name="Marcador de número de diapositiva 1">
            <a:extLst>
              <a:ext uri="{FF2B5EF4-FFF2-40B4-BE49-F238E27FC236}">
                <a16:creationId xmlns:a16="http://schemas.microsoft.com/office/drawing/2014/main" id="{1D250CA1-DAE8-455A-E859-5DD8D34A0E47}"/>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6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11">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11">
                                            <p:txEl>
                                              <p:pRg st="0" end="0"/>
                                            </p:txEl>
                                          </p:spTgt>
                                        </p:tgtEl>
                                        <p:attrNameLst>
                                          <p:attrName>ppt_w</p:attrName>
                                        </p:attrNameLst>
                                      </p:cBhvr>
                                    </p:anim>
                                    <p:anim by="(#ppt_w*0.50)" calcmode="lin" valueType="num">
                                      <p:cBhvr>
                                        <p:cTn id="14" dur="250" decel="50000" autoRev="1" fill="hold">
                                          <p:stCondLst>
                                            <p:cond delay="0"/>
                                          </p:stCondLst>
                                        </p:cTn>
                                        <p:tgtEl>
                                          <p:spTgt spid="11">
                                            <p:txEl>
                                              <p:pRg st="0" end="0"/>
                                            </p:txEl>
                                          </p:spTgt>
                                        </p:tgtEl>
                                        <p:attrNameLst>
                                          <p:attrName>ppt_x</p:attrName>
                                        </p:attrNameLst>
                                      </p:cBhvr>
                                    </p:anim>
                                    <p:anim from="(-#ppt_h/2)" to="(#ppt_y)" calcmode="lin" valueType="num">
                                      <p:cBhvr>
                                        <p:cTn id="15" dur="500" fill="hold">
                                          <p:stCondLst>
                                            <p:cond delay="0"/>
                                          </p:stCondLst>
                                        </p:cTn>
                                        <p:tgtEl>
                                          <p:spTgt spid="11">
                                            <p:txEl>
                                              <p:pRg st="0" end="0"/>
                                            </p:txEl>
                                          </p:spTgt>
                                        </p:tgtEl>
                                        <p:attrNameLst>
                                          <p:attrName>ppt_y</p:attrName>
                                        </p:attrNameLst>
                                      </p:cBhvr>
                                    </p:anim>
                                    <p:animRot by="21600000">
                                      <p:cBhvr>
                                        <p:cTn id="16" dur="500" fill="hold">
                                          <p:stCondLst>
                                            <p:cond delay="0"/>
                                          </p:stCondLst>
                                        </p:cTn>
                                        <p:tgtEl>
                                          <p:spTgt spid="11">
                                            <p:txEl>
                                              <p:pRg st="0" end="0"/>
                                            </p:txEl>
                                          </p:spTgt>
                                        </p:tgtEl>
                                        <p:attrNameLst>
                                          <p:attrName>r</p:attrName>
                                        </p:attrNameLst>
                                      </p:cBhvr>
                                    </p:animRot>
                                  </p:childTnLst>
                                </p:cTn>
                              </p:par>
                            </p:childTnLst>
                          </p:cTn>
                        </p:par>
                        <p:par>
                          <p:cTn id="17" fill="hold">
                            <p:stCondLst>
                              <p:cond delay="5600"/>
                            </p:stCondLst>
                            <p:childTnLst>
                              <p:par>
                                <p:cTn id="18" presetID="56" presetClass="entr" presetSubtype="0" fill="hold" nodeType="afterEffect">
                                  <p:stCondLst>
                                    <p:cond delay="0"/>
                                  </p:stCondLst>
                                  <p:iterate type="lt">
                                    <p:tmPct val="10000"/>
                                  </p:iterate>
                                  <p:childTnLst>
                                    <p:set>
                                      <p:cBhvr>
                                        <p:cTn id="19" dur="1" fill="hold">
                                          <p:stCondLst>
                                            <p:cond delay="0"/>
                                          </p:stCondLst>
                                        </p:cTn>
                                        <p:tgtEl>
                                          <p:spTgt spid="11">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11">
                                            <p:txEl>
                                              <p:pRg st="1" end="1"/>
                                            </p:txEl>
                                          </p:spTgt>
                                        </p:tgtEl>
                                        <p:attrNameLst>
                                          <p:attrName>ppt_w</p:attrName>
                                        </p:attrNameLst>
                                      </p:cBhvr>
                                    </p:anim>
                                    <p:anim by="(#ppt_w*0.50)" calcmode="lin" valueType="num">
                                      <p:cBhvr>
                                        <p:cTn id="21" dur="250" decel="50000" autoRev="1" fill="hold">
                                          <p:stCondLst>
                                            <p:cond delay="0"/>
                                          </p:stCondLst>
                                        </p:cTn>
                                        <p:tgtEl>
                                          <p:spTgt spid="11">
                                            <p:txEl>
                                              <p:pRg st="1" end="1"/>
                                            </p:txEl>
                                          </p:spTgt>
                                        </p:tgtEl>
                                        <p:attrNameLst>
                                          <p:attrName>ppt_x</p:attrName>
                                        </p:attrNameLst>
                                      </p:cBhvr>
                                    </p:anim>
                                    <p:anim from="(-#ppt_h/2)" to="(#ppt_y)" calcmode="lin" valueType="num">
                                      <p:cBhvr>
                                        <p:cTn id="22" dur="500" fill="hold">
                                          <p:stCondLst>
                                            <p:cond delay="0"/>
                                          </p:stCondLst>
                                        </p:cTn>
                                        <p:tgtEl>
                                          <p:spTgt spid="11">
                                            <p:txEl>
                                              <p:pRg st="1" end="1"/>
                                            </p:txEl>
                                          </p:spTgt>
                                        </p:tgtEl>
                                        <p:attrNameLst>
                                          <p:attrName>ppt_y</p:attrName>
                                        </p:attrNameLst>
                                      </p:cBhvr>
                                    </p:anim>
                                    <p:animRot by="21600000">
                                      <p:cBhvr>
                                        <p:cTn id="23" dur="500" fill="hold">
                                          <p:stCondLst>
                                            <p:cond delay="0"/>
                                          </p:stCondLst>
                                        </p:cTn>
                                        <p:tgtEl>
                                          <p:spTgt spid="11">
                                            <p:txEl>
                                              <p:pRg st="1" end="1"/>
                                            </p:txEl>
                                          </p:spTgt>
                                        </p:tgtEl>
                                        <p:attrNameLst>
                                          <p:attrName>r</p:attrName>
                                        </p:attrNameLst>
                                      </p:cBhvr>
                                    </p:animRot>
                                  </p:childTnLst>
                                </p:cTn>
                              </p:par>
                            </p:childTnLst>
                          </p:cTn>
                        </p:par>
                        <p:par>
                          <p:cTn id="24" fill="hold">
                            <p:stCondLst>
                              <p:cond delay="1035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11">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11">
                                            <p:txEl>
                                              <p:pRg st="2" end="2"/>
                                            </p:txEl>
                                          </p:spTgt>
                                        </p:tgtEl>
                                        <p:attrNameLst>
                                          <p:attrName>ppt_w</p:attrName>
                                        </p:attrNameLst>
                                      </p:cBhvr>
                                    </p:anim>
                                    <p:anim by="(#ppt_w*0.50)" calcmode="lin" valueType="num">
                                      <p:cBhvr>
                                        <p:cTn id="28" dur="250" decel="50000" autoRev="1" fill="hold">
                                          <p:stCondLst>
                                            <p:cond delay="0"/>
                                          </p:stCondLst>
                                        </p:cTn>
                                        <p:tgtEl>
                                          <p:spTgt spid="11">
                                            <p:txEl>
                                              <p:pRg st="2" end="2"/>
                                            </p:txEl>
                                          </p:spTgt>
                                        </p:tgtEl>
                                        <p:attrNameLst>
                                          <p:attrName>ppt_x</p:attrName>
                                        </p:attrNameLst>
                                      </p:cBhvr>
                                    </p:anim>
                                    <p:anim from="(-#ppt_h/2)" to="(#ppt_y)" calcmode="lin" valueType="num">
                                      <p:cBhvr>
                                        <p:cTn id="29" dur="500" fill="hold">
                                          <p:stCondLst>
                                            <p:cond delay="0"/>
                                          </p:stCondLst>
                                        </p:cTn>
                                        <p:tgtEl>
                                          <p:spTgt spid="11">
                                            <p:txEl>
                                              <p:pRg st="2" end="2"/>
                                            </p:txEl>
                                          </p:spTgt>
                                        </p:tgtEl>
                                        <p:attrNameLst>
                                          <p:attrName>ppt_y</p:attrName>
                                        </p:attrNameLst>
                                      </p:cBhvr>
                                    </p:anim>
                                    <p:animRot by="21600000">
                                      <p:cBhvr>
                                        <p:cTn id="30" dur="500" fill="hold">
                                          <p:stCondLst>
                                            <p:cond delay="0"/>
                                          </p:stCondLst>
                                        </p:cTn>
                                        <p:tgtEl>
                                          <p:spTgt spid="11">
                                            <p:txEl>
                                              <p:pRg st="2" end="2"/>
                                            </p:txEl>
                                          </p:spTgt>
                                        </p:tgtEl>
                                        <p:attrNameLst>
                                          <p:attrName>r</p:attrName>
                                        </p:attrNameLst>
                                      </p:cBhvr>
                                    </p:animRot>
                                  </p:childTnLst>
                                </p:cTn>
                              </p:par>
                            </p:childTnLst>
                          </p:cTn>
                        </p:par>
                        <p:par>
                          <p:cTn id="31" fill="hold">
                            <p:stCondLst>
                              <p:cond delay="12700"/>
                            </p:stCondLst>
                            <p:childTnLst>
                              <p:par>
                                <p:cTn id="32" presetID="56" presetClass="entr" presetSubtype="0" fill="hold" nodeType="afterEffect">
                                  <p:stCondLst>
                                    <p:cond delay="0"/>
                                  </p:stCondLst>
                                  <p:iterate type="lt">
                                    <p:tmPct val="10000"/>
                                  </p:iterate>
                                  <p:childTnLst>
                                    <p:set>
                                      <p:cBhvr>
                                        <p:cTn id="33" dur="1" fill="hold">
                                          <p:stCondLst>
                                            <p:cond delay="0"/>
                                          </p:stCondLst>
                                        </p:cTn>
                                        <p:tgtEl>
                                          <p:spTgt spid="11">
                                            <p:txEl>
                                              <p:pRg st="3" end="3"/>
                                            </p:txEl>
                                          </p:spTgt>
                                        </p:tgtEl>
                                        <p:attrNameLst>
                                          <p:attrName>style.visibility</p:attrName>
                                        </p:attrNameLst>
                                      </p:cBhvr>
                                      <p:to>
                                        <p:strVal val="visible"/>
                                      </p:to>
                                    </p:set>
                                    <p:anim by="(-#ppt_w*2)" calcmode="lin" valueType="num">
                                      <p:cBhvr rctx="PPT">
                                        <p:cTn id="34" dur="250" autoRev="1" fill="hold">
                                          <p:stCondLst>
                                            <p:cond delay="0"/>
                                          </p:stCondLst>
                                        </p:cTn>
                                        <p:tgtEl>
                                          <p:spTgt spid="11">
                                            <p:txEl>
                                              <p:pRg st="3" end="3"/>
                                            </p:txEl>
                                          </p:spTgt>
                                        </p:tgtEl>
                                        <p:attrNameLst>
                                          <p:attrName>ppt_w</p:attrName>
                                        </p:attrNameLst>
                                      </p:cBhvr>
                                    </p:anim>
                                    <p:anim by="(#ppt_w*0.50)" calcmode="lin" valueType="num">
                                      <p:cBhvr>
                                        <p:cTn id="35" dur="250" decel="50000" autoRev="1" fill="hold">
                                          <p:stCondLst>
                                            <p:cond delay="0"/>
                                          </p:stCondLst>
                                        </p:cTn>
                                        <p:tgtEl>
                                          <p:spTgt spid="11">
                                            <p:txEl>
                                              <p:pRg st="3" end="3"/>
                                            </p:txEl>
                                          </p:spTgt>
                                        </p:tgtEl>
                                        <p:attrNameLst>
                                          <p:attrName>ppt_x</p:attrName>
                                        </p:attrNameLst>
                                      </p:cBhvr>
                                    </p:anim>
                                    <p:anim from="(-#ppt_h/2)" to="(#ppt_y)" calcmode="lin" valueType="num">
                                      <p:cBhvr>
                                        <p:cTn id="36" dur="500" fill="hold">
                                          <p:stCondLst>
                                            <p:cond delay="0"/>
                                          </p:stCondLst>
                                        </p:cTn>
                                        <p:tgtEl>
                                          <p:spTgt spid="11">
                                            <p:txEl>
                                              <p:pRg st="3" end="3"/>
                                            </p:txEl>
                                          </p:spTgt>
                                        </p:tgtEl>
                                        <p:attrNameLst>
                                          <p:attrName>ppt_y</p:attrName>
                                        </p:attrNameLst>
                                      </p:cBhvr>
                                    </p:anim>
                                    <p:animRot by="21600000">
                                      <p:cBhvr>
                                        <p:cTn id="37" dur="500" fill="hold">
                                          <p:stCondLst>
                                            <p:cond delay="0"/>
                                          </p:stCondLst>
                                        </p:cTn>
                                        <p:tgtEl>
                                          <p:spTgt spid="11">
                                            <p:txEl>
                                              <p:pRg st="3" end="3"/>
                                            </p:txEl>
                                          </p:spTgt>
                                        </p:tgtEl>
                                        <p:attrNameLst>
                                          <p:attrName>r</p:attrName>
                                        </p:attrNameLst>
                                      </p:cBhvr>
                                    </p:animRot>
                                  </p:childTnLst>
                                </p:cTn>
                              </p:par>
                            </p:childTnLst>
                          </p:cTn>
                        </p:par>
                        <p:par>
                          <p:cTn id="38" fill="hold">
                            <p:stCondLst>
                              <p:cond delay="16450"/>
                            </p:stCondLst>
                            <p:childTnLst>
                              <p:par>
                                <p:cTn id="39" presetID="56" presetClass="entr" presetSubtype="0" fill="hold" nodeType="afterEffect">
                                  <p:stCondLst>
                                    <p:cond delay="0"/>
                                  </p:stCondLst>
                                  <p:iterate type="lt">
                                    <p:tmPct val="10000"/>
                                  </p:iterate>
                                  <p:childTnLst>
                                    <p:set>
                                      <p:cBhvr>
                                        <p:cTn id="40" dur="1" fill="hold">
                                          <p:stCondLst>
                                            <p:cond delay="0"/>
                                          </p:stCondLst>
                                        </p:cTn>
                                        <p:tgtEl>
                                          <p:spTgt spid="11">
                                            <p:txEl>
                                              <p:pRg st="5" end="5"/>
                                            </p:txEl>
                                          </p:spTgt>
                                        </p:tgtEl>
                                        <p:attrNameLst>
                                          <p:attrName>style.visibility</p:attrName>
                                        </p:attrNameLst>
                                      </p:cBhvr>
                                      <p:to>
                                        <p:strVal val="visible"/>
                                      </p:to>
                                    </p:set>
                                    <p:anim by="(-#ppt_w*2)" calcmode="lin" valueType="num">
                                      <p:cBhvr rctx="PPT">
                                        <p:cTn id="41" dur="250" autoRev="1" fill="hold">
                                          <p:stCondLst>
                                            <p:cond delay="0"/>
                                          </p:stCondLst>
                                        </p:cTn>
                                        <p:tgtEl>
                                          <p:spTgt spid="11">
                                            <p:txEl>
                                              <p:pRg st="5" end="5"/>
                                            </p:txEl>
                                          </p:spTgt>
                                        </p:tgtEl>
                                        <p:attrNameLst>
                                          <p:attrName>ppt_w</p:attrName>
                                        </p:attrNameLst>
                                      </p:cBhvr>
                                    </p:anim>
                                    <p:anim by="(#ppt_w*0.50)" calcmode="lin" valueType="num">
                                      <p:cBhvr>
                                        <p:cTn id="42" dur="250" decel="50000" autoRev="1" fill="hold">
                                          <p:stCondLst>
                                            <p:cond delay="0"/>
                                          </p:stCondLst>
                                        </p:cTn>
                                        <p:tgtEl>
                                          <p:spTgt spid="11">
                                            <p:txEl>
                                              <p:pRg st="5" end="5"/>
                                            </p:txEl>
                                          </p:spTgt>
                                        </p:tgtEl>
                                        <p:attrNameLst>
                                          <p:attrName>ppt_x</p:attrName>
                                        </p:attrNameLst>
                                      </p:cBhvr>
                                    </p:anim>
                                    <p:anim from="(-#ppt_h/2)" to="(#ppt_y)" calcmode="lin" valueType="num">
                                      <p:cBhvr>
                                        <p:cTn id="43" dur="500" fill="hold">
                                          <p:stCondLst>
                                            <p:cond delay="0"/>
                                          </p:stCondLst>
                                        </p:cTn>
                                        <p:tgtEl>
                                          <p:spTgt spid="11">
                                            <p:txEl>
                                              <p:pRg st="5" end="5"/>
                                            </p:txEl>
                                          </p:spTgt>
                                        </p:tgtEl>
                                        <p:attrNameLst>
                                          <p:attrName>ppt_y</p:attrName>
                                        </p:attrNameLst>
                                      </p:cBhvr>
                                    </p:anim>
                                    <p:animRot by="21600000">
                                      <p:cBhvr>
                                        <p:cTn id="44" dur="500" fill="hold">
                                          <p:stCondLst>
                                            <p:cond delay="0"/>
                                          </p:stCondLst>
                                        </p:cTn>
                                        <p:tgtEl>
                                          <p:spTgt spid="11">
                                            <p:txEl>
                                              <p:pRg st="5" end="5"/>
                                            </p:txEl>
                                          </p:spTgt>
                                        </p:tgtEl>
                                        <p:attrNameLst>
                                          <p:attrName>r</p:attrName>
                                        </p:attrNameLst>
                                      </p:cBhvr>
                                    </p:animRot>
                                  </p:childTnLst>
                                </p:cTn>
                              </p:par>
                            </p:childTnLst>
                          </p:cTn>
                        </p:par>
                        <p:par>
                          <p:cTn id="45" fill="hold">
                            <p:stCondLst>
                              <p:cond delay="20650"/>
                            </p:stCondLst>
                            <p:childTnLst>
                              <p:par>
                                <p:cTn id="46" presetID="56" presetClass="entr" presetSubtype="0" fill="hold" nodeType="afterEffect">
                                  <p:stCondLst>
                                    <p:cond delay="0"/>
                                  </p:stCondLst>
                                  <p:iterate type="lt">
                                    <p:tmPct val="10000"/>
                                  </p:iterate>
                                  <p:childTnLst>
                                    <p:set>
                                      <p:cBhvr>
                                        <p:cTn id="47" dur="1" fill="hold">
                                          <p:stCondLst>
                                            <p:cond delay="0"/>
                                          </p:stCondLst>
                                        </p:cTn>
                                        <p:tgtEl>
                                          <p:spTgt spid="11">
                                            <p:txEl>
                                              <p:pRg st="6" end="6"/>
                                            </p:txEl>
                                          </p:spTgt>
                                        </p:tgtEl>
                                        <p:attrNameLst>
                                          <p:attrName>style.visibility</p:attrName>
                                        </p:attrNameLst>
                                      </p:cBhvr>
                                      <p:to>
                                        <p:strVal val="visible"/>
                                      </p:to>
                                    </p:set>
                                    <p:anim by="(-#ppt_w*2)" calcmode="lin" valueType="num">
                                      <p:cBhvr rctx="PPT">
                                        <p:cTn id="48" dur="250" autoRev="1" fill="hold">
                                          <p:stCondLst>
                                            <p:cond delay="0"/>
                                          </p:stCondLst>
                                        </p:cTn>
                                        <p:tgtEl>
                                          <p:spTgt spid="11">
                                            <p:txEl>
                                              <p:pRg st="6" end="6"/>
                                            </p:txEl>
                                          </p:spTgt>
                                        </p:tgtEl>
                                        <p:attrNameLst>
                                          <p:attrName>ppt_w</p:attrName>
                                        </p:attrNameLst>
                                      </p:cBhvr>
                                    </p:anim>
                                    <p:anim by="(#ppt_w*0.50)" calcmode="lin" valueType="num">
                                      <p:cBhvr>
                                        <p:cTn id="49" dur="250" decel="50000" autoRev="1" fill="hold">
                                          <p:stCondLst>
                                            <p:cond delay="0"/>
                                          </p:stCondLst>
                                        </p:cTn>
                                        <p:tgtEl>
                                          <p:spTgt spid="11">
                                            <p:txEl>
                                              <p:pRg st="6" end="6"/>
                                            </p:txEl>
                                          </p:spTgt>
                                        </p:tgtEl>
                                        <p:attrNameLst>
                                          <p:attrName>ppt_x</p:attrName>
                                        </p:attrNameLst>
                                      </p:cBhvr>
                                    </p:anim>
                                    <p:anim from="(-#ppt_h/2)" to="(#ppt_y)" calcmode="lin" valueType="num">
                                      <p:cBhvr>
                                        <p:cTn id="50" dur="500" fill="hold">
                                          <p:stCondLst>
                                            <p:cond delay="0"/>
                                          </p:stCondLst>
                                        </p:cTn>
                                        <p:tgtEl>
                                          <p:spTgt spid="11">
                                            <p:txEl>
                                              <p:pRg st="6" end="6"/>
                                            </p:txEl>
                                          </p:spTgt>
                                        </p:tgtEl>
                                        <p:attrNameLst>
                                          <p:attrName>ppt_y</p:attrName>
                                        </p:attrNameLst>
                                      </p:cBhvr>
                                    </p:anim>
                                    <p:animRot by="21600000">
                                      <p:cBhvr>
                                        <p:cTn id="51" dur="500" fill="hold">
                                          <p:stCondLst>
                                            <p:cond delay="0"/>
                                          </p:stCondLst>
                                        </p:cTn>
                                        <p:tgtEl>
                                          <p:spTgt spid="11">
                                            <p:txEl>
                                              <p:pRg st="6" end="6"/>
                                            </p:txEl>
                                          </p:spTgt>
                                        </p:tgtEl>
                                        <p:attrNameLst>
                                          <p:attrName>r</p:attrName>
                                        </p:attrNameLst>
                                      </p:cBhvr>
                                    </p:animRot>
                                  </p:childTnLst>
                                </p:cTn>
                              </p:par>
                            </p:childTnLst>
                          </p:cTn>
                        </p:par>
                        <p:par>
                          <p:cTn id="52" fill="hold">
                            <p:stCondLst>
                              <p:cond delay="21850"/>
                            </p:stCondLst>
                            <p:childTnLst>
                              <p:par>
                                <p:cTn id="53" presetID="56" presetClass="entr" presetSubtype="0" fill="hold" nodeType="afterEffect">
                                  <p:stCondLst>
                                    <p:cond delay="0"/>
                                  </p:stCondLst>
                                  <p:iterate type="lt">
                                    <p:tmPct val="10000"/>
                                  </p:iterate>
                                  <p:childTnLst>
                                    <p:set>
                                      <p:cBhvr>
                                        <p:cTn id="54" dur="1" fill="hold">
                                          <p:stCondLst>
                                            <p:cond delay="0"/>
                                          </p:stCondLst>
                                        </p:cTn>
                                        <p:tgtEl>
                                          <p:spTgt spid="11">
                                            <p:txEl>
                                              <p:pRg st="7" end="7"/>
                                            </p:txEl>
                                          </p:spTgt>
                                        </p:tgtEl>
                                        <p:attrNameLst>
                                          <p:attrName>style.visibility</p:attrName>
                                        </p:attrNameLst>
                                      </p:cBhvr>
                                      <p:to>
                                        <p:strVal val="visible"/>
                                      </p:to>
                                    </p:set>
                                    <p:anim by="(-#ppt_w*2)" calcmode="lin" valueType="num">
                                      <p:cBhvr rctx="PPT">
                                        <p:cTn id="55" dur="250" autoRev="1" fill="hold">
                                          <p:stCondLst>
                                            <p:cond delay="0"/>
                                          </p:stCondLst>
                                        </p:cTn>
                                        <p:tgtEl>
                                          <p:spTgt spid="11">
                                            <p:txEl>
                                              <p:pRg st="7" end="7"/>
                                            </p:txEl>
                                          </p:spTgt>
                                        </p:tgtEl>
                                        <p:attrNameLst>
                                          <p:attrName>ppt_w</p:attrName>
                                        </p:attrNameLst>
                                      </p:cBhvr>
                                    </p:anim>
                                    <p:anim by="(#ppt_w*0.50)" calcmode="lin" valueType="num">
                                      <p:cBhvr>
                                        <p:cTn id="56" dur="250" decel="50000" autoRev="1" fill="hold">
                                          <p:stCondLst>
                                            <p:cond delay="0"/>
                                          </p:stCondLst>
                                        </p:cTn>
                                        <p:tgtEl>
                                          <p:spTgt spid="11">
                                            <p:txEl>
                                              <p:pRg st="7" end="7"/>
                                            </p:txEl>
                                          </p:spTgt>
                                        </p:tgtEl>
                                        <p:attrNameLst>
                                          <p:attrName>ppt_x</p:attrName>
                                        </p:attrNameLst>
                                      </p:cBhvr>
                                    </p:anim>
                                    <p:anim from="(-#ppt_h/2)" to="(#ppt_y)" calcmode="lin" valueType="num">
                                      <p:cBhvr>
                                        <p:cTn id="57" dur="500" fill="hold">
                                          <p:stCondLst>
                                            <p:cond delay="0"/>
                                          </p:stCondLst>
                                        </p:cTn>
                                        <p:tgtEl>
                                          <p:spTgt spid="11">
                                            <p:txEl>
                                              <p:pRg st="7" end="7"/>
                                            </p:txEl>
                                          </p:spTgt>
                                        </p:tgtEl>
                                        <p:attrNameLst>
                                          <p:attrName>ppt_y</p:attrName>
                                        </p:attrNameLst>
                                      </p:cBhvr>
                                    </p:anim>
                                    <p:animRot by="21600000">
                                      <p:cBhvr>
                                        <p:cTn id="58" dur="500" fill="hold">
                                          <p:stCondLst>
                                            <p:cond delay="0"/>
                                          </p:stCondLst>
                                        </p:cTn>
                                        <p:tgtEl>
                                          <p:spTgt spid="11">
                                            <p:txEl>
                                              <p:pRg st="7" end="7"/>
                                            </p:txEl>
                                          </p:spTgt>
                                        </p:tgtEl>
                                        <p:attrNameLst>
                                          <p:attrName>r</p:attrName>
                                        </p:attrNameLst>
                                      </p:cBhvr>
                                    </p:animRot>
                                  </p:childTnLst>
                                </p:cTn>
                              </p:par>
                            </p:childTnLst>
                          </p:cTn>
                        </p:par>
                        <p:par>
                          <p:cTn id="59" fill="hold">
                            <p:stCondLst>
                              <p:cond delay="2385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11">
                                            <p:txEl>
                                              <p:pRg st="8" end="8"/>
                                            </p:txEl>
                                          </p:spTgt>
                                        </p:tgtEl>
                                        <p:attrNameLst>
                                          <p:attrName>style.visibility</p:attrName>
                                        </p:attrNameLst>
                                      </p:cBhvr>
                                      <p:to>
                                        <p:strVal val="visible"/>
                                      </p:to>
                                    </p:set>
                                    <p:anim by="(-#ppt_w*2)" calcmode="lin" valueType="num">
                                      <p:cBhvr rctx="PPT">
                                        <p:cTn id="62" dur="250" autoRev="1" fill="hold">
                                          <p:stCondLst>
                                            <p:cond delay="0"/>
                                          </p:stCondLst>
                                        </p:cTn>
                                        <p:tgtEl>
                                          <p:spTgt spid="11">
                                            <p:txEl>
                                              <p:pRg st="8" end="8"/>
                                            </p:txEl>
                                          </p:spTgt>
                                        </p:tgtEl>
                                        <p:attrNameLst>
                                          <p:attrName>ppt_w</p:attrName>
                                        </p:attrNameLst>
                                      </p:cBhvr>
                                    </p:anim>
                                    <p:anim by="(#ppt_w*0.50)" calcmode="lin" valueType="num">
                                      <p:cBhvr>
                                        <p:cTn id="63" dur="250" decel="50000" autoRev="1" fill="hold">
                                          <p:stCondLst>
                                            <p:cond delay="0"/>
                                          </p:stCondLst>
                                        </p:cTn>
                                        <p:tgtEl>
                                          <p:spTgt spid="11">
                                            <p:txEl>
                                              <p:pRg st="8" end="8"/>
                                            </p:txEl>
                                          </p:spTgt>
                                        </p:tgtEl>
                                        <p:attrNameLst>
                                          <p:attrName>ppt_x</p:attrName>
                                        </p:attrNameLst>
                                      </p:cBhvr>
                                    </p:anim>
                                    <p:anim from="(-#ppt_h/2)" to="(#ppt_y)" calcmode="lin" valueType="num">
                                      <p:cBhvr>
                                        <p:cTn id="64" dur="500" fill="hold">
                                          <p:stCondLst>
                                            <p:cond delay="0"/>
                                          </p:stCondLst>
                                        </p:cTn>
                                        <p:tgtEl>
                                          <p:spTgt spid="11">
                                            <p:txEl>
                                              <p:pRg st="8" end="8"/>
                                            </p:txEl>
                                          </p:spTgt>
                                        </p:tgtEl>
                                        <p:attrNameLst>
                                          <p:attrName>ppt_y</p:attrName>
                                        </p:attrNameLst>
                                      </p:cBhvr>
                                    </p:anim>
                                    <p:animRot by="21600000">
                                      <p:cBhvr>
                                        <p:cTn id="65" dur="500" fill="hold">
                                          <p:stCondLst>
                                            <p:cond delay="0"/>
                                          </p:stCondLst>
                                        </p:cTn>
                                        <p:tgtEl>
                                          <p:spTgt spid="11">
                                            <p:txEl>
                                              <p:pRg st="8" end="8"/>
                                            </p:txEl>
                                          </p:spTgt>
                                        </p:tgtEl>
                                        <p:attrNameLst>
                                          <p:attrName>r</p:attrName>
                                        </p:attrNameLst>
                                      </p:cBhvr>
                                    </p:animRot>
                                  </p:childTnLst>
                                </p:cTn>
                              </p:par>
                            </p:childTnLst>
                          </p:cTn>
                        </p:par>
                        <p:par>
                          <p:cTn id="66" fill="hold">
                            <p:stCondLst>
                              <p:cond delay="26200"/>
                            </p:stCondLst>
                            <p:childTnLst>
                              <p:par>
                                <p:cTn id="67" presetID="56" presetClass="entr" presetSubtype="0" fill="hold" nodeType="afterEffect">
                                  <p:stCondLst>
                                    <p:cond delay="0"/>
                                  </p:stCondLst>
                                  <p:iterate type="lt">
                                    <p:tmPct val="10000"/>
                                  </p:iterate>
                                  <p:childTnLst>
                                    <p:set>
                                      <p:cBhvr>
                                        <p:cTn id="68" dur="1" fill="hold">
                                          <p:stCondLst>
                                            <p:cond delay="0"/>
                                          </p:stCondLst>
                                        </p:cTn>
                                        <p:tgtEl>
                                          <p:spTgt spid="11">
                                            <p:txEl>
                                              <p:pRg st="9" end="9"/>
                                            </p:txEl>
                                          </p:spTgt>
                                        </p:tgtEl>
                                        <p:attrNameLst>
                                          <p:attrName>style.visibility</p:attrName>
                                        </p:attrNameLst>
                                      </p:cBhvr>
                                      <p:to>
                                        <p:strVal val="visible"/>
                                      </p:to>
                                    </p:set>
                                    <p:anim by="(-#ppt_w*2)" calcmode="lin" valueType="num">
                                      <p:cBhvr rctx="PPT">
                                        <p:cTn id="69" dur="250" autoRev="1" fill="hold">
                                          <p:stCondLst>
                                            <p:cond delay="0"/>
                                          </p:stCondLst>
                                        </p:cTn>
                                        <p:tgtEl>
                                          <p:spTgt spid="11">
                                            <p:txEl>
                                              <p:pRg st="9" end="9"/>
                                            </p:txEl>
                                          </p:spTgt>
                                        </p:tgtEl>
                                        <p:attrNameLst>
                                          <p:attrName>ppt_w</p:attrName>
                                        </p:attrNameLst>
                                      </p:cBhvr>
                                    </p:anim>
                                    <p:anim by="(#ppt_w*0.50)" calcmode="lin" valueType="num">
                                      <p:cBhvr>
                                        <p:cTn id="70" dur="250" decel="50000" autoRev="1" fill="hold">
                                          <p:stCondLst>
                                            <p:cond delay="0"/>
                                          </p:stCondLst>
                                        </p:cTn>
                                        <p:tgtEl>
                                          <p:spTgt spid="11">
                                            <p:txEl>
                                              <p:pRg st="9" end="9"/>
                                            </p:txEl>
                                          </p:spTgt>
                                        </p:tgtEl>
                                        <p:attrNameLst>
                                          <p:attrName>ppt_x</p:attrName>
                                        </p:attrNameLst>
                                      </p:cBhvr>
                                    </p:anim>
                                    <p:anim from="(-#ppt_h/2)" to="(#ppt_y)" calcmode="lin" valueType="num">
                                      <p:cBhvr>
                                        <p:cTn id="71" dur="500" fill="hold">
                                          <p:stCondLst>
                                            <p:cond delay="0"/>
                                          </p:stCondLst>
                                        </p:cTn>
                                        <p:tgtEl>
                                          <p:spTgt spid="11">
                                            <p:txEl>
                                              <p:pRg st="9" end="9"/>
                                            </p:txEl>
                                          </p:spTgt>
                                        </p:tgtEl>
                                        <p:attrNameLst>
                                          <p:attrName>ppt_y</p:attrName>
                                        </p:attrNameLst>
                                      </p:cBhvr>
                                    </p:anim>
                                    <p:animRot by="21600000">
                                      <p:cBhvr>
                                        <p:cTn id="72" dur="500" fill="hold">
                                          <p:stCondLst>
                                            <p:cond delay="0"/>
                                          </p:stCondLst>
                                        </p:cTn>
                                        <p:tgtEl>
                                          <p:spTgt spid="11">
                                            <p:txEl>
                                              <p:pRg st="9" end="9"/>
                                            </p:txEl>
                                          </p:spTgt>
                                        </p:tgtEl>
                                        <p:attrNameLst>
                                          <p:attrName>r</p:attrName>
                                        </p:attrNameLst>
                                      </p:cBhvr>
                                    </p:animRot>
                                  </p:childTnLst>
                                </p:cTn>
                              </p:par>
                            </p:childTnLst>
                          </p:cTn>
                        </p:par>
                        <p:par>
                          <p:cTn id="73" fill="hold">
                            <p:stCondLst>
                              <p:cond delay="27650"/>
                            </p:stCondLst>
                            <p:childTnLst>
                              <p:par>
                                <p:cTn id="74" presetID="56" presetClass="entr" presetSubtype="0" fill="hold" nodeType="afterEffect">
                                  <p:stCondLst>
                                    <p:cond delay="0"/>
                                  </p:stCondLst>
                                  <p:iterate type="lt">
                                    <p:tmPct val="10000"/>
                                  </p:iterate>
                                  <p:childTnLst>
                                    <p:set>
                                      <p:cBhvr>
                                        <p:cTn id="75"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6" dur="250" autoRev="1" fill="hold">
                                          <p:stCondLst>
                                            <p:cond delay="0"/>
                                          </p:stCondLst>
                                        </p:cTn>
                                        <p:tgtEl>
                                          <p:spTgt spid="11">
                                            <p:txEl>
                                              <p:pRg st="10" end="10"/>
                                            </p:txEl>
                                          </p:spTgt>
                                        </p:tgtEl>
                                        <p:attrNameLst>
                                          <p:attrName>ppt_w</p:attrName>
                                        </p:attrNameLst>
                                      </p:cBhvr>
                                    </p:anim>
                                    <p:anim by="(#ppt_w*0.50)" calcmode="lin" valueType="num">
                                      <p:cBhvr>
                                        <p:cTn id="77" dur="250" decel="50000" autoRev="1" fill="hold">
                                          <p:stCondLst>
                                            <p:cond delay="0"/>
                                          </p:stCondLst>
                                        </p:cTn>
                                        <p:tgtEl>
                                          <p:spTgt spid="11">
                                            <p:txEl>
                                              <p:pRg st="10" end="10"/>
                                            </p:txEl>
                                          </p:spTgt>
                                        </p:tgtEl>
                                        <p:attrNameLst>
                                          <p:attrName>ppt_x</p:attrName>
                                        </p:attrNameLst>
                                      </p:cBhvr>
                                    </p:anim>
                                    <p:anim from="(-#ppt_h/2)" to="(#ppt_y)" calcmode="lin" valueType="num">
                                      <p:cBhvr>
                                        <p:cTn id="78" dur="500" fill="hold">
                                          <p:stCondLst>
                                            <p:cond delay="0"/>
                                          </p:stCondLst>
                                        </p:cTn>
                                        <p:tgtEl>
                                          <p:spTgt spid="11">
                                            <p:txEl>
                                              <p:pRg st="10" end="10"/>
                                            </p:txEl>
                                          </p:spTgt>
                                        </p:tgtEl>
                                        <p:attrNameLst>
                                          <p:attrName>ppt_y</p:attrName>
                                        </p:attrNameLst>
                                      </p:cBhvr>
                                    </p:anim>
                                    <p:animRot by="21600000">
                                      <p:cBhvr>
                                        <p:cTn id="79" dur="50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59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lang="es-ES" sz="2000" b="1" kern="0" dirty="0">
                <a:solidFill>
                  <a:sysClr val="windowText" lastClr="000000"/>
                </a:solidFill>
                <a:latin typeface="Arial" panose="020B0604020202020204" pitchFamily="34" charset="0"/>
                <a:cs typeface="Arial" panose="020B0604020202020204" pitchFamily="34" charset="0"/>
              </a:rPr>
              <a:t>Junta de aclaraciones.</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Se debe celebrar </a:t>
            </a:r>
            <a:r>
              <a:rPr lang="es-ES" sz="2000" kern="0" dirty="0">
                <a:solidFill>
                  <a:schemeClr val="tx2">
                    <a:lumMod val="50000"/>
                  </a:schemeClr>
                </a:solidFill>
                <a:latin typeface="Arial" panose="020B0604020202020204" pitchFamily="34" charset="0"/>
                <a:cs typeface="Arial" panose="020B0604020202020204" pitchFamily="34" charset="0"/>
              </a:rPr>
              <a:t>cuando menos una </a:t>
            </a:r>
            <a:r>
              <a:rPr lang="es-ES" sz="1600" kern="0" dirty="0">
                <a:solidFill>
                  <a:sysClr val="windowText" lastClr="000000"/>
                </a:solidFill>
                <a:latin typeface="Arial" panose="020B0604020202020204" pitchFamily="34" charset="0"/>
                <a:cs typeface="Arial" panose="020B0604020202020204" pitchFamily="34" charset="0"/>
              </a:rPr>
              <a:t>(arts. 34 2° pfo. LOPSRM y 33 últ. pfo. LAASSP)</a:t>
            </a:r>
            <a:r>
              <a:rPr lang="es-ES" sz="2000" kern="0" dirty="0">
                <a:solidFill>
                  <a:sysClr val="windowText" lastClr="000000"/>
                </a:solidFill>
                <a:latin typeface="Arial" panose="020B0604020202020204" pitchFamily="34" charset="0"/>
                <a:cs typeface="Arial" panose="020B0604020202020204" pitchFamily="34" charset="0"/>
              </a:rPr>
              <a:t>,</a:t>
            </a:r>
            <a:r>
              <a:rPr lang="es-ES" sz="16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 pero</a:t>
            </a:r>
            <a:r>
              <a:rPr lang="es-ES" sz="2800" kern="0" dirty="0">
                <a:solidFill>
                  <a:sysClr val="windowText" lastClr="000000"/>
                </a:solidFill>
                <a:latin typeface="Arial" panose="020B0604020202020204" pitchFamily="34" charset="0"/>
                <a:cs typeface="Arial" panose="020B0604020202020204" pitchFamily="34" charset="0"/>
              </a:rPr>
              <a:t> </a:t>
            </a:r>
            <a:r>
              <a:rPr lang="es-ES" sz="2000" kern="0" dirty="0">
                <a:solidFill>
                  <a:sysClr val="windowText" lastClr="000000"/>
                </a:solidFill>
                <a:latin typeface="Arial" panose="020B0604020202020204" pitchFamily="34" charset="0"/>
                <a:cs typeface="Arial" panose="020B0604020202020204" pitchFamily="34" charset="0"/>
              </a:rPr>
              <a:t>se podrán celebrar las necesarias. </a:t>
            </a:r>
            <a:r>
              <a:rPr lang="es-ES" sz="1600" kern="0" dirty="0">
                <a:solidFill>
                  <a:sysClr val="windowText" lastClr="000000"/>
                </a:solidFill>
                <a:latin typeface="Arial" panose="020B0604020202020204" pitchFamily="34" charset="0"/>
                <a:cs typeface="Arial" panose="020B0604020202020204" pitchFamily="34" charset="0"/>
              </a:rPr>
              <a:t>(arts. 40 7° pfo. RLOPSRM y 45 1er. pfo. RLAASSP)</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En materia de obras públicas debe ser posterior a la visita al sitio de los trabajos. </a:t>
            </a:r>
            <a:r>
              <a:rPr lang="es-ES" sz="1600" kern="0" dirty="0">
                <a:solidFill>
                  <a:sysClr val="windowText" lastClr="000000"/>
                </a:solidFill>
                <a:latin typeface="Arial" panose="020B0604020202020204" pitchFamily="34" charset="0"/>
                <a:cs typeface="Arial" panose="020B0604020202020204" pitchFamily="34" charset="0"/>
              </a:rPr>
              <a:t>(art 39 RLOPSRM)</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buClrTx/>
              <a:buSzTx/>
              <a:buFontTx/>
              <a:buNone/>
              <a:tabLst/>
              <a:defRPr/>
            </a:pPr>
            <a:r>
              <a:rPr lang="es-ES" sz="2000" kern="0" dirty="0">
                <a:solidFill>
                  <a:sysClr val="windowText" lastClr="000000"/>
                </a:solidFill>
                <a:latin typeface="Arial" panose="020B0604020202020204" pitchFamily="34" charset="0"/>
                <a:cs typeface="Arial" panose="020B0604020202020204" pitchFamily="34" charset="0"/>
              </a:rPr>
              <a:t>La asistencia o participación </a:t>
            </a:r>
            <a:r>
              <a:rPr lang="es-ES" sz="2000" kern="0" dirty="0">
                <a:solidFill>
                  <a:srgbClr val="CC9C02"/>
                </a:solidFill>
                <a:latin typeface="Arial" panose="020B0604020202020204" pitchFamily="34" charset="0"/>
                <a:cs typeface="Arial" panose="020B0604020202020204" pitchFamily="34" charset="0"/>
              </a:rPr>
              <a:t>es optativa </a:t>
            </a:r>
            <a:r>
              <a:rPr lang="es-ES" sz="2000" kern="0" dirty="0">
                <a:solidFill>
                  <a:sysClr val="windowText" lastClr="000000"/>
                </a:solidFill>
                <a:latin typeface="Arial" panose="020B0604020202020204" pitchFamily="34" charset="0"/>
                <a:cs typeface="Arial" panose="020B0604020202020204" pitchFamily="34" charset="0"/>
              </a:rPr>
              <a:t>para los licitantes </a:t>
            </a:r>
            <a:r>
              <a:rPr lang="es-ES" sz="1600" kern="0" dirty="0">
                <a:solidFill>
                  <a:sysClr val="windowText" lastClr="000000"/>
                </a:solidFill>
                <a:latin typeface="Arial" panose="020B0604020202020204" pitchFamily="34" charset="0"/>
                <a:cs typeface="Arial" panose="020B0604020202020204" pitchFamily="34" charset="0"/>
              </a:rPr>
              <a:t>(arts. 34 2° pfo. y 39 2º RLOPSRM, y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33 últ. pfo. LAASSP y 45 2º pfo. RLAASSP</a:t>
            </a:r>
            <a:r>
              <a:rPr lang="es-ES" sz="1600" kern="0" dirty="0">
                <a:solidFill>
                  <a:sysClr val="windowText" lastClr="000000"/>
                </a:solidFill>
                <a:latin typeface="Arial" panose="020B0604020202020204" pitchFamily="34" charset="0"/>
                <a:cs typeface="Arial" panose="020B0604020202020204" pitchFamily="34" charset="0"/>
              </a:rPr>
              <a:t>)</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La persona interesada en solicitar aclaraciones debe </a:t>
            </a:r>
            <a:r>
              <a:rPr lang="es-ES" sz="2000" kern="0" dirty="0">
                <a:solidFill>
                  <a:schemeClr val="accent3">
                    <a:lumMod val="75000"/>
                  </a:schemeClr>
                </a:solidFill>
                <a:latin typeface="Arial" panose="020B0604020202020204" pitchFamily="34" charset="0"/>
                <a:cs typeface="Arial" panose="020B0604020202020204" pitchFamily="34" charset="0"/>
              </a:rPr>
              <a:t>presentar un escrito </a:t>
            </a:r>
            <a:r>
              <a:rPr lang="es-ES" sz="2000" kern="0" dirty="0">
                <a:solidFill>
                  <a:sysClr val="windowText" lastClr="000000"/>
                </a:solidFill>
                <a:latin typeface="Arial" panose="020B0604020202020204" pitchFamily="34" charset="0"/>
                <a:cs typeface="Arial" panose="020B0604020202020204" pitchFamily="34" charset="0"/>
              </a:rPr>
              <a:t>en el cual exprese su interés en participar en el procedimiento licitatorio por sí o en represen-	                 tación de un tercero </a:t>
            </a:r>
            <a:r>
              <a:rPr lang="es-ES" sz="1600" kern="0" dirty="0">
                <a:solidFill>
                  <a:sysClr val="windowText" lastClr="000000"/>
                </a:solidFill>
                <a:latin typeface="Arial" panose="020B0604020202020204" pitchFamily="34" charset="0"/>
                <a:cs typeface="Arial" panose="020B0604020202020204" pitchFamily="34" charset="0"/>
              </a:rPr>
              <a:t>(arts. 35 3° pfo. LOPSRM y 39 3º pfo. RLOPSRM, y 33 		     Bis 3er. pfo. LAASSP y 45 3º, 4º y 5º pfos. y 48 fracc. V RLAASSP)</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 sz="2000" kern="0" dirty="0">
                <a:solidFill>
                  <a:sysClr val="windowText" lastClr="000000"/>
                </a:solidFill>
                <a:latin typeface="Arial" panose="020B0604020202020204" pitchFamily="34" charset="0"/>
                <a:cs typeface="Arial" panose="020B0604020202020204" pitchFamily="34" charset="0"/>
              </a:rPr>
              <a:t>		    Tanto en materia de adquisiciones como de obra pública, las pre-		    guntas  </a:t>
            </a:r>
            <a:r>
              <a:rPr lang="es-ES" sz="2000" kern="0" dirty="0">
                <a:solidFill>
                  <a:srgbClr val="C00000"/>
                </a:solidFill>
                <a:latin typeface="Arial" panose="020B0604020202020204" pitchFamily="34" charset="0"/>
                <a:cs typeface="Arial" panose="020B0604020202020204" pitchFamily="34" charset="0"/>
              </a:rPr>
              <a:t>se  deben  presentar con al  menos 24 hrs</a:t>
            </a:r>
            <a:r>
              <a:rPr lang="es-ES" sz="2000" kern="0" dirty="0">
                <a:solidFill>
                  <a:sysClr val="windowText" lastClr="000000"/>
                </a:solidFill>
                <a:latin typeface="Arial" panose="020B0604020202020204" pitchFamily="34" charset="0"/>
                <a:cs typeface="Arial" panose="020B0604020202020204" pitchFamily="34" charset="0"/>
              </a:rPr>
              <a:t>. previas a  la 		    apertura de  la  junta, pero  en obras, se  pueden  entregar  en  la</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15362" name="Picture 2" descr="Antonio Rubio: 'Preguntas frecuentes de respuesta incierta' | Red  Internacional de Escritores por la Tierra (RIET)">
            <a:extLst>
              <a:ext uri="{FF2B5EF4-FFF2-40B4-BE49-F238E27FC236}">
                <a16:creationId xmlns:a16="http://schemas.microsoft.com/office/drawing/2014/main" id="{559E5B86-FF34-8A92-4C8E-9DB0A050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85" y="4217410"/>
            <a:ext cx="19304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0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1">
                                            <p:txEl>
                                              <p:pRg st="4" end="4"/>
                                            </p:txEl>
                                          </p:spTgt>
                                        </p:tgtEl>
                                        <p:attrNameLst>
                                          <p:attrName>style.visibility</p:attrName>
                                        </p:attrNameLst>
                                      </p:cBhvr>
                                      <p:to>
                                        <p:strVal val="visible"/>
                                      </p:to>
                                    </p:set>
                                    <p:anim by="(-#ppt_w*2)" calcmode="lin" valueType="num">
                                      <p:cBhvr rctx="PPT">
                                        <p:cTn id="23" dur="125" autoRev="1" fill="hold">
                                          <p:stCondLst>
                                            <p:cond delay="0"/>
                                          </p:stCondLst>
                                        </p:cTn>
                                        <p:tgtEl>
                                          <p:spTgt spid="11">
                                            <p:txEl>
                                              <p:pRg st="4" end="4"/>
                                            </p:txEl>
                                          </p:spTgt>
                                        </p:tgtEl>
                                        <p:attrNameLst>
                                          <p:attrName>ppt_w</p:attrName>
                                        </p:attrNameLst>
                                      </p:cBhvr>
                                    </p:anim>
                                    <p:anim by="(#ppt_w*0.50)" calcmode="lin" valueType="num">
                                      <p:cBhvr>
                                        <p:cTn id="24" dur="125" decel="50000" autoRev="1" fill="hold">
                                          <p:stCondLst>
                                            <p:cond delay="0"/>
                                          </p:stCondLst>
                                        </p:cTn>
                                        <p:tgtEl>
                                          <p:spTgt spid="11">
                                            <p:txEl>
                                              <p:pRg st="4" end="4"/>
                                            </p:txEl>
                                          </p:spTgt>
                                        </p:tgtEl>
                                        <p:attrNameLst>
                                          <p:attrName>ppt_x</p:attrName>
                                        </p:attrNameLst>
                                      </p:cBhvr>
                                    </p:anim>
                                    <p:anim from="(-#ppt_h/2)" to="(#ppt_y)" calcmode="lin" valueType="num">
                                      <p:cBhvr>
                                        <p:cTn id="25" dur="250" fill="hold">
                                          <p:stCondLst>
                                            <p:cond delay="0"/>
                                          </p:stCondLst>
                                        </p:cTn>
                                        <p:tgtEl>
                                          <p:spTgt spid="11">
                                            <p:txEl>
                                              <p:pRg st="4" end="4"/>
                                            </p:txEl>
                                          </p:spTgt>
                                        </p:tgtEl>
                                        <p:attrNameLst>
                                          <p:attrName>ppt_y</p:attrName>
                                        </p:attrNameLst>
                                      </p:cBhvr>
                                    </p:anim>
                                    <p:animRot by="21600000">
                                      <p:cBhvr>
                                        <p:cTn id="26" dur="250" fill="hold">
                                          <p:stCondLst>
                                            <p:cond delay="0"/>
                                          </p:stCondLst>
                                        </p:cTn>
                                        <p:tgtEl>
                                          <p:spTgt spid="1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 calcmode="lin" valueType="num">
                                      <p:cBhvr additive="base">
                                        <p:cTn id="43" dur="1000"/>
                                        <p:tgtEl>
                                          <p:spTgt spid="11">
                                            <p:txEl>
                                              <p:pRg st="8" end="8"/>
                                            </p:txEl>
                                          </p:spTgt>
                                        </p:tgtEl>
                                        <p:attrNameLst>
                                          <p:attrName>ppt_y</p:attrName>
                                        </p:attrNameLst>
                                      </p:cBhvr>
                                      <p:tavLst>
                                        <p:tav tm="0">
                                          <p:val>
                                            <p:strVal val="#ppt_y+#ppt_h*1.125000"/>
                                          </p:val>
                                        </p:tav>
                                        <p:tav tm="100000">
                                          <p:val>
                                            <p:strVal val="#ppt_y"/>
                                          </p:val>
                                        </p:tav>
                                      </p:tavLst>
                                    </p:anim>
                                    <p:animEffect transition="in" filter="wipe(up)">
                                      <p:cBhvr>
                                        <p:cTn id="44" dur="1000"/>
                                        <p:tgtEl>
                                          <p:spTgt spid="11">
                                            <p:txEl>
                                              <p:pRg st="8" end="8"/>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15362"/>
                                        </p:tgtEl>
                                        <p:attrNameLst>
                                          <p:attrName>style.visibility</p:attrName>
                                        </p:attrNameLst>
                                      </p:cBhvr>
                                      <p:to>
                                        <p:strVal val="visible"/>
                                      </p:to>
                                    </p:set>
                                    <p:animEffect transition="in" filter="circle(in)">
                                      <p:cBhvr>
                                        <p:cTn id="47" dur="1250"/>
                                        <p:tgtEl>
                                          <p:spTgt spid="1536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 calcmode="lin" valueType="num">
                                      <p:cBhvr>
                                        <p:cTn id="52"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55"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misma junta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33 Bis 4º pfo. LAASSP, 35 4º pfo. LOPSRM y 39 8º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dirty="0">
                <a:solidFill>
                  <a:schemeClr val="bg1"/>
                </a:solidFill>
                <a:effectLst/>
                <a:latin typeface="Arial" panose="020B0604020202020204" pitchFamily="34" charset="0"/>
                <a:ea typeface="Times New Roman" panose="02020603050405020304" pitchFamily="18" charset="0"/>
              </a:rPr>
              <a:t>Las solicitudes de aclaración se deben </a:t>
            </a:r>
            <a:r>
              <a:rPr lang="es-ES" sz="2000" dirty="0">
                <a:solidFill>
                  <a:schemeClr val="accent3">
                    <a:lumMod val="50000"/>
                  </a:schemeClr>
                </a:solidFill>
                <a:effectLst/>
                <a:latin typeface="Arial" panose="020B0604020202020204" pitchFamily="34" charset="0"/>
                <a:ea typeface="Times New Roman" panose="02020603050405020304" pitchFamily="18" charset="0"/>
              </a:rPr>
              <a:t>plantear de manera concisa </a:t>
            </a:r>
            <a:r>
              <a:rPr lang="es-ES" sz="2000" dirty="0">
                <a:solidFill>
                  <a:schemeClr val="bg1"/>
                </a:solidFill>
                <a:effectLst/>
                <a:latin typeface="Arial" panose="020B0604020202020204" pitchFamily="34" charset="0"/>
                <a:ea typeface="Times New Roman" panose="02020603050405020304" pitchFamily="18" charset="0"/>
              </a:rPr>
              <a:t>y estar directamente relacionadas con algún punto de la convocatoria.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39 6º pfo. RLOPSRM y 45 6º pfo. RLAASSP)</a:t>
            </a:r>
            <a:endPar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Se </a:t>
            </a:r>
            <a:r>
              <a:rPr lang="es-ES" sz="2000" kern="0" dirty="0">
                <a:solidFill>
                  <a:srgbClr val="B36A99"/>
                </a:solidFill>
                <a:latin typeface="Arial" panose="020B0604020202020204" pitchFamily="34" charset="0"/>
                <a:ea typeface="Times New Roman" panose="02020603050405020304" pitchFamily="18" charset="0"/>
                <a:cs typeface="Arial" panose="020B0604020202020204" pitchFamily="34" charset="0"/>
              </a:rPr>
              <a:t>d</a:t>
            </a:r>
            <a:r>
              <a:rPr lang="es-ES" sz="2000" dirty="0">
                <a:solidFill>
                  <a:srgbClr val="B36A99"/>
                </a:solidFill>
                <a:effectLst/>
                <a:latin typeface="Arial" panose="020B0604020202020204" pitchFamily="34" charset="0"/>
                <a:ea typeface="Times New Roman" panose="02020603050405020304" pitchFamily="18" charset="0"/>
              </a:rPr>
              <a:t>eberá indicar </a:t>
            </a:r>
            <a:r>
              <a:rPr lang="es-MX" sz="2000" dirty="0">
                <a:solidFill>
                  <a:srgbClr val="B36A99"/>
                </a:solidFill>
                <a:effectLst/>
                <a:latin typeface="Arial" panose="020B0604020202020204" pitchFamily="34" charset="0"/>
                <a:ea typeface="Times New Roman" panose="02020603050405020304" pitchFamily="18" charset="0"/>
              </a:rPr>
              <a:t>el numeral o punto específico </a:t>
            </a:r>
            <a:r>
              <a:rPr lang="es-MX" sz="2000" dirty="0">
                <a:solidFill>
                  <a:schemeClr val="bg1"/>
                </a:solidFill>
                <a:effectLst/>
                <a:latin typeface="Arial" panose="020B0604020202020204" pitchFamily="34" charset="0"/>
                <a:ea typeface="Times New Roman" panose="02020603050405020304" pitchFamily="18" charset="0"/>
              </a:rPr>
              <a:t>con el cual se relaciona la pregunta o aspecto que se solicita aclarar; aquellas solicitudes de aclaración que no se presenten en la forma señalada podrán ser desechadas por la convocante (arts.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39 </a:t>
            </a:r>
            <a:r>
              <a:rPr lang="es-ES" sz="1600" kern="0" dirty="0">
                <a:solidFill>
                  <a:sysClr val="windowText" lastClr="000000"/>
                </a:solidFill>
                <a:latin typeface="Arial" panose="020B0604020202020204" pitchFamily="34" charset="0"/>
                <a:cs typeface="Arial" panose="020B0604020202020204" pitchFamily="34" charset="0"/>
              </a:rPr>
              <a:t>7</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º pfo. RLOPSRM y 45 6º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s-ES" sz="2000" kern="0" dirty="0">
                <a:solidFill>
                  <a:sysClr val="windowText" lastClr="000000"/>
                </a:solidFill>
                <a:latin typeface="Arial" panose="020B0604020202020204" pitchFamily="34" charset="0"/>
                <a:cs typeface="Arial" panose="020B0604020202020204" pitchFamily="34" charset="0"/>
              </a:rPr>
              <a:t>En materia de </a:t>
            </a:r>
            <a:r>
              <a:rPr lang="es-ES" sz="2000" b="1" kern="0" dirty="0">
                <a:solidFill>
                  <a:sysClr val="windowText" lastClr="000000"/>
                </a:solidFill>
                <a:latin typeface="Arial" panose="020B0604020202020204" pitchFamily="34" charset="0"/>
                <a:cs typeface="Arial" panose="020B0604020202020204" pitchFamily="34" charset="0"/>
              </a:rPr>
              <a:t>adquisiciones</a:t>
            </a:r>
            <a:r>
              <a:rPr lang="es-ES" sz="2000" kern="0" dirty="0">
                <a:solidFill>
                  <a:sysClr val="windowText" lastClr="000000"/>
                </a:solidFill>
                <a:latin typeface="Arial" panose="020B0604020202020204" pitchFamily="34" charset="0"/>
                <a:cs typeface="Arial" panose="020B0604020202020204" pitchFamily="34" charset="0"/>
              </a:rPr>
              <a:t>, las solicitudes de aclaración se deben entregar en una versión electrónica </a:t>
            </a:r>
            <a:r>
              <a:rPr lang="es-ES" sz="1600" kern="0" dirty="0">
                <a:solidFill>
                  <a:sysClr val="windowText" lastClr="000000"/>
                </a:solidFill>
                <a:latin typeface="Arial" panose="020B0604020202020204" pitchFamily="34" charset="0"/>
                <a:cs typeface="Arial" panose="020B0604020202020204" pitchFamily="34" charset="0"/>
              </a:rPr>
              <a:t>(art. 45 penúlt. pfo. RLAASSP)</a:t>
            </a:r>
            <a:r>
              <a:rPr lang="es-ES" sz="2000" kern="0" dirty="0">
                <a:solidFill>
                  <a:sysClr val="windowText" lastClr="000000"/>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El servidor público que presida la junta de aclaraciones podrá </a:t>
            </a:r>
            <a:r>
              <a:rPr lang="es-ES" sz="2000" kern="0" dirty="0">
                <a:solidFill>
                  <a:srgbClr val="C00000"/>
                </a:solidFill>
                <a:latin typeface="Arial" panose="020B0604020202020204" pitchFamily="34" charset="0"/>
                <a:cs typeface="Arial" panose="020B0604020202020204" pitchFamily="34" charset="0"/>
              </a:rPr>
              <a:t>suspender la sesión</a:t>
            </a:r>
            <a:r>
              <a:rPr lang="es-ES" sz="2000" kern="0" dirty="0">
                <a:solidFill>
                  <a:sysClr val="windowText" lastClr="000000"/>
                </a:solidFill>
                <a:latin typeface="Arial" panose="020B0604020202020204" pitchFamily="34" charset="0"/>
                <a:cs typeface="Arial" panose="020B0604020202020204" pitchFamily="34" charset="0"/>
              </a:rPr>
              <a:t>, en razón del número de solicitudes de aclaración recibidas o del tiempo que se emplearía en darles contestación, informando a los licitantes la hora y, en su caso, fecha o lugar, en que se continuará con la junta de aclaraciones </a:t>
            </a:r>
            <a:r>
              <a:rPr lang="es-ES" sz="1600" kern="0" dirty="0">
                <a:solidFill>
                  <a:sysClr val="windowText" lastClr="000000"/>
                </a:solidFill>
                <a:latin typeface="Arial" panose="020B0604020202020204" pitchFamily="34" charset="0"/>
                <a:cs typeface="Arial" panose="020B0604020202020204" pitchFamily="34" charset="0"/>
              </a:rPr>
              <a:t>(art. 46 2º pfo. de la fracc. I RLAASSP y 40 2º pfo. RLOPSRM)</a:t>
            </a:r>
            <a:r>
              <a:rPr lang="es-ES" sz="2000" kern="0" dirty="0">
                <a:solidFill>
                  <a:sysClr val="windowText" lastClr="000000"/>
                </a:solidFill>
                <a:latin typeface="Arial" panose="020B0604020202020204" pitchFamily="34" charset="0"/>
                <a:cs typeface="Arial" panose="020B0604020202020204" pitchFamily="34" charset="0"/>
              </a:rPr>
              <a:t>. </a:t>
            </a:r>
          </a:p>
          <a:p>
            <a:pPr marL="0" indent="0" algn="just">
              <a:lnSpc>
                <a:spcPct val="11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
                                        <p:tgtEl>
                                          <p:spTgt spid="11">
                                            <p:txEl>
                                              <p:pRg st="6" end="6"/>
                                            </p:txEl>
                                          </p:spTgt>
                                        </p:tgtEl>
                                      </p:cBhvr>
                                    </p:animEffect>
                                    <p:anim calcmode="lin" valueType="num">
                                      <p:cBhvr>
                                        <p:cTn id="33"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circle(in)">
                                      <p:cBhvr>
                                        <p:cTn id="41"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Una vez que </a:t>
            </a:r>
            <a:r>
              <a:rPr kumimoji="0" lang="es-ES" sz="2000" b="0" i="0" u="none" strike="noStrike" kern="0" cap="none" spc="0" normalizeH="0" baseline="0" noProof="0" dirty="0">
                <a:ln>
                  <a:noFill/>
                </a:ln>
                <a:solidFill>
                  <a:schemeClr val="accent6">
                    <a:lumMod val="60000"/>
                    <a:lumOff val="40000"/>
                  </a:schemeClr>
                </a:solidFill>
                <a:effectLst/>
                <a:uLnTx/>
                <a:uFillTx/>
                <a:latin typeface="Arial" panose="020B0604020202020204" pitchFamily="34" charset="0"/>
                <a:ea typeface="+mn-ea"/>
                <a:cs typeface="Arial" panose="020B0604020202020204" pitchFamily="34" charset="0"/>
              </a:rPr>
              <a:t>se termine de dar respuesta </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las solicitudes de aclaración, se dará oportunidad a los licitantes para que formulen las preguntas que estimen pertinentes en relación con las respuestas recibidas. De acuerdo al número de preguntas, se informará en que momento se contestan, informando hora o fecha para ello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3er. pfo. de la fracc. I RLAASSP, y 40 3er. pfo. RLOPSRM)</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en las licitaciones electrónicas de adquisiciones, se deben dar de seis a cuarenta y ocho horas para este propósito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 46 2º pfo. de la fracc. II RLAASSP)</a:t>
            </a:r>
            <a:r>
              <a:rPr kumimoji="0" lang="es-E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ES" sz="10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ES" sz="2000" dirty="0">
                <a:solidFill>
                  <a:schemeClr val="bg1"/>
                </a:solidFill>
                <a:effectLst/>
                <a:latin typeface="Arial" panose="020B0604020202020204" pitchFamily="34" charset="0"/>
                <a:ea typeface="Times New Roman" panose="02020603050405020304" pitchFamily="18" charset="0"/>
              </a:rPr>
              <a:t>La convocante </a:t>
            </a:r>
            <a:r>
              <a:rPr lang="es-ES" sz="2000" dirty="0">
                <a:solidFill>
                  <a:srgbClr val="0070C0"/>
                </a:solidFill>
                <a:effectLst/>
                <a:latin typeface="Arial" panose="020B0604020202020204" pitchFamily="34" charset="0"/>
                <a:ea typeface="Times New Roman" panose="02020603050405020304" pitchFamily="18" charset="0"/>
              </a:rPr>
              <a:t>estará obligada a dar contestación</a:t>
            </a:r>
            <a:r>
              <a:rPr lang="es-ES" sz="2000" dirty="0">
                <a:solidFill>
                  <a:schemeClr val="bg1"/>
                </a:solidFill>
                <a:effectLst/>
                <a:latin typeface="Arial" panose="020B0604020202020204" pitchFamily="34" charset="0"/>
                <a:ea typeface="Times New Roman" panose="02020603050405020304" pitchFamily="18" charset="0"/>
              </a:rPr>
              <a:t>, en forma clara y precisa,        tanto a las solicitudes de aclaración como a las repreguntas que se formulen con respecto a las respuestas dadas por la convocante en la junta de aclaraciones </a:t>
            </a:r>
            <a:r>
              <a:rPr kumimoji="0" lang="es-E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(arts. 46 f</a:t>
            </a:r>
            <a:r>
              <a:rPr kumimoji="0" lang="es-ES" sz="16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racc. V RLAASSP, y 40 4º pfo. RLOPSRM)</a:t>
            </a:r>
            <a:r>
              <a:rPr kumimoji="0" lang="es-ES" sz="20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ES" sz="2000" kern="0" dirty="0">
                <a:solidFill>
                  <a:sysClr val="windowText" lastClr="000000"/>
                </a:solidFill>
                <a:latin typeface="Arial" panose="020B0604020202020204" pitchFamily="34" charset="0"/>
                <a:cs typeface="Arial" panose="020B0604020202020204" pitchFamily="34" charset="0"/>
              </a:rPr>
              <a:t>Contestadas las repreguntas, </a:t>
            </a:r>
            <a:r>
              <a:rPr lang="es-ES" sz="2000" kern="0" dirty="0">
                <a:solidFill>
                  <a:schemeClr val="accent3">
                    <a:lumMod val="75000"/>
                  </a:schemeClr>
                </a:solidFill>
                <a:latin typeface="Arial" panose="020B0604020202020204" pitchFamily="34" charset="0"/>
                <a:cs typeface="Arial" panose="020B0604020202020204" pitchFamily="34" charset="0"/>
              </a:rPr>
              <a:t>se da por terminada la junta </a:t>
            </a:r>
            <a:r>
              <a:rPr lang="es-ES" sz="2000" kern="0" dirty="0">
                <a:solidFill>
                  <a:sysClr val="windowText" lastClr="000000"/>
                </a:solidFill>
                <a:latin typeface="Arial" panose="020B0604020202020204" pitchFamily="34" charset="0"/>
                <a:cs typeface="Arial" panose="020B0604020202020204" pitchFamily="34" charset="0"/>
              </a:rPr>
              <a:t>de aclaraciones y se levante el acta correspondiente </a:t>
            </a:r>
            <a:r>
              <a:rPr lang="es-ES" sz="1600" kern="0" dirty="0">
                <a:solidFill>
                  <a:sysClr val="windowText" lastClr="000000"/>
                </a:solidFill>
                <a:latin typeface="Arial" panose="020B0604020202020204" pitchFamily="34" charset="0"/>
                <a:cs typeface="Arial" panose="020B0604020202020204" pitchFamily="34" charset="0"/>
              </a:rPr>
              <a:t>(arts. 33 Bis. últ. pfo. LAASSP, y 35 últ. pfo. LOPSRM)</a:t>
            </a:r>
            <a:r>
              <a:rPr lang="es-ES" sz="2000" kern="0" dirty="0">
                <a:solidFill>
                  <a:sysClr val="windowText" lastClr="000000"/>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a:t>
            </a:r>
            <a:r>
              <a:rPr lang="es-MX" sz="2000" dirty="0">
                <a:solidFill>
                  <a:schemeClr val="accent1">
                    <a:lumMod val="75000"/>
                  </a:schemeClr>
                </a:solidFill>
                <a:latin typeface="Arial" panose="020B0604020202020204" pitchFamily="34" charset="0"/>
                <a:cs typeface="Arial" panose="020B0604020202020204" pitchFamily="34" charset="0"/>
              </a:rPr>
              <a:t>inconformidad </a:t>
            </a:r>
            <a:r>
              <a:rPr lang="es-MX" sz="2000" dirty="0">
                <a:solidFill>
                  <a:schemeClr val="bg1"/>
                </a:solidFill>
                <a:latin typeface="Arial" panose="020B0604020202020204" pitchFamily="34" charset="0"/>
                <a:cs typeface="Arial" panose="020B0604020202020204" pitchFamily="34" charset="0"/>
              </a:rPr>
              <a:t>contra las juntas de aclaraciones o a la convocatoria, se prevén en los artículos 65 fracción I de la LAASSP y 83 fracción I de la 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6386" name="Picture 2" descr="Acta de la Junta de Aclaraciones a las Bases de la LicitaciÃ³n ...">
            <a:extLst>
              <a:ext uri="{FF2B5EF4-FFF2-40B4-BE49-F238E27FC236}">
                <a16:creationId xmlns:a16="http://schemas.microsoft.com/office/drawing/2014/main" id="{7A101941-11CE-A665-F06D-8C675C82E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673262"/>
            <a:ext cx="1656928" cy="234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2" end="2"/>
                                            </p:txEl>
                                          </p:spTgt>
                                        </p:tgtEl>
                                        <p:attrNameLst>
                                          <p:attrName>ppt_h</p:attrName>
                                        </p:attrNameLst>
                                      </p:cBhvr>
                                      <p:tavLst>
                                        <p:tav tm="0">
                                          <p:val>
                                            <p:strVal val="#ppt_h"/>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6386"/>
                                        </p:tgtEl>
                                        <p:attrNameLst>
                                          <p:attrName>style.visibility</p:attrName>
                                        </p:attrNameLst>
                                      </p:cBhvr>
                                      <p:to>
                                        <p:strVal val="visible"/>
                                      </p:to>
                                    </p:set>
                                    <p:anim calcmode="lin" valueType="num">
                                      <p:cBhvr>
                                        <p:cTn id="16" dur="500" fill="hold"/>
                                        <p:tgtEl>
                                          <p:spTgt spid="16386"/>
                                        </p:tgtEl>
                                        <p:attrNameLst>
                                          <p:attrName>ppt_w</p:attrName>
                                        </p:attrNameLst>
                                      </p:cBhvr>
                                      <p:tavLst>
                                        <p:tav tm="0">
                                          <p:val>
                                            <p:fltVal val="0"/>
                                          </p:val>
                                        </p:tav>
                                        <p:tav tm="100000">
                                          <p:val>
                                            <p:strVal val="#ppt_w"/>
                                          </p:val>
                                        </p:tav>
                                      </p:tavLst>
                                    </p:anim>
                                    <p:anim calcmode="lin" valueType="num">
                                      <p:cBhvr>
                                        <p:cTn id="17"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Scale>
                                      <p:cBhvr>
                                        <p:cTn id="30" dur="1000" decel="50000" fill="hold">
                                          <p:stCondLst>
                                            <p:cond delay="0"/>
                                          </p:stCondLst>
                                        </p:cTn>
                                        <p:tgtEl>
                                          <p:spTgt spid="1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1">
                                            <p:txEl>
                                              <p:pRg st="6" end="6"/>
                                            </p:txEl>
                                          </p:spTgt>
                                        </p:tgtEl>
                                        <p:attrNameLst>
                                          <p:attrName>ppt_x</p:attrName>
                                          <p:attrName>ppt_y</p:attrName>
                                        </p:attrNameLst>
                                      </p:cBhvr>
                                    </p:animMotion>
                                    <p:animEffect transition="in" filter="fade">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Modificación de la convocatoria a la licitación.</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entes públicos  </a:t>
            </a:r>
            <a:r>
              <a:rPr lang="es-MX" sz="2000" dirty="0">
                <a:solidFill>
                  <a:schemeClr val="accent2">
                    <a:lumMod val="50000"/>
                  </a:schemeClr>
                </a:solidFill>
                <a:latin typeface="Arial" panose="020B0604020202020204" pitchFamily="34" charset="0"/>
                <a:cs typeface="Arial" panose="020B0604020202020204" pitchFamily="34" charset="0"/>
              </a:rPr>
              <a:t>pueden modificar  la convocatoria </a:t>
            </a:r>
            <a:r>
              <a:rPr lang="es-MX" sz="2000" dirty="0">
                <a:solidFill>
                  <a:schemeClr val="bg1"/>
                </a:solidFill>
                <a:latin typeface="Arial" panose="020B0604020202020204" pitchFamily="34" charset="0"/>
                <a:cs typeface="Arial" panose="020B0604020202020204" pitchFamily="34" charset="0"/>
              </a:rPr>
              <a:t>a la licitación, a  más  tardar hasta  el  séptimo  día  natural previo al acto de presentación y apertura de proposiciones. </a:t>
            </a:r>
            <a:r>
              <a:rPr lang="es-MX" sz="1600" dirty="0">
                <a:solidFill>
                  <a:schemeClr val="bg1"/>
                </a:solidFill>
                <a:latin typeface="Arial" panose="020B0604020202020204" pitchFamily="34" charset="0"/>
                <a:cs typeface="Arial" panose="020B0604020202020204" pitchFamily="34" charset="0"/>
              </a:rPr>
              <a:t>(33 LAASSP y 49 2º pfo. RLAASSP, y 34 1er. pfo. LOPSRM y 42 2º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Estos cambios </a:t>
            </a:r>
            <a:r>
              <a:rPr lang="es-MX" sz="2000" dirty="0">
                <a:solidFill>
                  <a:schemeClr val="accent6">
                    <a:lumMod val="75000"/>
                  </a:schemeClr>
                </a:solidFill>
                <a:latin typeface="Arial" panose="020B0604020202020204" pitchFamily="34" charset="0"/>
                <a:cs typeface="Arial" panose="020B0604020202020204" pitchFamily="34" charset="0"/>
              </a:rPr>
              <a:t>no pueden limitar la participación </a:t>
            </a:r>
            <a:r>
              <a:rPr lang="es-MX" sz="2000" dirty="0">
                <a:solidFill>
                  <a:schemeClr val="bg1"/>
                </a:solidFill>
                <a:latin typeface="Arial" panose="020B0604020202020204" pitchFamily="34" charset="0"/>
                <a:cs typeface="Arial" panose="020B0604020202020204" pitchFamily="34" charset="0"/>
              </a:rPr>
              <a:t>ni sustituir los bienes o servicios a contratar o adicionar distintos o variar significativamente las características de estos </a:t>
            </a:r>
            <a:r>
              <a:rPr lang="es-MX" sz="1600" dirty="0">
                <a:solidFill>
                  <a:schemeClr val="bg1"/>
                </a:solidFill>
                <a:latin typeface="Arial" panose="020B0604020202020204" pitchFamily="34" charset="0"/>
                <a:cs typeface="Arial" panose="020B0604020202020204" pitchFamily="34" charset="0"/>
              </a:rPr>
              <a:t>(33 2º y penúlt pfo. LAASSP, y 34 2º pfo. y últ. pfo. LOPSRM)</a:t>
            </a:r>
            <a:r>
              <a:rPr lang="es-MX" sz="2000" dirty="0">
                <a:solidFill>
                  <a:schemeClr val="bg1"/>
                </a:solidFill>
                <a:latin typeface="Arial" panose="020B0604020202020204" pitchFamily="34" charset="0"/>
                <a:cs typeface="Arial" panose="020B0604020202020204" pitchFamily="34" charset="0"/>
              </a:rPr>
              <a:t>, pero ninguna condición podrá ser negociada </a:t>
            </a:r>
            <a:r>
              <a:rPr lang="es-MX" sz="1600" dirty="0">
                <a:solidFill>
                  <a:schemeClr val="bg1"/>
                </a:solidFill>
                <a:latin typeface="Arial" panose="020B0604020202020204" pitchFamily="34" charset="0"/>
                <a:cs typeface="Arial" panose="020B0604020202020204" pitchFamily="34" charset="0"/>
              </a:rPr>
              <a:t>(26 7º pfo. LAASSP, y 27 4º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Aquello que se haya modificado </a:t>
            </a:r>
            <a:r>
              <a:rPr lang="es-MX" sz="2000" dirty="0">
                <a:solidFill>
                  <a:srgbClr val="7030A0"/>
                </a:solidFill>
                <a:latin typeface="Arial" panose="020B0604020202020204" pitchFamily="34" charset="0"/>
                <a:cs typeface="Arial" panose="020B0604020202020204" pitchFamily="34" charset="0"/>
              </a:rPr>
              <a:t>se debe difundir a través de CompraNet </a:t>
            </a:r>
            <a:r>
              <a:rPr lang="es-MX" sz="2000" dirty="0">
                <a:solidFill>
                  <a:schemeClr val="bg1"/>
                </a:solidFill>
                <a:latin typeface="Arial" panose="020B0604020202020204" pitchFamily="34" charset="0"/>
                <a:cs typeface="Arial" panose="020B0604020202020204" pitchFamily="34" charset="0"/>
              </a:rPr>
              <a:t>a más tardar el día siguiente </a:t>
            </a:r>
            <a:r>
              <a:rPr lang="es-MX" sz="1600" dirty="0">
                <a:solidFill>
                  <a:schemeClr val="bg1"/>
                </a:solidFill>
                <a:latin typeface="Arial" panose="020B0604020202020204" pitchFamily="34" charset="0"/>
                <a:cs typeface="Arial" panose="020B0604020202020204" pitchFamily="34" charset="0"/>
              </a:rPr>
              <a:t>(33 1er pfo. in fine LAASSP y 34 1er. pfo. LOPSRM)</a:t>
            </a:r>
            <a:r>
              <a:rPr lang="es-MX" sz="2000" dirty="0">
                <a:solidFill>
                  <a:schemeClr val="bg1"/>
                </a:solidFill>
                <a:latin typeface="Arial" panose="020B0604020202020204" pitchFamily="34" charset="0"/>
                <a:cs typeface="Arial" panose="020B0604020202020204" pitchFamily="34" charset="0"/>
              </a:rPr>
              <a:t>, independientemente que se entregue copia del acta. </a:t>
            </a:r>
            <a:r>
              <a:rPr lang="es-MX" sz="1600" dirty="0">
                <a:solidFill>
                  <a:schemeClr val="bg1"/>
                </a:solidFill>
                <a:latin typeface="Arial" panose="020B0604020202020204" pitchFamily="34" charset="0"/>
                <a:cs typeface="Arial" panose="020B0604020202020204" pitchFamily="34" charset="0"/>
              </a:rPr>
              <a:t>(37 Bis 1er pfo. LAASSP, y 39 Bis 1er. pfo.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Estas modificaciones y las que resulten de la junta de aclaraciones, </a:t>
            </a:r>
            <a:r>
              <a:rPr lang="es-MX" sz="2000" dirty="0">
                <a:solidFill>
                  <a:srgbClr val="2F6642"/>
                </a:solidFill>
                <a:latin typeface="Arial" panose="020B0604020202020204" pitchFamily="34" charset="0"/>
                <a:cs typeface="Arial" panose="020B0604020202020204" pitchFamily="34" charset="0"/>
              </a:rPr>
              <a:t>formarán parte de la convocatoria</a:t>
            </a:r>
            <a:r>
              <a:rPr lang="es-MX" sz="2000" dirty="0">
                <a:solidFill>
                  <a:schemeClr val="bg1"/>
                </a:solidFill>
                <a:latin typeface="Arial" panose="020B0604020202020204" pitchFamily="34" charset="0"/>
                <a:cs typeface="Arial" panose="020B0604020202020204" pitchFamily="34" charset="0"/>
              </a:rPr>
              <a:t> y deberá ser considerada por los licitantes en la elaboración de su proposición </a:t>
            </a:r>
            <a:r>
              <a:rPr lang="es-MX" sz="1600" dirty="0">
                <a:solidFill>
                  <a:schemeClr val="bg1"/>
                </a:solidFill>
                <a:latin typeface="Arial" panose="020B0604020202020204" pitchFamily="34" charset="0"/>
                <a:cs typeface="Arial" panose="020B0604020202020204" pitchFamily="34" charset="0"/>
              </a:rPr>
              <a:t>(art. 33 4º pfo. LAASSP, y 34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39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55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barn(inVertical)">
                                      <p:cBhvr>
                                        <p:cTn id="33" dur="125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p:cTn id="3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p:cTn id="46"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8"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09879"/>
          </a:xfrm>
        </p:spPr>
        <p:txBody>
          <a:bodyPr>
            <a:normAutofit lnSpcReduction="10000"/>
          </a:bodyPr>
          <a:lstStyle/>
          <a:p>
            <a:pPr marL="0" indent="0" algn="just">
              <a:lnSpc>
                <a:spcPct val="110000"/>
              </a:lnSpc>
              <a:spcBef>
                <a:spcPts val="0"/>
              </a:spcBef>
              <a:buNone/>
              <a:defRPr/>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Presentación y apertura de proposiciones.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principio  este  acto  se  debe llevar </a:t>
            </a:r>
            <a:r>
              <a:rPr lang="es-MX" sz="2000" dirty="0">
                <a:solidFill>
                  <a:srgbClr val="2F6642"/>
                </a:solidFill>
                <a:latin typeface="Arial" panose="020B0604020202020204" pitchFamily="34" charset="0"/>
                <a:cs typeface="Arial" panose="020B0604020202020204" pitchFamily="34" charset="0"/>
              </a:rPr>
              <a:t>a cabo a través de CompraNet</a:t>
            </a:r>
            <a:r>
              <a:rPr lang="es-MX" sz="2000" dirty="0">
                <a:solidFill>
                  <a:schemeClr val="bg1"/>
                </a:solidFill>
                <a:latin typeface="Arial" panose="020B0604020202020204" pitchFamily="34" charset="0"/>
                <a:cs typeface="Arial" panose="020B0604020202020204" pitchFamily="34" charset="0"/>
              </a:rPr>
              <a:t>, en el día, y hora establecidos, y si es mixto el procedimieto, en el lugar previstos en la convocatoria a la licitación, sino se modificó este. </a:t>
            </a:r>
            <a:r>
              <a:rPr lang="es-MX" sz="1600" dirty="0">
                <a:solidFill>
                  <a:schemeClr val="bg1"/>
                </a:solidFill>
                <a:latin typeface="Arial" panose="020B0604020202020204" pitchFamily="34" charset="0"/>
                <a:cs typeface="Arial" panose="020B0604020202020204" pitchFamily="34" charset="0"/>
              </a:rPr>
              <a:t>(arts. 35 1er. pfo. LAASSP y 47, 48 y 49 RLAASSP, y 37 1er. pfo. LOPSRM y 59, 60, 61 y 62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Las proposiciones deben </a:t>
            </a:r>
            <a:r>
              <a:rPr lang="es-MX" sz="2000" dirty="0">
                <a:solidFill>
                  <a:srgbClr val="7F3B71"/>
                </a:solidFill>
                <a:latin typeface="Arial" panose="020B0604020202020204" pitchFamily="34" charset="0"/>
                <a:cs typeface="Arial" panose="020B0604020202020204" pitchFamily="34" charset="0"/>
              </a:rPr>
              <a:t>presentarse en sobre cerrado </a:t>
            </a:r>
            <a:r>
              <a:rPr lang="es-MX" sz="2000" dirty="0">
                <a:solidFill>
                  <a:schemeClr val="bg1"/>
                </a:solidFill>
                <a:latin typeface="Arial" panose="020B0604020202020204" pitchFamily="34" charset="0"/>
                <a:cs typeface="Arial" panose="020B0604020202020204" pitchFamily="34" charset="0"/>
              </a:rPr>
              <a:t>(con-		          tiene oferta o propuesta técnica y económica y documentos 		          legales o administrativos). (</a:t>
            </a:r>
            <a:r>
              <a:rPr lang="es-MX" sz="1600" dirty="0">
                <a:solidFill>
                  <a:schemeClr val="bg1"/>
                </a:solidFill>
                <a:latin typeface="Arial" panose="020B0604020202020204" pitchFamily="34" charset="0"/>
                <a:cs typeface="Arial" panose="020B0604020202020204" pitchFamily="34" charset="0"/>
              </a:rPr>
              <a:t>arts. 34 1e.r pfo. LAASSP y 2 fracc. XI RL		            AASSP, y 36 1er. pfo. LOPSRM y 2 fracc XXVIII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la proposición se manda por CompraNet, los sobres serán generados por ese medio tecnológico que resguarden su confidencialidad. </a:t>
            </a:r>
            <a:r>
              <a:rPr lang="es-MX" sz="1600" dirty="0">
                <a:solidFill>
                  <a:schemeClr val="bg1"/>
                </a:solidFill>
                <a:latin typeface="Arial" panose="020B0604020202020204" pitchFamily="34" charset="0"/>
                <a:cs typeface="Arial" panose="020B0604020202020204" pitchFamily="34" charset="0"/>
              </a:rPr>
              <a:t>(arts. 34 1er pfo. LAASSP, y 36 1er. pfo. LOPSRM)</a:t>
            </a:r>
          </a:p>
          <a:p>
            <a:pPr marL="0" indent="0" algn="just">
              <a:lnSpc>
                <a:spcPct val="11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participar o intervenir en el acto, es suficiente </a:t>
            </a:r>
            <a:r>
              <a:rPr lang="es-MX" sz="2000" dirty="0">
                <a:solidFill>
                  <a:srgbClr val="155A9B"/>
                </a:solidFill>
                <a:latin typeface="Arial" panose="020B0604020202020204" pitchFamily="34" charset="0"/>
                <a:cs typeface="Arial" panose="020B0604020202020204" pitchFamily="34" charset="0"/>
              </a:rPr>
              <a:t>presentar un escrito </a:t>
            </a:r>
            <a:r>
              <a:rPr lang="es-MX" sz="2000" dirty="0">
                <a:solidFill>
                  <a:schemeClr val="bg1"/>
                </a:solidFill>
                <a:latin typeface="Arial" panose="020B0604020202020204" pitchFamily="34" charset="0"/>
                <a:cs typeface="Arial" panose="020B0604020202020204" pitchFamily="34" charset="0"/>
              </a:rPr>
              <a:t>bajo protesta de decir verdad firmado por quien manifieste tener facultades para representar al licitante </a:t>
            </a:r>
            <a:r>
              <a:rPr lang="es-MX" sz="1600" dirty="0">
                <a:solidFill>
                  <a:schemeClr val="bg1"/>
                </a:solidFill>
                <a:latin typeface="Arial" panose="020B0604020202020204" pitchFamily="34" charset="0"/>
                <a:cs typeface="Arial" panose="020B0604020202020204" pitchFamily="34" charset="0"/>
              </a:rPr>
              <a:t>(arts. 48 fracc. V RLAASSP, y 61 fracc VI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licitante sólo  puede  </a:t>
            </a:r>
            <a:r>
              <a:rPr lang="es-MX" sz="2000" dirty="0">
                <a:solidFill>
                  <a:schemeClr val="accent6">
                    <a:lumMod val="50000"/>
                  </a:schemeClr>
                </a:solidFill>
                <a:latin typeface="Arial" panose="020B0604020202020204" pitchFamily="34" charset="0"/>
                <a:cs typeface="Arial" panose="020B0604020202020204" pitchFamily="34" charset="0"/>
              </a:rPr>
              <a:t>presentar una proposición</a:t>
            </a:r>
            <a:r>
              <a:rPr lang="es-MX" sz="2000" dirty="0">
                <a:solidFill>
                  <a:schemeClr val="bg1"/>
                </a:solidFill>
                <a:latin typeface="Arial" panose="020B0604020202020204" pitchFamily="34" charset="0"/>
                <a:cs typeface="Arial" panose="020B0604020202020204" pitchFamily="34" charset="0"/>
              </a:rPr>
              <a:t>, misma que no puede ser retirada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3" name="Picture 2" descr="Vuelve a Operar Compranet Antes de lo Previsto: Hacienda | Periódico El Orbe">
            <a:extLst>
              <a:ext uri="{FF2B5EF4-FFF2-40B4-BE49-F238E27FC236}">
                <a16:creationId xmlns:a16="http://schemas.microsoft.com/office/drawing/2014/main" id="{FEA95521-E1A8-249D-8F34-85851A24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41" y="2535834"/>
            <a:ext cx="2348510" cy="149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2300"/>
                            </p:stCondLst>
                            <p:childTnLst>
                              <p:par>
                                <p:cTn id="13" presetID="26"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362">
                                          <p:stCondLst>
                                            <p:cond delay="0"/>
                                          </p:stCondLst>
                                        </p:cTn>
                                        <p:tgtEl>
                                          <p:spTgt spid="11">
                                            <p:txEl>
                                              <p:pRg st="2" end="2"/>
                                            </p:txEl>
                                          </p:spTgt>
                                        </p:tgtEl>
                                      </p:cBhvr>
                                    </p:animEffect>
                                    <p:anim calcmode="lin" valueType="num">
                                      <p:cBhvr>
                                        <p:cTn id="16" dur="1139"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6">
                                          <p:stCondLst>
                                            <p:cond delay="406"/>
                                          </p:stCondLst>
                                        </p:cTn>
                                        <p:tgtEl>
                                          <p:spTgt spid="11">
                                            <p:txEl>
                                              <p:pRg st="2" end="2"/>
                                            </p:txEl>
                                          </p:spTgt>
                                        </p:tgtEl>
                                      </p:cBhvr>
                                      <p:to x="100000" y="60000"/>
                                    </p:animScale>
                                    <p:animScale>
                                      <p:cBhvr>
                                        <p:cTn id="22" dur="104" decel="50000">
                                          <p:stCondLst>
                                            <p:cond delay="423"/>
                                          </p:stCondLst>
                                        </p:cTn>
                                        <p:tgtEl>
                                          <p:spTgt spid="11">
                                            <p:txEl>
                                              <p:pRg st="2" end="2"/>
                                            </p:txEl>
                                          </p:spTgt>
                                        </p:tgtEl>
                                      </p:cBhvr>
                                      <p:to x="100000" y="100000"/>
                                    </p:animScale>
                                    <p:animScale>
                                      <p:cBhvr>
                                        <p:cTn id="23" dur="16">
                                          <p:stCondLst>
                                            <p:cond delay="820"/>
                                          </p:stCondLst>
                                        </p:cTn>
                                        <p:tgtEl>
                                          <p:spTgt spid="11">
                                            <p:txEl>
                                              <p:pRg st="2" end="2"/>
                                            </p:txEl>
                                          </p:spTgt>
                                        </p:tgtEl>
                                      </p:cBhvr>
                                      <p:to x="100000" y="80000"/>
                                    </p:animScale>
                                    <p:animScale>
                                      <p:cBhvr>
                                        <p:cTn id="24" dur="104" decel="50000">
                                          <p:stCondLst>
                                            <p:cond delay="836"/>
                                          </p:stCondLst>
                                        </p:cTn>
                                        <p:tgtEl>
                                          <p:spTgt spid="11">
                                            <p:txEl>
                                              <p:pRg st="2" end="2"/>
                                            </p:txEl>
                                          </p:spTgt>
                                        </p:tgtEl>
                                      </p:cBhvr>
                                      <p:to x="100000" y="100000"/>
                                    </p:animScale>
                                    <p:animScale>
                                      <p:cBhvr>
                                        <p:cTn id="25" dur="16">
                                          <p:stCondLst>
                                            <p:cond delay="1026"/>
                                          </p:stCondLst>
                                        </p:cTn>
                                        <p:tgtEl>
                                          <p:spTgt spid="11">
                                            <p:txEl>
                                              <p:pRg st="2" end="2"/>
                                            </p:txEl>
                                          </p:spTgt>
                                        </p:tgtEl>
                                      </p:cBhvr>
                                      <p:to x="100000" y="90000"/>
                                    </p:animScale>
                                    <p:animScale>
                                      <p:cBhvr>
                                        <p:cTn id="26" dur="104" decel="50000">
                                          <p:stCondLst>
                                            <p:cond delay="1042"/>
                                          </p:stCondLst>
                                        </p:cTn>
                                        <p:tgtEl>
                                          <p:spTgt spid="11">
                                            <p:txEl>
                                              <p:pRg st="2" end="2"/>
                                            </p:txEl>
                                          </p:spTgt>
                                        </p:tgtEl>
                                      </p:cBhvr>
                                      <p:to x="100000" y="100000"/>
                                    </p:animScale>
                                    <p:animScale>
                                      <p:cBhvr>
                                        <p:cTn id="27" dur="16">
                                          <p:stCondLst>
                                            <p:cond delay="1130"/>
                                          </p:stCondLst>
                                        </p:cTn>
                                        <p:tgtEl>
                                          <p:spTgt spid="11">
                                            <p:txEl>
                                              <p:pRg st="2" end="2"/>
                                            </p:txEl>
                                          </p:spTgt>
                                        </p:tgtEl>
                                      </p:cBhvr>
                                      <p:to x="100000" y="95000"/>
                                    </p:animScale>
                                    <p:animScale>
                                      <p:cBhvr>
                                        <p:cTn id="28" dur="104" decel="50000">
                                          <p:stCondLst>
                                            <p:cond delay="1146"/>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1000"/>
                                        <p:tgtEl>
                                          <p:spTgt spid="3"/>
                                        </p:tgtEl>
                                      </p:cBhvr>
                                    </p:animEffect>
                                  </p:childTnLst>
                                </p:cTn>
                              </p:par>
                              <p:par>
                                <p:cTn id="34" presetID="2" presetClass="entr" presetSubtype="4"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 calcmode="lin" valueType="num">
                                      <p:cBhvr additive="base">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5"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 calcmode="lin" valueType="num">
                                      <p:cBhvr>
                                        <p:cTn id="5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11">
                                            <p:txEl>
                                              <p:pRg st="8" end="8"/>
                                            </p:txEl>
                                          </p:spTgt>
                                        </p:tgtEl>
                                        <p:attrNameLst>
                                          <p:attrName>style.rotation</p:attrName>
                                        </p:attrNameLst>
                                      </p:cBhvr>
                                      <p:tavLst>
                                        <p:tav tm="0">
                                          <p:val>
                                            <p:fltVal val="360"/>
                                          </p:val>
                                        </p:tav>
                                        <p:tav tm="100000">
                                          <p:val>
                                            <p:fltVal val="0"/>
                                          </p:val>
                                        </p:tav>
                                      </p:tavLst>
                                    </p:anim>
                                    <p:animEffect transition="in" filter="fade">
                                      <p:cBhvr>
                                        <p:cTn id="57" dur="1000"/>
                                        <p:tgtEl>
                                          <p:spTgt spid="11">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11">
                                            <p:txEl>
                                              <p:pRg st="10" end="10"/>
                                            </p:txEl>
                                          </p:spTgt>
                                        </p:tgtEl>
                                        <p:attrNameLst>
                                          <p:attrName>style.visibility</p:attrName>
                                        </p:attrNameLst>
                                      </p:cBhvr>
                                      <p:to>
                                        <p:strVal val="visible"/>
                                      </p:to>
                                    </p:set>
                                    <p:anim by="(-#ppt_w*2)" calcmode="lin" valueType="num">
                                      <p:cBhvr rctx="PPT">
                                        <p:cTn id="62" dur="125" autoRev="1" fill="hold">
                                          <p:stCondLst>
                                            <p:cond delay="0"/>
                                          </p:stCondLst>
                                        </p:cTn>
                                        <p:tgtEl>
                                          <p:spTgt spid="11">
                                            <p:txEl>
                                              <p:pRg st="10" end="10"/>
                                            </p:txEl>
                                          </p:spTgt>
                                        </p:tgtEl>
                                        <p:attrNameLst>
                                          <p:attrName>ppt_w</p:attrName>
                                        </p:attrNameLst>
                                      </p:cBhvr>
                                    </p:anim>
                                    <p:anim by="(#ppt_w*0.50)" calcmode="lin" valueType="num">
                                      <p:cBhvr>
                                        <p:cTn id="63" dur="125" decel="50000" autoRev="1" fill="hold">
                                          <p:stCondLst>
                                            <p:cond delay="0"/>
                                          </p:stCondLst>
                                        </p:cTn>
                                        <p:tgtEl>
                                          <p:spTgt spid="11">
                                            <p:txEl>
                                              <p:pRg st="10" end="10"/>
                                            </p:txEl>
                                          </p:spTgt>
                                        </p:tgtEl>
                                        <p:attrNameLst>
                                          <p:attrName>ppt_x</p:attrName>
                                        </p:attrNameLst>
                                      </p:cBhvr>
                                    </p:anim>
                                    <p:anim from="(-#ppt_h/2)" to="(#ppt_y)" calcmode="lin" valueType="num">
                                      <p:cBhvr>
                                        <p:cTn id="64" dur="250" fill="hold">
                                          <p:stCondLst>
                                            <p:cond delay="0"/>
                                          </p:stCondLst>
                                        </p:cTn>
                                        <p:tgtEl>
                                          <p:spTgt spid="11">
                                            <p:txEl>
                                              <p:pRg st="10" end="10"/>
                                            </p:txEl>
                                          </p:spTgt>
                                        </p:tgtEl>
                                        <p:attrNameLst>
                                          <p:attrName>ppt_y</p:attrName>
                                        </p:attrNameLst>
                                      </p:cBhvr>
                                    </p:anim>
                                    <p:animRot by="21600000">
                                      <p:cBhvr>
                                        <p:cTn id="65" dur="250" fill="hold">
                                          <p:stCondLst>
                                            <p:cond delay="0"/>
                                          </p:stCondLst>
                                        </p:cTn>
                                        <p:tgtEl>
                                          <p:spTgt spid="11">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ni dejada sin efectos después de iniciado el acto de presentación y apertura de proposiciones </a:t>
            </a:r>
            <a:r>
              <a:rPr lang="es-MX" sz="1600" dirty="0">
                <a:solidFill>
                  <a:schemeClr val="bg1"/>
                </a:solidFill>
                <a:latin typeface="Arial" panose="020B0604020202020204" pitchFamily="34" charset="0"/>
                <a:cs typeface="Arial" panose="020B0604020202020204" pitchFamily="34" charset="0"/>
              </a:rPr>
              <a:t>(arts. 27 LOPSRM 6º pfo., y 26 9º pfo. 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 partir de la hora señalada para el inicio del acto, </a:t>
            </a:r>
            <a:r>
              <a:rPr lang="es-MX" sz="2000" dirty="0">
                <a:solidFill>
                  <a:schemeClr val="bg2">
                    <a:lumMod val="60000"/>
                    <a:lumOff val="40000"/>
                  </a:schemeClr>
                </a:solidFill>
                <a:latin typeface="Arial" panose="020B0604020202020204" pitchFamily="34" charset="0"/>
                <a:cs typeface="Arial" panose="020B0604020202020204" pitchFamily="34" charset="0"/>
              </a:rPr>
              <a:t>no se permite el acceso a nadie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47 4º pfo. RLAASSP, y 60 4º pfo. RLOPSRM)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servidor público que preside en acto, va </a:t>
            </a:r>
            <a:r>
              <a:rPr lang="es-MX" sz="2000" dirty="0">
                <a:solidFill>
                  <a:srgbClr val="9F7A02"/>
                </a:solidFill>
                <a:latin typeface="Arial" panose="020B0604020202020204" pitchFamily="34" charset="0"/>
                <a:cs typeface="Arial" panose="020B0604020202020204" pitchFamily="34" charset="0"/>
              </a:rPr>
              <a:t>dejando constancia de la documentación presentada</a:t>
            </a:r>
            <a:r>
              <a:rPr lang="es-MX" sz="2000" dirty="0">
                <a:solidFill>
                  <a:schemeClr val="bg1"/>
                </a:solidFill>
                <a:latin typeface="Arial" panose="020B0604020202020204" pitchFamily="34" charset="0"/>
                <a:cs typeface="Arial" panose="020B0604020202020204" pitchFamily="34" charset="0"/>
              </a:rPr>
              <a:t>, y no se puede descalificar a nadie en este momento.</a:t>
            </a:r>
            <a:r>
              <a:rPr lang="es-MX" sz="1600" dirty="0">
                <a:solidFill>
                  <a:schemeClr val="bg1"/>
                </a:solidFill>
                <a:latin typeface="Arial" panose="020B0604020202020204" pitchFamily="34" charset="0"/>
                <a:cs typeface="Arial" panose="020B0604020202020204" pitchFamily="34" charset="0"/>
              </a:rPr>
              <a:t> (arts. 35 fracc. I LAASSP, y 37 fracc. I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levanta el acta en la cual  </a:t>
            </a:r>
            <a:r>
              <a:rPr lang="es-MX" sz="2000" dirty="0">
                <a:solidFill>
                  <a:srgbClr val="70A186"/>
                </a:solidFill>
                <a:latin typeface="Arial" panose="020B0604020202020204" pitchFamily="34" charset="0"/>
                <a:cs typeface="Arial" panose="020B0604020202020204" pitchFamily="34" charset="0"/>
              </a:rPr>
              <a:t>se dan a conocer los importes </a:t>
            </a:r>
            <a:r>
              <a:rPr lang="es-MX" sz="2000" dirty="0">
                <a:solidFill>
                  <a:schemeClr val="bg1"/>
                </a:solidFill>
                <a:latin typeface="Arial" panose="020B0604020202020204" pitchFamily="34" charset="0"/>
                <a:cs typeface="Arial" panose="020B0604020202020204" pitchFamily="34" charset="0"/>
              </a:rPr>
              <a:t>de las propues-	      tas económicas y se informa cuando será el fallo (en principio, dentro de los	  20 días naturales siguientes para las adquisiciones y de los 30 para la  obra	  pública) </a:t>
            </a:r>
            <a:r>
              <a:rPr lang="es-MX" sz="1600" dirty="0">
                <a:solidFill>
                  <a:schemeClr val="bg1"/>
                </a:solidFill>
                <a:latin typeface="Arial" panose="020B0604020202020204" pitchFamily="34" charset="0"/>
                <a:cs typeface="Arial" panose="020B0604020202020204" pitchFamily="34" charset="0"/>
              </a:rPr>
              <a:t>(arts. 35 fracc. III LAASSP, y 37 fracc. III 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Aún  y  cuando  exista  </a:t>
            </a:r>
            <a:r>
              <a:rPr lang="es-MX" sz="2000" dirty="0">
                <a:solidFill>
                  <a:schemeClr val="accent6">
                    <a:lumMod val="75000"/>
                  </a:schemeClr>
                </a:solidFill>
                <a:latin typeface="Arial" panose="020B0604020202020204" pitchFamily="34" charset="0"/>
                <a:cs typeface="Arial" panose="020B0604020202020204" pitchFamily="34" charset="0"/>
              </a:rPr>
              <a:t>sospecha  o  duda </a:t>
            </a:r>
            <a:r>
              <a:rPr lang="es-MX" sz="2000" dirty="0">
                <a:solidFill>
                  <a:schemeClr val="bg1"/>
                </a:solidFill>
                <a:latin typeface="Arial" panose="020B0604020202020204" pitchFamily="34" charset="0"/>
                <a:cs typeface="Arial" panose="020B0604020202020204" pitchFamily="34" charset="0"/>
              </a:rPr>
              <a:t>que los escritos presentados </a:t>
            </a:r>
            <a:r>
              <a:rPr lang="es-MX" sz="2000" dirty="0">
                <a:solidFill>
                  <a:schemeClr val="accent6">
                    <a:lumMod val="75000"/>
                  </a:schemeClr>
                </a:solidFill>
                <a:latin typeface="Arial" panose="020B0604020202020204" pitchFamily="34" charset="0"/>
                <a:cs typeface="Arial" panose="020B0604020202020204" pitchFamily="34" charset="0"/>
              </a:rPr>
              <a:t>son</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6">
                    <a:lumMod val="75000"/>
                  </a:schemeClr>
                </a:solidFill>
                <a:latin typeface="Arial" panose="020B0604020202020204" pitchFamily="34" charset="0"/>
                <a:cs typeface="Arial" panose="020B0604020202020204" pitchFamily="34" charset="0"/>
              </a:rPr>
              <a:t>falsos</a:t>
            </a:r>
            <a:r>
              <a:rPr lang="es-MX" sz="2000" dirty="0">
                <a:solidFill>
                  <a:schemeClr val="bg1"/>
                </a:solidFill>
                <a:latin typeface="Arial" panose="020B0604020202020204" pitchFamily="34" charset="0"/>
                <a:cs typeface="Arial" panose="020B0604020202020204" pitchFamily="34" charset="0"/>
              </a:rPr>
              <a:t>, la  proposición  no  puede  desecharse  y  se  debe  dar parte al OIC            </a:t>
            </a:r>
            <a:r>
              <a:rPr lang="es-MX" sz="2000" dirty="0">
                <a:solidFill>
                  <a:schemeClr val="bg2">
                    <a:lumMod val="40000"/>
                    <a:lumOff val="60000"/>
                  </a:schemeClr>
                </a:solidFill>
                <a:latin typeface="Arial" panose="020B0604020202020204" pitchFamily="34" charset="0"/>
                <a:cs typeface="Arial" panose="020B0604020202020204" pitchFamily="34" charset="0"/>
              </a:rPr>
              <a:t>.</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30 3er. pfo. RLAASSP y  60 penúlto pfo. LAASSP, y 78 último pfo. LOPSRM y 61 fracc. V 	              RLOPSRM)</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bg2">
                    <a:lumMod val="60000"/>
                    <a:lumOff val="40000"/>
                  </a:schemeClr>
                </a:solidFill>
                <a:latin typeface="Arial" panose="020B0604020202020204" pitchFamily="34" charset="0"/>
                <a:cs typeface="Arial" panose="020B0604020202020204" pitchFamily="34" charset="0"/>
              </a:rPr>
              <a:t>.</a:t>
            </a:r>
          </a:p>
        </p:txBody>
      </p:sp>
      <p:pic>
        <p:nvPicPr>
          <p:cNvPr id="11266" name="Picture 2" descr="SEDA TU 1'\~lñfonafe">
            <a:extLst>
              <a:ext uri="{FF2B5EF4-FFF2-40B4-BE49-F238E27FC236}">
                <a16:creationId xmlns:a16="http://schemas.microsoft.com/office/drawing/2014/main" id="{58F1FB6C-458D-2FDE-47F3-5B623EF12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335" y="2980999"/>
            <a:ext cx="2094971"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11">
                                            <p:txEl>
                                              <p:pRg st="0" end="0"/>
                                            </p:txEl>
                                          </p:spTgt>
                                        </p:tgtEl>
                                        <p:attrNameLst>
                                          <p:attrName>ppt_w</p:attrName>
                                        </p:attrNameLst>
                                      </p:cBhvr>
                                    </p:anim>
                                    <p:anim by="(#ppt_w*0.50)" calcmode="lin" valueType="num">
                                      <p:cBhvr>
                                        <p:cTn id="8" dur="125" decel="50000" autoRev="1" fill="hold">
                                          <p:stCondLst>
                                            <p:cond delay="0"/>
                                          </p:stCondLst>
                                        </p:cTn>
                                        <p:tgtEl>
                                          <p:spTgt spid="11">
                                            <p:txEl>
                                              <p:pRg st="0" end="0"/>
                                            </p:txEl>
                                          </p:spTgt>
                                        </p:tgtEl>
                                        <p:attrNameLst>
                                          <p:attrName>ppt_x</p:attrName>
                                        </p:attrNameLst>
                                      </p:cBhvr>
                                    </p:anim>
                                    <p:anim from="(-#ppt_h/2)" to="(#ppt_y)" calcmode="lin" valueType="num">
                                      <p:cBhvr>
                                        <p:cTn id="9" dur="250" fill="hold">
                                          <p:stCondLst>
                                            <p:cond delay="0"/>
                                          </p:stCondLst>
                                        </p:cTn>
                                        <p:tgtEl>
                                          <p:spTgt spid="11">
                                            <p:txEl>
                                              <p:pRg st="0" end="0"/>
                                            </p:txEl>
                                          </p:spTgt>
                                        </p:tgtEl>
                                        <p:attrNameLst>
                                          <p:attrName>ppt_y</p:attrName>
                                        </p:attrNameLst>
                                      </p:cBhvr>
                                    </p:anim>
                                    <p:animRot by="21600000">
                                      <p:cBhvr>
                                        <p:cTn id="10" dur="25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circle(in)">
                                      <p:cBhvr>
                                        <p:cTn id="30" dur="1000"/>
                                        <p:tgtEl>
                                          <p:spTgt spid="11">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1266"/>
                                        </p:tgtEl>
                                        <p:attrNameLst>
                                          <p:attrName>style.visibility</p:attrName>
                                        </p:attrNameLst>
                                      </p:cBhvr>
                                      <p:to>
                                        <p:strVal val="visible"/>
                                      </p:to>
                                    </p:set>
                                    <p:animEffect transition="in" filter="dissolve">
                                      <p:cBhvr>
                                        <p:cTn id="33" dur="1000"/>
                                        <p:tgtEl>
                                          <p:spTgt spid="11266"/>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pPr>
            <a:r>
              <a:rPr kumimoji="0" lang="es-E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Evaluación técnica y económica. </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debe determinar en la convocatoria a la licitación, el </a:t>
            </a:r>
            <a:r>
              <a:rPr lang="es-MX" sz="2000" dirty="0">
                <a:solidFill>
                  <a:schemeClr val="accent4">
                    <a:lumMod val="75000"/>
                  </a:schemeClr>
                </a:solidFill>
                <a:latin typeface="Arial" panose="020B0604020202020204" pitchFamily="34" charset="0"/>
                <a:cs typeface="Arial" panose="020B0604020202020204" pitchFamily="34" charset="0"/>
              </a:rPr>
              <a:t>criterio de evaluación a utilizarse</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29 fracc. XIII y 35 1er. pfo. LAASSP, y 31 fracc. XXIII y 38 1er. pfo. 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Se debe verificar que las proposiciones </a:t>
            </a:r>
            <a:r>
              <a:rPr lang="es-MX" sz="2000" dirty="0">
                <a:solidFill>
                  <a:schemeClr val="accent3">
                    <a:lumMod val="75000"/>
                  </a:schemeClr>
                </a:solidFill>
                <a:latin typeface="Arial" panose="020B0604020202020204" pitchFamily="34" charset="0"/>
                <a:cs typeface="Arial" panose="020B0604020202020204" pitchFamily="34" charset="0"/>
              </a:rPr>
              <a:t>cumplan los requisitos solicitados </a:t>
            </a:r>
            <a:r>
              <a:rPr lang="es-MX" sz="1600" dirty="0">
                <a:solidFill>
                  <a:schemeClr val="bg1"/>
                </a:solidFill>
                <a:latin typeface="Arial" panose="020B0604020202020204" pitchFamily="34" charset="0"/>
                <a:cs typeface="Arial" panose="020B0604020202020204" pitchFamily="34" charset="0"/>
              </a:rPr>
              <a:t>(arts. 38 1º 			pfo. LOPSRM, y 36 2º pfo. LAASSP)</a:t>
            </a:r>
            <a:r>
              <a:rPr lang="es-MX" sz="2000" dirty="0">
                <a:solidFill>
                  <a:schemeClr val="bg1"/>
                </a:solidFill>
                <a:latin typeface="Arial" panose="020B0604020202020204" pitchFamily="34" charset="0"/>
                <a:cs typeface="Arial" panose="020B0604020202020204" pitchFamily="34" charset="0"/>
              </a:rPr>
              <a:t>, y como ya se señaló, se tie-			en dos periodos de 30 días naturales para evaluar en el  			caso de la obra pública y de 20 para las adquisiciones. </a:t>
            </a:r>
            <a:r>
              <a:rPr lang="es-MX" sz="1600" dirty="0">
                <a:solidFill>
                  <a:schemeClr val="bg1"/>
                </a:solidFill>
                <a:latin typeface="Arial" panose="020B0604020202020204" pitchFamily="34" charset="0"/>
                <a:cs typeface="Arial" panose="020B0604020202020204" pitchFamily="34" charset="0"/>
              </a:rPr>
              <a:t>(arts. 			35 fracc. III LAASSP, y 37 fracc. III 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El </a:t>
            </a:r>
            <a:r>
              <a:rPr lang="es-MX" sz="2000" b="1" dirty="0">
                <a:solidFill>
                  <a:schemeClr val="bg1"/>
                </a:solidFill>
                <a:latin typeface="Arial" panose="020B0604020202020204" pitchFamily="34" charset="0"/>
                <a:cs typeface="Arial" panose="020B0604020202020204" pitchFamily="34" charset="0"/>
              </a:rPr>
              <a:t>materia de obras públicas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1"/>
                </a:solidFill>
                <a:latin typeface="Arial" panose="020B0604020202020204" pitchFamily="34" charset="0"/>
                <a:cs typeface="Arial" panose="020B0604020202020204" pitchFamily="34" charset="0"/>
              </a:rPr>
              <a:t>se pueden solicitar aclaraciones </a:t>
            </a:r>
            <a:r>
              <a:rPr lang="es-MX" sz="2000" dirty="0">
                <a:solidFill>
                  <a:schemeClr val="bg1"/>
                </a:solidFill>
                <a:latin typeface="Arial" panose="020B0604020202020204" pitchFamily="34" charset="0"/>
                <a:cs typeface="Arial" panose="020B0604020202020204" pitchFamily="34" charset="0"/>
              </a:rPr>
              <a:t>o la aportación de información adicional para hacer la evaluación; sin que las propuestas técnica o económica puedan alterarse o modificarse.  </a:t>
            </a:r>
            <a:r>
              <a:rPr lang="es-MX" sz="1600" dirty="0">
                <a:solidFill>
                  <a:schemeClr val="bg1"/>
                </a:solidFill>
                <a:latin typeface="Arial" panose="020B0604020202020204" pitchFamily="34" charset="0"/>
                <a:cs typeface="Arial" panose="020B0604020202020204" pitchFamily="34" charset="0"/>
              </a:rPr>
              <a:t>(arts. 27 4º pfo. y 38 4º pfo. LOPSRM y 66 RLOPSRM)</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materia de adquisiciones</a:t>
            </a:r>
            <a:r>
              <a:rPr lang="es-MX" sz="2000" dirty="0">
                <a:solidFill>
                  <a:schemeClr val="bg1"/>
                </a:solidFill>
                <a:latin typeface="Arial" panose="020B0604020202020204" pitchFamily="34" charset="0"/>
                <a:cs typeface="Arial" panose="020B0604020202020204" pitchFamily="34" charset="0"/>
              </a:rPr>
              <a:t>, en ningún caso las partes pueden </a:t>
            </a:r>
            <a:r>
              <a:rPr lang="es-MX" sz="2000" dirty="0">
                <a:solidFill>
                  <a:schemeClr val="accent6">
                    <a:lumMod val="75000"/>
                  </a:schemeClr>
                </a:solidFill>
                <a:latin typeface="Arial" panose="020B0604020202020204" pitchFamily="34" charset="0"/>
                <a:cs typeface="Arial" panose="020B0604020202020204" pitchFamily="34" charset="0"/>
              </a:rPr>
              <a:t>suplir o corregir las deficiencias</a:t>
            </a:r>
            <a:r>
              <a:rPr lang="es-MX" sz="2000" dirty="0">
                <a:solidFill>
                  <a:schemeClr val="bg1"/>
                </a:solidFill>
                <a:latin typeface="Arial" panose="020B0604020202020204" pitchFamily="34" charset="0"/>
                <a:cs typeface="Arial" panose="020B0604020202020204" pitchFamily="34" charset="0"/>
              </a:rPr>
              <a:t> de las proposiciones presentadas </a:t>
            </a:r>
            <a:r>
              <a:rPr lang="es-MX" sz="1600" dirty="0">
                <a:solidFill>
                  <a:schemeClr val="bg1"/>
                </a:solidFill>
                <a:latin typeface="Arial" panose="020B0604020202020204" pitchFamily="34" charset="0"/>
                <a:cs typeface="Arial" panose="020B0604020202020204" pitchFamily="34" charset="0"/>
              </a:rPr>
              <a:t>(36 último pfo. LAASSP)</a:t>
            </a:r>
            <a:r>
              <a:rPr lang="es-MX" sz="2000" dirty="0">
                <a:solidFill>
                  <a:schemeClr val="bg1"/>
                </a:solidFill>
                <a:latin typeface="Arial" panose="020B0604020202020204" pitchFamily="34" charset="0"/>
                <a:cs typeface="Arial" panose="020B0604020202020204" pitchFamily="34" charset="0"/>
              </a:rPr>
              <a:t>, sin embargo, </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endParaRPr lang="es-MX" sz="2000" b="1" dirty="0">
              <a:solidFill>
                <a:schemeClr val="bg1"/>
              </a:solidFill>
              <a:latin typeface="Arial" panose="020B0604020202020204" pitchFamily="34" charset="0"/>
              <a:cs typeface="Arial" panose="020B0604020202020204" pitchFamily="34" charset="0"/>
            </a:endParaRPr>
          </a:p>
        </p:txBody>
      </p:sp>
      <p:pic>
        <p:nvPicPr>
          <p:cNvPr id="3" name="Picture 2" descr="Qué es Evaluación? » Su Definición y Significado [2022]">
            <a:extLst>
              <a:ext uri="{FF2B5EF4-FFF2-40B4-BE49-F238E27FC236}">
                <a16:creationId xmlns:a16="http://schemas.microsoft.com/office/drawing/2014/main" id="{A627BDD1-DA33-97D7-18FD-4E970A3F0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1" y="2599699"/>
            <a:ext cx="2580046" cy="165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850"/>
                            </p:stCondLst>
                            <p:childTnLst>
                              <p:par>
                                <p:cTn id="13" presetID="49" presetClass="entr" presetSubtype="0" decel="10000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edge">
                                      <p:cBhvr>
                                        <p:cTn id="23" dur="1250"/>
                                        <p:tgtEl>
                                          <p:spTgt spid="11">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1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p:cTn id="39"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2"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la convocante detecta un </a:t>
            </a:r>
            <a:r>
              <a:rPr lang="es-MX" sz="2000" dirty="0">
                <a:solidFill>
                  <a:schemeClr val="accent1">
                    <a:lumMod val="75000"/>
                  </a:schemeClr>
                </a:solidFill>
                <a:latin typeface="Arial" panose="020B0604020202020204" pitchFamily="34" charset="0"/>
                <a:cs typeface="Arial" panose="020B0604020202020204" pitchFamily="34" charset="0"/>
              </a:rPr>
              <a:t>error de cálculo en alguna proposición</a:t>
            </a:r>
            <a:r>
              <a:rPr lang="es-MX" sz="2000" dirty="0">
                <a:solidFill>
                  <a:schemeClr val="bg1"/>
                </a:solidFill>
                <a:latin typeface="Arial" panose="020B0604020202020204" pitchFamily="34" charset="0"/>
                <a:cs typeface="Arial" panose="020B0604020202020204" pitchFamily="34" charset="0"/>
              </a:rPr>
              <a:t>, podrá llevar a cabo su rectificación cuando la corrección no implique la modificación del precio unitario.</a:t>
            </a:r>
            <a:r>
              <a:rPr lang="es-MX" sz="1600" dirty="0">
                <a:solidFill>
                  <a:schemeClr val="bg1"/>
                </a:solidFill>
                <a:latin typeface="Arial" panose="020B0604020202020204" pitchFamily="34" charset="0"/>
                <a:cs typeface="Arial" panose="020B0604020202020204" pitchFamily="34" charset="0"/>
              </a:rPr>
              <a:t> (art. 55 RLAASSP)</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1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materia de obra pública</a:t>
            </a:r>
            <a:r>
              <a:rPr lang="es-MX" sz="2000" dirty="0">
                <a:solidFill>
                  <a:schemeClr val="bg1"/>
                </a:solidFill>
                <a:latin typeface="Arial" panose="020B0604020202020204" pitchFamily="34" charset="0"/>
                <a:cs typeface="Arial" panose="020B0604020202020204" pitchFamily="34" charset="0"/>
              </a:rPr>
              <a:t>, la convocante </a:t>
            </a:r>
            <a:r>
              <a:rPr lang="es-MX" sz="2000" dirty="0">
                <a:solidFill>
                  <a:schemeClr val="bg2">
                    <a:lumMod val="60000"/>
                    <a:lumOff val="40000"/>
                  </a:schemeClr>
                </a:solidFill>
                <a:latin typeface="Arial" panose="020B0604020202020204" pitchFamily="34" charset="0"/>
                <a:cs typeface="Arial" panose="020B0604020202020204" pitchFamily="34" charset="0"/>
              </a:rPr>
              <a:t>puede realizar correc-	     	ciones </a:t>
            </a:r>
            <a:r>
              <a:rPr lang="es-MX" sz="2000" dirty="0">
                <a:solidFill>
                  <a:schemeClr val="bg1"/>
                </a:solidFill>
                <a:latin typeface="Arial" panose="020B0604020202020204" pitchFamily="34" charset="0"/>
                <a:cs typeface="Arial" panose="020B0604020202020204" pitchFamily="34" charset="0"/>
              </a:rPr>
              <a:t>a la propuesta económica tratándose de errores mecanográ-		ficos, aritméticos  o  de  cualquier  otra  naturaleza  que  no  afecten 		el resultado de la evaluación, y esta </a:t>
            </a:r>
            <a:r>
              <a:rPr lang="es-MX" sz="2000" dirty="0">
                <a:solidFill>
                  <a:schemeClr val="bg2">
                    <a:lumMod val="60000"/>
                    <a:lumOff val="40000"/>
                  </a:schemeClr>
                </a:solidFill>
                <a:latin typeface="Arial" panose="020B0604020202020204" pitchFamily="34" charset="0"/>
                <a:cs typeface="Arial" panose="020B0604020202020204" pitchFamily="34" charset="0"/>
              </a:rPr>
              <a:t>no implique modificar el  precio 		unitario</a:t>
            </a:r>
            <a:r>
              <a:rPr lang="es-MX" sz="2000" dirty="0">
                <a:solidFill>
                  <a:schemeClr val="bg1"/>
                </a:solidFill>
                <a:latin typeface="Arial" panose="020B0604020202020204" pitchFamily="34" charset="0"/>
                <a:cs typeface="Arial" panose="020B0604020202020204" pitchFamily="34" charset="0"/>
              </a:rPr>
              <a:t> o importes de actividades de obra o servicio en precio alza-		zado, las cuales se encuentran condicionadas a la aceptación del 		licitante </a:t>
            </a:r>
            <a:r>
              <a:rPr lang="es-MX" sz="1600" dirty="0">
                <a:solidFill>
                  <a:schemeClr val="bg1"/>
                </a:solidFill>
                <a:latin typeface="Arial" panose="020B0604020202020204" pitchFamily="34" charset="0"/>
                <a:cs typeface="Arial" panose="020B0604020202020204" pitchFamily="34" charset="0"/>
              </a:rPr>
              <a:t>(art. 66 RLOPSRM)</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criterios de evaluación que se pueden utilizar en ambas materias son el </a:t>
            </a:r>
            <a:r>
              <a:rPr lang="es-MX" sz="2000" b="1" dirty="0">
                <a:solidFill>
                  <a:schemeClr val="bg1"/>
                </a:solidFill>
                <a:latin typeface="Arial" panose="020B0604020202020204" pitchFamily="34" charset="0"/>
                <a:cs typeface="Arial" panose="020B0604020202020204" pitchFamily="34" charset="0"/>
              </a:rPr>
              <a:t>binario</a:t>
            </a:r>
            <a:r>
              <a:rPr lang="es-MX" sz="2000" dirty="0">
                <a:solidFill>
                  <a:schemeClr val="bg1"/>
                </a:solidFill>
                <a:latin typeface="Arial" panose="020B0604020202020204" pitchFamily="34" charset="0"/>
                <a:cs typeface="Arial" panose="020B0604020202020204" pitchFamily="34" charset="0"/>
              </a:rPr>
              <a:t> y el de </a:t>
            </a:r>
            <a:r>
              <a:rPr lang="es-MX" sz="2000" b="1" dirty="0">
                <a:solidFill>
                  <a:schemeClr val="bg1"/>
                </a:solidFill>
                <a:latin typeface="Arial" panose="020B0604020202020204" pitchFamily="34" charset="0"/>
                <a:cs typeface="Arial" panose="020B0604020202020204" pitchFamily="34" charset="0"/>
              </a:rPr>
              <a:t>puntos o porcentajes</a:t>
            </a:r>
            <a:r>
              <a:rPr lang="es-MX" sz="2000" dirty="0">
                <a:solidFill>
                  <a:schemeClr val="bg1"/>
                </a:solidFill>
                <a:latin typeface="Arial" panose="020B0604020202020204" pitchFamily="34" charset="0"/>
                <a:cs typeface="Arial" panose="020B0604020202020204" pitchFamily="34" charset="0"/>
              </a:rPr>
              <a:t>, y en adquisiciones se tiene un tercero criterio que es el de </a:t>
            </a:r>
            <a:r>
              <a:rPr lang="es-MX" sz="2000" b="1" dirty="0">
                <a:solidFill>
                  <a:schemeClr val="bg1"/>
                </a:solidFill>
                <a:latin typeface="Arial" panose="020B0604020202020204" pitchFamily="34" charset="0"/>
                <a:cs typeface="Arial" panose="020B0604020202020204" pitchFamily="34" charset="0"/>
              </a:rPr>
              <a:t>costo-beneficio</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Para utilizar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justificar </a:t>
            </a:r>
            <a:r>
              <a:rPr lang="es-MX" sz="1600" dirty="0">
                <a:solidFill>
                  <a:schemeClr val="bg1"/>
                </a:solidFill>
                <a:latin typeface="Arial" panose="020B0604020202020204" pitchFamily="34" charset="0"/>
                <a:cs typeface="Arial" panose="020B0604020202020204" pitchFamily="34" charset="0"/>
              </a:rPr>
              <a:t>(art. 36 2º pfo. LAASSP y 51 2º pfo. LAASSP)</a:t>
            </a:r>
            <a:r>
              <a:rPr lang="es-MX" sz="2000" dirty="0">
                <a:solidFill>
                  <a:schemeClr val="bg1"/>
                </a:solidFill>
                <a:latin typeface="Arial" panose="020B0604020202020204" pitchFamily="34" charset="0"/>
                <a:cs typeface="Arial" panose="020B0604020202020204" pitchFamily="34" charset="0"/>
              </a:rPr>
              <a:t>, argumentando que: </a:t>
            </a: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la convocante no requiera vincular las condiciones que deberán cumplir los proveedores con las características y especificaciones  del  objeto de  la contratación, y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el objeto de  la contratación  se</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9460" name="Picture 4" descr="Error del sistema fotos de stock, imágenes de Error del sistema sin  royalties | Depositphotos">
            <a:extLst>
              <a:ext uri="{FF2B5EF4-FFF2-40B4-BE49-F238E27FC236}">
                <a16:creationId xmlns:a16="http://schemas.microsoft.com/office/drawing/2014/main" id="{5B580BF1-6371-1444-22C1-4F5F2DF17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32" y="1665129"/>
            <a:ext cx="1532820" cy="23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checkerboard(across)">
                                      <p:cBhvr>
                                        <p:cTn id="19" dur="1250"/>
                                        <p:tgtEl>
                                          <p:spTgt spid="1946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strips(downLeft)">
                                      <p:cBhvr>
                                        <p:cTn id="22" dur="1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12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12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9" dur="125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 calcmode="lin" valueType="num">
                                      <p:cBhvr>
                                        <p:cTn id="34"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37"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encuentra estandarizado, homologado o normalizado en el mercado.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 pública</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sólo se puede utilizar en tres casos </a:t>
            </a:r>
            <a:r>
              <a:rPr lang="es-MX" sz="1600" dirty="0">
                <a:solidFill>
                  <a:schemeClr val="bg1"/>
                </a:solidFill>
                <a:latin typeface="Arial" panose="020B0604020202020204" pitchFamily="34" charset="0"/>
                <a:cs typeface="Arial" panose="020B0604020202020204" pitchFamily="34" charset="0"/>
              </a:rPr>
              <a:t>(art. 63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contratante no cuenta con un áreas o estructuras especializadas para la contratación de la obra o servicio, por ser una contratación ocasional;</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Obra o servicio hasta 10,000 veces el valor mensual de 	              	   la UMA  </a:t>
            </a:r>
            <a:r>
              <a:rPr lang="es-MX" sz="1600" dirty="0">
                <a:solidFill>
                  <a:schemeClr val="bg1"/>
                </a:solidFill>
                <a:latin typeface="Arial" panose="020B0604020202020204" pitchFamily="34" charset="0"/>
                <a:cs typeface="Arial" panose="020B0604020202020204" pitchFamily="34" charset="0"/>
              </a:rPr>
              <a:t>($ 31´537,000 pesos hasta el 30 de enero de 2024)</a:t>
            </a:r>
            <a:r>
              <a:rPr lang="es-MX" sz="2000" dirty="0">
                <a:solidFill>
                  <a:schemeClr val="bg1"/>
                </a:solidFill>
                <a:latin typeface="Arial" panose="020B0604020202020204" pitchFamily="34" charset="0"/>
                <a:cs typeface="Arial" panose="020B0604020202020204" pitchFamily="34" charset="0"/>
              </a:rPr>
              <a:t>,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Cuando por las características, complejidad y magnitud 			  de los trabajos, el área responsable de la contratación jus- 		           tifique  la  conveniencia  de  aplicar  este mecanismo (esto 		                     porque técnicamente es muy sencilla la obra o servicio).</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no se puede utilizar cuando el bien o servicio a ser contratado conlleven características de alta especialidad técnica o de innovación tecnológica </a:t>
            </a:r>
            <a:r>
              <a:rPr lang="es-MX" sz="1600" dirty="0">
                <a:solidFill>
                  <a:schemeClr val="bg1"/>
                </a:solidFill>
                <a:latin typeface="Arial" panose="020B0604020202020204" pitchFamily="34" charset="0"/>
                <a:cs typeface="Arial" panose="020B0604020202020204" pitchFamily="34" charset="0"/>
              </a:rPr>
              <a:t>(art. 36 3er.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ende el criterio más utilizado es el de </a:t>
            </a:r>
            <a:r>
              <a:rPr lang="es-MX" sz="2000" dirty="0">
                <a:solidFill>
                  <a:srgbClr val="0070C0"/>
                </a:solidFill>
                <a:latin typeface="Arial" panose="020B0604020202020204" pitchFamily="34" charset="0"/>
                <a:cs typeface="Arial" panose="020B0604020202020204" pitchFamily="34" charset="0"/>
              </a:rPr>
              <a:t>puntos y porcentajes</a:t>
            </a:r>
            <a:r>
              <a:rPr lang="es-MX" sz="2000" dirty="0">
                <a:solidFill>
                  <a:schemeClr val="bg1"/>
                </a:solidFill>
                <a:latin typeface="Arial" panose="020B0604020202020204" pitchFamily="34" charset="0"/>
                <a:cs typeface="Arial" panose="020B0604020202020204" pitchFamily="34" charset="0"/>
              </a:rPr>
              <a:t>, tanto en adquisicio-</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22393F0-EC18-D575-6548-2A8DE125CF81}"/>
              </a:ext>
            </a:extLst>
          </p:cNvPr>
          <p:cNvGraphicFramePr>
            <a:graphicFrameLocks noGrp="1"/>
          </p:cNvGraphicFramePr>
          <p:nvPr>
            <p:extLst>
              <p:ext uri="{D42A27DB-BD31-4B8C-83A1-F6EECF244321}">
                <p14:modId xmlns:p14="http://schemas.microsoft.com/office/powerpoint/2010/main" val="2433634975"/>
              </p:ext>
            </p:extLst>
          </p:nvPr>
        </p:nvGraphicFramePr>
        <p:xfrm>
          <a:off x="7489230" y="2794721"/>
          <a:ext cx="3701283" cy="2125620"/>
        </p:xfrm>
        <a:graphic>
          <a:graphicData uri="http://schemas.openxmlformats.org/drawingml/2006/table">
            <a:tbl>
              <a:tblPr firstRow="1" firstCol="1" bandRow="1">
                <a:tableStyleId>{5C22544A-7EE6-4342-B048-85BDC9FD1C3A}</a:tableStyleId>
              </a:tblPr>
              <a:tblGrid>
                <a:gridCol w="669221">
                  <a:extLst>
                    <a:ext uri="{9D8B030D-6E8A-4147-A177-3AD203B41FA5}">
                      <a16:colId xmlns:a16="http://schemas.microsoft.com/office/drawing/2014/main" val="3434746279"/>
                    </a:ext>
                  </a:extLst>
                </a:gridCol>
                <a:gridCol w="901787">
                  <a:extLst>
                    <a:ext uri="{9D8B030D-6E8A-4147-A177-3AD203B41FA5}">
                      <a16:colId xmlns:a16="http://schemas.microsoft.com/office/drawing/2014/main" val="1740632308"/>
                    </a:ext>
                  </a:extLst>
                </a:gridCol>
                <a:gridCol w="1009369">
                  <a:extLst>
                    <a:ext uri="{9D8B030D-6E8A-4147-A177-3AD203B41FA5}">
                      <a16:colId xmlns:a16="http://schemas.microsoft.com/office/drawing/2014/main" val="2193643698"/>
                    </a:ext>
                  </a:extLst>
                </a:gridCol>
                <a:gridCol w="1120906">
                  <a:extLst>
                    <a:ext uri="{9D8B030D-6E8A-4147-A177-3AD203B41FA5}">
                      <a16:colId xmlns:a16="http://schemas.microsoft.com/office/drawing/2014/main" val="3442253064"/>
                    </a:ext>
                  </a:extLst>
                </a:gridCol>
              </a:tblGrid>
              <a:tr h="236180">
                <a:tc>
                  <a:txBody>
                    <a:bodyPr/>
                    <a:lstStyle/>
                    <a:p>
                      <a:r>
                        <a:rPr lang="es-MX" sz="1200" dirty="0">
                          <a:effectLst/>
                        </a:rPr>
                        <a:t>Año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Diario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Mensual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Anual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40809"/>
                  </a:ext>
                </a:extLst>
              </a:tr>
              <a:tr h="236180">
                <a:tc>
                  <a:txBody>
                    <a:bodyPr/>
                    <a:lstStyle/>
                    <a:p>
                      <a:r>
                        <a:rPr lang="es-MX" sz="1200">
                          <a:effectLst/>
                        </a:rPr>
                        <a:t>2023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$ 103.74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$ 3,153.70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$ 37,844.40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1823935"/>
                  </a:ext>
                </a:extLst>
              </a:tr>
              <a:tr h="236180">
                <a:tc>
                  <a:txBody>
                    <a:bodyPr/>
                    <a:lstStyle/>
                    <a:p>
                      <a:r>
                        <a:rPr lang="es-MX" sz="1200">
                          <a:effectLst/>
                        </a:rPr>
                        <a:t>2022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$ 96.22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$ 2,925.09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$ 35,101.08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7623348"/>
                  </a:ext>
                </a:extLst>
              </a:tr>
              <a:tr h="236180">
                <a:tc>
                  <a:txBody>
                    <a:bodyPr/>
                    <a:lstStyle/>
                    <a:p>
                      <a:r>
                        <a:rPr lang="es-MX" sz="1200">
                          <a:effectLst/>
                        </a:rPr>
                        <a:t>2021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$ 89.62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effectLst/>
                        </a:rPr>
                        <a:t>$ 2,724.45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$ 32,693.40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105156"/>
                  </a:ext>
                </a:extLst>
              </a:tr>
              <a:tr h="236180">
                <a:tc>
                  <a:txBody>
                    <a:bodyPr/>
                    <a:lstStyle/>
                    <a:p>
                      <a:r>
                        <a:rPr lang="es-MX" sz="1200">
                          <a:effectLst/>
                        </a:rPr>
                        <a:t>2020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$ 86.88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$ 2,641.15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$ 31,693.80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7439579"/>
                  </a:ext>
                </a:extLst>
              </a:tr>
              <a:tr h="236180">
                <a:tc>
                  <a:txBody>
                    <a:bodyPr/>
                    <a:lstStyle/>
                    <a:p>
                      <a:r>
                        <a:rPr lang="es-MX" sz="1200">
                          <a:effectLst/>
                        </a:rPr>
                        <a:t>2019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$ 84.49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$ 2,568.50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$ 30,822.00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022642"/>
                  </a:ext>
                </a:extLst>
              </a:tr>
              <a:tr h="236180">
                <a:tc>
                  <a:txBody>
                    <a:bodyPr/>
                    <a:lstStyle/>
                    <a:p>
                      <a:r>
                        <a:rPr lang="es-MX" sz="1200">
                          <a:effectLst/>
                        </a:rPr>
                        <a:t>2018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$ 80.60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$ 2,450.24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$ 29,402.88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1224484"/>
                  </a:ext>
                </a:extLst>
              </a:tr>
              <a:tr h="236180">
                <a:tc>
                  <a:txBody>
                    <a:bodyPr/>
                    <a:lstStyle/>
                    <a:p>
                      <a:r>
                        <a:rPr lang="es-MX" sz="1200">
                          <a:effectLst/>
                        </a:rPr>
                        <a:t>2017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$ 75.49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$ 2,294.90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$ 27,538.80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407793"/>
                  </a:ext>
                </a:extLst>
              </a:tr>
              <a:tr h="236180">
                <a:tc>
                  <a:txBody>
                    <a:bodyPr/>
                    <a:lstStyle/>
                    <a:p>
                      <a:r>
                        <a:rPr lang="es-MX" sz="1200">
                          <a:effectLst/>
                        </a:rPr>
                        <a:t>2016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$ 73.04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a:effectLst/>
                        </a:rPr>
                        <a:t>$ 2,220.42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effectLst/>
                        </a:rPr>
                        <a:t>$ 26,645.04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61460"/>
                  </a:ext>
                </a:extLst>
              </a:tr>
            </a:tbl>
          </a:graphicData>
        </a:graphic>
      </p:graphicFrame>
    </p:spTree>
    <p:extLst>
      <p:ext uri="{BB962C8B-B14F-4D97-AF65-F5344CB8AC3E}">
        <p14:creationId xmlns:p14="http://schemas.microsoft.com/office/powerpoint/2010/main" val="15659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800" decel="100000"/>
                                        <p:tgtEl>
                                          <p:spTgt spid="11">
                                            <p:txEl>
                                              <p:pRg st="4" end="4"/>
                                            </p:txEl>
                                          </p:spTgt>
                                        </p:tgtEl>
                                      </p:cBhvr>
                                    </p:animEffect>
                                    <p:anim calcmode="lin" valueType="num">
                                      <p:cBhvr>
                                        <p:cTn id="29"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800" decel="100000"/>
                                        <p:tgtEl>
                                          <p:spTgt spid="11">
                                            <p:txEl>
                                              <p:pRg st="6" end="6"/>
                                            </p:txEl>
                                          </p:spTgt>
                                        </p:tgtEl>
                                      </p:cBhvr>
                                    </p:animEffect>
                                    <p:anim calcmode="lin" valueType="num">
                                      <p:cBhvr>
                                        <p:cTn id="39"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par>
                                <p:cTn id="44" presetID="14"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1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fade">
                                      <p:cBhvr>
                                        <p:cTn id="51" dur="800" decel="100000"/>
                                        <p:tgtEl>
                                          <p:spTgt spid="11">
                                            <p:txEl>
                                              <p:pRg st="8" end="8"/>
                                            </p:txEl>
                                          </p:spTgt>
                                        </p:tgtEl>
                                      </p:cBhvr>
                                    </p:animEffect>
                                    <p:anim calcmode="lin" valueType="num">
                                      <p:cBhvr>
                                        <p:cTn id="52" dur="800" decel="100000" fill="hold"/>
                                        <p:tgtEl>
                                          <p:spTgt spid="11">
                                            <p:txEl>
                                              <p:pRg st="8" end="8"/>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
                                            <p:txEl>
                                              <p:pRg st="8" end="8"/>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
                                            <p:txEl>
                                              <p:pRg st="8" end="8"/>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xEl>
                                              <p:pRg st="8" end="8"/>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Effect transition="in" filter="randombar(horizontal)">
                                      <p:cBhvr>
                                        <p:cTn id="61" dur="1250"/>
                                        <p:tgtEl>
                                          <p:spTgt spid="11">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nodeType="clickEffect">
                                  <p:stCondLst>
                                    <p:cond delay="0"/>
                                  </p:stCondLst>
                                  <p:childTnLst>
                                    <p:set>
                                      <p:cBhvr>
                                        <p:cTn id="65" dur="1" fill="hold">
                                          <p:stCondLst>
                                            <p:cond delay="0"/>
                                          </p:stCondLst>
                                        </p:cTn>
                                        <p:tgtEl>
                                          <p:spTgt spid="11">
                                            <p:txEl>
                                              <p:pRg st="12" end="12"/>
                                            </p:txEl>
                                          </p:spTgt>
                                        </p:tgtEl>
                                        <p:attrNameLst>
                                          <p:attrName>style.visibility</p:attrName>
                                        </p:attrNameLst>
                                      </p:cBhvr>
                                      <p:to>
                                        <p:strVal val="visible"/>
                                      </p:to>
                                    </p:set>
                                    <p:animScale>
                                      <p:cBhvr>
                                        <p:cTn id="66" dur="1000" decel="50000" fill="hold">
                                          <p:stCondLst>
                                            <p:cond delay="0"/>
                                          </p:stCondLst>
                                        </p:cTn>
                                        <p:tgtEl>
                                          <p:spTgt spid="11">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1">
                                            <p:txEl>
                                              <p:pRg st="12" end="12"/>
                                            </p:txEl>
                                          </p:spTgt>
                                        </p:tgtEl>
                                        <p:attrNameLst>
                                          <p:attrName>ppt_x</p:attrName>
                                          <p:attrName>ppt_y</p:attrName>
                                        </p:attrNameLst>
                                      </p:cBhvr>
                                    </p:animMotion>
                                    <p:animEffect transition="in" filter="fade">
                                      <p:cBhvr>
                                        <p:cTn id="68"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nes como en obra pública, pues el  de </a:t>
            </a:r>
            <a:r>
              <a:rPr lang="es-MX" sz="2000" dirty="0">
                <a:solidFill>
                  <a:srgbClr val="C00000"/>
                </a:solidFill>
                <a:latin typeface="Arial" panose="020B0604020202020204" pitchFamily="34" charset="0"/>
                <a:cs typeface="Arial" panose="020B0604020202020204" pitchFamily="34" charset="0"/>
              </a:rPr>
              <a:t>costo beneficio </a:t>
            </a:r>
            <a:r>
              <a:rPr lang="es-MX" sz="2000" dirty="0">
                <a:solidFill>
                  <a:schemeClr val="bg1"/>
                </a:solidFill>
                <a:latin typeface="Arial" panose="020B0604020202020204" pitchFamily="34" charset="0"/>
                <a:cs typeface="Arial" panose="020B0604020202020204" pitchFamily="34" charset="0"/>
              </a:rPr>
              <a:t>es  complejo y poco</a:t>
            </a:r>
            <a:r>
              <a:rPr lang="es-MX" sz="17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conocida su forma de aplicación. </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si se utiliza el </a:t>
            </a:r>
            <a:r>
              <a:rPr lang="es-MX" sz="2000" dirty="0">
                <a:solidFill>
                  <a:srgbClr val="00B050"/>
                </a:solidFill>
                <a:latin typeface="Arial" panose="020B0604020202020204" pitchFamily="34" charset="0"/>
                <a:cs typeface="Arial" panose="020B0604020202020204" pitchFamily="34" charset="0"/>
              </a:rPr>
              <a:t>criterio binario </a:t>
            </a:r>
            <a:r>
              <a:rPr lang="es-MX" sz="2000" dirty="0">
                <a:solidFill>
                  <a:schemeClr val="bg1"/>
                </a:solidFill>
                <a:latin typeface="Arial" panose="020B0604020202020204" pitchFamily="34" charset="0"/>
                <a:cs typeface="Arial" panose="020B0604020202020204" pitchFamily="34" charset="0"/>
              </a:rPr>
              <a:t>se puede </a:t>
            </a:r>
            <a:r>
              <a:rPr lang="es-MX" sz="2000" dirty="0">
                <a:solidFill>
                  <a:srgbClr val="C59702"/>
                </a:solidFill>
                <a:latin typeface="Arial" panose="020B0604020202020204" pitchFamily="34" charset="0"/>
                <a:cs typeface="Arial" panose="020B0604020202020204" pitchFamily="34" charset="0"/>
              </a:rPr>
              <a:t>evaluar sólo las dos proposiciones solventes más bajas</a:t>
            </a:r>
            <a:r>
              <a:rPr lang="es-MX" sz="2000" dirty="0">
                <a:solidFill>
                  <a:srgbClr val="FFC000"/>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en precio. </a:t>
            </a:r>
            <a:r>
              <a:rPr lang="es-MX" sz="1600" dirty="0">
                <a:solidFill>
                  <a:schemeClr val="bg1"/>
                </a:solidFill>
                <a:latin typeface="Arial" panose="020B0604020202020204" pitchFamily="34" charset="0"/>
                <a:cs typeface="Arial" panose="020B0604020202020204" pitchFamily="34" charset="0"/>
              </a:rPr>
              <a:t>(arts. 36 2º pfo. LAASSP  y 41 3er. pfo. RLAASSP)</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accent6">
                    <a:lumMod val="50000"/>
                  </a:schemeClr>
                </a:solidFill>
                <a:latin typeface="Arial" panose="020B0604020202020204" pitchFamily="34" charset="0"/>
                <a:cs typeface="Arial" panose="020B0604020202020204" pitchFamily="34" charset="0"/>
              </a:rPr>
              <a:t>No son objeto de evaluación </a:t>
            </a:r>
            <a:r>
              <a:rPr lang="es-MX" sz="2000" dirty="0">
                <a:solidFill>
                  <a:schemeClr val="bg1"/>
                </a:solidFill>
                <a:latin typeface="Arial" panose="020B0604020202020204" pitchFamily="34" charset="0"/>
                <a:cs typeface="Arial" panose="020B0604020202020204" pitchFamily="34" charset="0"/>
              </a:rPr>
              <a:t>todo aquello que facilite la presentación de las proposiciones a agilizar los actos de la licitación. La inobservancia de estos requisitos o condiciones no son motivo para desechar la proposición. </a:t>
            </a:r>
            <a:r>
              <a:rPr lang="es-MX" sz="1600" dirty="0">
                <a:solidFill>
                  <a:schemeClr val="bg1"/>
                </a:solidFill>
                <a:latin typeface="Arial" panose="020B0604020202020204" pitchFamily="34" charset="0"/>
                <a:cs typeface="Arial" panose="020B0604020202020204" pitchFamily="34" charset="0"/>
              </a:rPr>
              <a:t>(arts. 36 4º pfo. LAASSP, y 38 3er. pfo. LOPSRM)</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a:t>
            </a:r>
            <a:r>
              <a:rPr lang="es-MX" sz="2000" dirty="0">
                <a:solidFill>
                  <a:srgbClr val="7030A0"/>
                </a:solidFill>
                <a:latin typeface="Arial" panose="020B0604020202020204" pitchFamily="34" charset="0"/>
                <a:cs typeface="Arial" panose="020B0604020202020204" pitchFamily="34" charset="0"/>
              </a:rPr>
              <a:t>empate</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se debe adjudicar a la empresa más pequeña de las MIPYMES, y de no ser posible, se desempatara mediante sorteo </a:t>
            </a:r>
            <a:r>
              <a:rPr lang="es-MX" sz="1600" dirty="0">
                <a:solidFill>
                  <a:schemeClr val="bg1"/>
                </a:solidFill>
                <a:latin typeface="Arial" panose="020B0604020202020204" pitchFamily="34" charset="0"/>
                <a:cs typeface="Arial" panose="020B0604020202020204" pitchFamily="34" charset="0"/>
              </a:rPr>
              <a:t>(arts. 36 Bis 2º pfo. LAASSP y 54 RLAASSP)</a:t>
            </a:r>
            <a:r>
              <a:rPr lang="es-MX" sz="2000" dirty="0">
                <a:solidFill>
                  <a:schemeClr val="bg1"/>
                </a:solidFill>
                <a:latin typeface="Arial" panose="020B0604020202020204" pitchFamily="34" charset="0"/>
                <a:cs typeface="Arial" panose="020B0604020202020204" pitchFamily="34" charset="0"/>
              </a:rPr>
              <a:t>;  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debe optarse por quien 			asegure  las  mejores  condiciones  en  cuanto  a  precio, 			calidad, financiamiento, oportunidad y no necesariamente la 			más económica, y si esto no es posible, se desempatará 			mediante sorteo </a:t>
            </a:r>
            <a:r>
              <a:rPr lang="es-MX" sz="1600" dirty="0">
                <a:solidFill>
                  <a:schemeClr val="bg1"/>
                </a:solidFill>
                <a:latin typeface="Arial" panose="020B0604020202020204" pitchFamily="34" charset="0"/>
                <a:cs typeface="Arial" panose="020B0604020202020204" pitchFamily="34" charset="0"/>
              </a:rPr>
              <a:t>(arts. 38 6º pfo. LOPSRM y 67 2º pfo. RLOPSRM)</a:t>
            </a:r>
            <a:r>
              <a:rPr lang="es-MX" sz="2000" dirty="0">
                <a:solidFill>
                  <a:schemeClr val="bg1"/>
                </a:solidFill>
                <a:latin typeface="Arial" panose="020B0604020202020204" pitchFamily="34" charset="0"/>
                <a:cs typeface="Arial" panose="020B0604020202020204" pitchFamily="34" charset="0"/>
              </a:rPr>
              <a:t>.</a:t>
            </a:r>
          </a:p>
        </p:txBody>
      </p:sp>
      <p:pic>
        <p:nvPicPr>
          <p:cNvPr id="24578" name="Picture 2" descr="Cuándo es empate en una partida de ajedrez?">
            <a:extLst>
              <a:ext uri="{FF2B5EF4-FFF2-40B4-BE49-F238E27FC236}">
                <a16:creationId xmlns:a16="http://schemas.microsoft.com/office/drawing/2014/main" id="{AD319EFB-D05B-ACBA-6A7A-B9725B70E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3" y="4833664"/>
            <a:ext cx="2637957" cy="148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362">
                                          <p:stCondLst>
                                            <p:cond delay="0"/>
                                          </p:stCondLst>
                                        </p:cTn>
                                        <p:tgtEl>
                                          <p:spTgt spid="11">
                                            <p:txEl>
                                              <p:pRg st="4" end="4"/>
                                            </p:txEl>
                                          </p:spTgt>
                                        </p:tgtEl>
                                      </p:cBhvr>
                                    </p:animEffect>
                                    <p:anim calcmode="lin" valueType="num">
                                      <p:cBhvr>
                                        <p:cTn id="22" dur="1139"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11">
                                            <p:txEl>
                                              <p:pRg st="4" end="4"/>
                                            </p:txEl>
                                          </p:spTgt>
                                        </p:tgtEl>
                                        <p:attrNameLst>
                                          <p:attrName>ppt_y</p:attrName>
                                        </p:attrNameLst>
                                      </p:cBhvr>
                                      <p:tavLst>
                                        <p:tav tm="0" fmla="#ppt_y-sin(pi*$)/81">
                                          <p:val>
                                            <p:fltVal val="0"/>
                                          </p:val>
                                        </p:tav>
                                        <p:tav tm="100000">
                                          <p:val>
                                            <p:fltVal val="1"/>
                                          </p:val>
                                        </p:tav>
                                      </p:tavLst>
                                    </p:anim>
                                    <p:animScale>
                                      <p:cBhvr>
                                        <p:cTn id="27" dur="16">
                                          <p:stCondLst>
                                            <p:cond delay="406"/>
                                          </p:stCondLst>
                                        </p:cTn>
                                        <p:tgtEl>
                                          <p:spTgt spid="11">
                                            <p:txEl>
                                              <p:pRg st="4" end="4"/>
                                            </p:txEl>
                                          </p:spTgt>
                                        </p:tgtEl>
                                      </p:cBhvr>
                                      <p:to x="100000" y="60000"/>
                                    </p:animScale>
                                    <p:animScale>
                                      <p:cBhvr>
                                        <p:cTn id="28" dur="104" decel="50000">
                                          <p:stCondLst>
                                            <p:cond delay="423"/>
                                          </p:stCondLst>
                                        </p:cTn>
                                        <p:tgtEl>
                                          <p:spTgt spid="11">
                                            <p:txEl>
                                              <p:pRg st="4" end="4"/>
                                            </p:txEl>
                                          </p:spTgt>
                                        </p:tgtEl>
                                      </p:cBhvr>
                                      <p:to x="100000" y="100000"/>
                                    </p:animScale>
                                    <p:animScale>
                                      <p:cBhvr>
                                        <p:cTn id="29" dur="16">
                                          <p:stCondLst>
                                            <p:cond delay="820"/>
                                          </p:stCondLst>
                                        </p:cTn>
                                        <p:tgtEl>
                                          <p:spTgt spid="11">
                                            <p:txEl>
                                              <p:pRg st="4" end="4"/>
                                            </p:txEl>
                                          </p:spTgt>
                                        </p:tgtEl>
                                      </p:cBhvr>
                                      <p:to x="100000" y="80000"/>
                                    </p:animScale>
                                    <p:animScale>
                                      <p:cBhvr>
                                        <p:cTn id="30" dur="104" decel="50000">
                                          <p:stCondLst>
                                            <p:cond delay="836"/>
                                          </p:stCondLst>
                                        </p:cTn>
                                        <p:tgtEl>
                                          <p:spTgt spid="11">
                                            <p:txEl>
                                              <p:pRg st="4" end="4"/>
                                            </p:txEl>
                                          </p:spTgt>
                                        </p:tgtEl>
                                      </p:cBhvr>
                                      <p:to x="100000" y="100000"/>
                                    </p:animScale>
                                    <p:animScale>
                                      <p:cBhvr>
                                        <p:cTn id="31" dur="16">
                                          <p:stCondLst>
                                            <p:cond delay="1026"/>
                                          </p:stCondLst>
                                        </p:cTn>
                                        <p:tgtEl>
                                          <p:spTgt spid="11">
                                            <p:txEl>
                                              <p:pRg st="4" end="4"/>
                                            </p:txEl>
                                          </p:spTgt>
                                        </p:tgtEl>
                                      </p:cBhvr>
                                      <p:to x="100000" y="90000"/>
                                    </p:animScale>
                                    <p:animScale>
                                      <p:cBhvr>
                                        <p:cTn id="32" dur="104" decel="50000">
                                          <p:stCondLst>
                                            <p:cond delay="1042"/>
                                          </p:stCondLst>
                                        </p:cTn>
                                        <p:tgtEl>
                                          <p:spTgt spid="11">
                                            <p:txEl>
                                              <p:pRg st="4" end="4"/>
                                            </p:txEl>
                                          </p:spTgt>
                                        </p:tgtEl>
                                      </p:cBhvr>
                                      <p:to x="100000" y="100000"/>
                                    </p:animScale>
                                    <p:animScale>
                                      <p:cBhvr>
                                        <p:cTn id="33" dur="16">
                                          <p:stCondLst>
                                            <p:cond delay="1130"/>
                                          </p:stCondLst>
                                        </p:cTn>
                                        <p:tgtEl>
                                          <p:spTgt spid="11">
                                            <p:txEl>
                                              <p:pRg st="4" end="4"/>
                                            </p:txEl>
                                          </p:spTgt>
                                        </p:tgtEl>
                                      </p:cBhvr>
                                      <p:to x="100000" y="95000"/>
                                    </p:animScale>
                                    <p:animScale>
                                      <p:cBhvr>
                                        <p:cTn id="34" dur="104" decel="50000">
                                          <p:stCondLst>
                                            <p:cond delay="1146"/>
                                          </p:stCondLst>
                                        </p:cTn>
                                        <p:tgtEl>
                                          <p:spTgt spid="11">
                                            <p:txEl>
                                              <p:pRg st="4" end="4"/>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wheel(1)">
                                      <p:cBhvr>
                                        <p:cTn id="39" dur="1250"/>
                                        <p:tgtEl>
                                          <p:spTgt spid="11">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4578"/>
                                        </p:tgtEl>
                                        <p:attrNameLst>
                                          <p:attrName>style.visibility</p:attrName>
                                        </p:attrNameLst>
                                      </p:cBhvr>
                                      <p:to>
                                        <p:strVal val="visible"/>
                                      </p:to>
                                    </p:set>
                                    <p:animEffect transition="in" filter="barn(inVertical)">
                                      <p:cBhvr>
                                        <p:cTn id="42" dur="125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744073"/>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3. 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3.1. </a:t>
            </a:r>
            <a:r>
              <a:rPr lang="es-MX" sz="2000" dirty="0">
                <a:solidFill>
                  <a:schemeClr val="accent6">
                    <a:lumMod val="50000"/>
                  </a:schemeClr>
                </a:solidFill>
                <a:latin typeface="ArialMT"/>
              </a:rPr>
              <a:t>Que se puede contratar con la LAASSP y con la LOPSRM</a:t>
            </a:r>
            <a:r>
              <a:rPr lang="es-MX" sz="2000" dirty="0">
                <a:solidFill>
                  <a:schemeClr val="bg1"/>
                </a:solidFill>
                <a:latin typeface="ArialMT"/>
              </a:rPr>
              <a:t>. </a:t>
            </a:r>
          </a:p>
          <a:p>
            <a:pPr marL="0" indent="0" algn="just">
              <a:lnSpc>
                <a:spcPct val="120000"/>
              </a:lnSpc>
              <a:spcBef>
                <a:spcPts val="0"/>
              </a:spcBef>
              <a:buNone/>
            </a:pPr>
            <a:r>
              <a:rPr lang="es-MX" sz="2000" dirty="0">
                <a:solidFill>
                  <a:schemeClr val="bg1"/>
                </a:solidFill>
                <a:latin typeface="ArialMT"/>
              </a:rPr>
              <a:t>3.2. </a:t>
            </a:r>
            <a:r>
              <a:rPr lang="es-MX" sz="2000" dirty="0">
                <a:solidFill>
                  <a:schemeClr val="accent6">
                    <a:lumMod val="50000"/>
                  </a:schemeClr>
                </a:solidFill>
                <a:latin typeface="ArialMT"/>
              </a:rPr>
              <a:t>Procedimientos de contratación</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3.3. </a:t>
            </a:r>
            <a:r>
              <a:rPr lang="es-MX" sz="2000" dirty="0">
                <a:solidFill>
                  <a:schemeClr val="accent6">
                    <a:lumMod val="50000"/>
                  </a:schemeClr>
                </a:solidFill>
                <a:latin typeface="ArialMT"/>
              </a:rPr>
              <a:t>Formalización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3.4. </a:t>
            </a:r>
            <a:r>
              <a:rPr lang="es-MX" sz="2000" dirty="0">
                <a:solidFill>
                  <a:schemeClr val="accent6">
                    <a:lumMod val="50000"/>
                  </a:schemeClr>
                </a:solidFill>
                <a:latin typeface="ArialMT"/>
              </a:rPr>
              <a:t>Modificación de contratos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3</a:t>
            </a:r>
            <a:r>
              <a:rPr lang="es-MX" sz="2000" dirty="0">
                <a:solidFill>
                  <a:schemeClr val="bg1"/>
                </a:solidFill>
                <a:effectLst/>
                <a:latin typeface="ArialMT"/>
              </a:rPr>
              <a:t>.5. </a:t>
            </a:r>
            <a:r>
              <a:rPr lang="es-MX" sz="2000" dirty="0">
                <a:solidFill>
                  <a:schemeClr val="accent6">
                    <a:lumMod val="50000"/>
                  </a:schemeClr>
                </a:solidFill>
                <a:effectLst/>
                <a:latin typeface="ArialMT"/>
              </a:rPr>
              <a:t>Garantías y seguros</a:t>
            </a:r>
            <a:r>
              <a:rPr lang="es-MX" sz="2000" dirty="0">
                <a:solidFill>
                  <a:schemeClr val="bg1"/>
                </a:solidFill>
                <a:effectLst/>
                <a:latin typeface="ArialMT"/>
              </a:rPr>
              <a:t>.</a:t>
            </a:r>
            <a:endParaRPr lang="es-MX" sz="2000" dirty="0">
              <a:solidFill>
                <a:schemeClr val="bg1"/>
              </a:solidFill>
              <a:effectLst/>
            </a:endParaRPr>
          </a:p>
          <a:p>
            <a:pPr marL="0" indent="0" algn="just">
              <a:lnSpc>
                <a:spcPct val="120000"/>
              </a:lnSpc>
              <a:spcBef>
                <a:spcPts val="0"/>
              </a:spcBef>
              <a:buNone/>
            </a:pPr>
            <a:endParaRPr lang="es-MX" sz="1000"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4.</a:t>
            </a:r>
            <a:r>
              <a:rPr lang="es-MX" sz="2000" dirty="0">
                <a:solidFill>
                  <a:schemeClr val="bg1"/>
                </a:solidFill>
                <a:effectLst/>
                <a:latin typeface="ArialMT"/>
              </a:rPr>
              <a:t> </a:t>
            </a:r>
            <a:r>
              <a:rPr lang="es-MX" sz="2000" b="1" dirty="0">
                <a:solidFill>
                  <a:schemeClr val="bg1"/>
                </a:solidFill>
                <a:effectLst/>
                <a:latin typeface="ArialMT"/>
              </a:rPr>
              <a:t>Ejecución de la obra pública</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4.1. </a:t>
            </a:r>
            <a:r>
              <a:rPr lang="es-MX" sz="2000" dirty="0">
                <a:solidFill>
                  <a:schemeClr val="accent6">
                    <a:lumMod val="50000"/>
                  </a:schemeClr>
                </a:solidFill>
                <a:latin typeface="ArialMT"/>
              </a:rPr>
              <a:t>Avance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a:t>
            </a:r>
            <a:r>
              <a:rPr lang="es-MX" sz="2000" dirty="0">
                <a:solidFill>
                  <a:schemeClr val="bg1"/>
                </a:solidFill>
                <a:effectLst/>
                <a:latin typeface="ArialMT"/>
              </a:rPr>
              <a:t>.2. </a:t>
            </a:r>
            <a:r>
              <a:rPr lang="es-MX" sz="2000" dirty="0">
                <a:solidFill>
                  <a:schemeClr val="accent6">
                    <a:lumMod val="50000"/>
                  </a:schemeClr>
                </a:solidFill>
                <a:effectLst/>
                <a:latin typeface="ArialMT"/>
              </a:rPr>
              <a:t>Estimaciones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4.3. </a:t>
            </a:r>
            <a:r>
              <a:rPr lang="es-MX" sz="2000" dirty="0">
                <a:solidFill>
                  <a:schemeClr val="accent6">
                    <a:lumMod val="50000"/>
                  </a:schemeClr>
                </a:solidFill>
                <a:latin typeface="ArialMT"/>
              </a:rPr>
              <a:t>Ajustes de costos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4.4. </a:t>
            </a:r>
            <a:r>
              <a:rPr lang="es-MX" sz="2000" dirty="0">
                <a:solidFill>
                  <a:schemeClr val="accent6">
                    <a:lumMod val="50000"/>
                  </a:schemeClr>
                </a:solidFill>
                <a:latin typeface="ArialMT"/>
              </a:rPr>
              <a:t>Precios adicionales y extraordinarios</a:t>
            </a:r>
            <a:r>
              <a:rPr lang="es-MX" sz="2000" dirty="0">
                <a:solidFill>
                  <a:schemeClr val="bg1"/>
                </a:solidFill>
                <a:latin typeface="ArialMT"/>
              </a:rPr>
              <a:t>.</a:t>
            </a:r>
            <a:endParaRPr lang="es-MX" sz="2000" dirty="0">
              <a:solidFill>
                <a:schemeClr val="bg1"/>
              </a:solidFill>
              <a:effectLst/>
              <a:latin typeface="ArialMT"/>
            </a:endParaRPr>
          </a:p>
          <a:p>
            <a:pPr marL="0" indent="0" algn="just">
              <a:lnSpc>
                <a:spcPct val="120000"/>
              </a:lnSpc>
              <a:spcBef>
                <a:spcPts val="0"/>
              </a:spcBef>
              <a:buNone/>
            </a:pPr>
            <a:r>
              <a:rPr lang="es-MX" sz="2000" dirty="0">
                <a:solidFill>
                  <a:schemeClr val="bg1"/>
                </a:solidFill>
                <a:latin typeface="ArialMT"/>
              </a:rPr>
              <a:t>4.5. </a:t>
            </a:r>
            <a:r>
              <a:rPr lang="es-MX" sz="2000" dirty="0">
                <a:solidFill>
                  <a:schemeClr val="accent6">
                    <a:lumMod val="50000"/>
                  </a:schemeClr>
                </a:solidFill>
                <a:latin typeface="ArialMT"/>
              </a:rPr>
              <a:t>Bitácora de obra</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4.6. </a:t>
            </a:r>
            <a:r>
              <a:rPr lang="es-MX" sz="2000" dirty="0">
                <a:solidFill>
                  <a:schemeClr val="accent6">
                    <a:lumMod val="50000"/>
                  </a:schemeClr>
                </a:solidFill>
                <a:latin typeface="ArialMT"/>
              </a:rPr>
              <a:t>Bitácora Electrónica y Seguimiento a Obra Pública</a:t>
            </a:r>
            <a:r>
              <a:rPr lang="es-MX" sz="2000" dirty="0">
                <a:solidFill>
                  <a:schemeClr val="bg1"/>
                </a:solidFill>
                <a:latin typeface="ArialMT"/>
              </a:rPr>
              <a:t> (BESOP).</a:t>
            </a:r>
          </a:p>
          <a:p>
            <a:pPr marL="0" indent="0" algn="just">
              <a:lnSpc>
                <a:spcPct val="120000"/>
              </a:lnSpc>
              <a:spcBef>
                <a:spcPts val="0"/>
              </a:spcBef>
              <a:buNone/>
            </a:pPr>
            <a:r>
              <a:rPr lang="es-MX" sz="2000" dirty="0">
                <a:solidFill>
                  <a:schemeClr val="bg1"/>
                </a:solidFill>
                <a:latin typeface="ArialMT"/>
              </a:rPr>
              <a:t>4.7. </a:t>
            </a:r>
            <a:r>
              <a:rPr lang="es-MX" sz="2000" dirty="0">
                <a:solidFill>
                  <a:schemeClr val="accent6">
                    <a:lumMod val="50000"/>
                  </a:schemeClr>
                </a:solidFill>
                <a:latin typeface="ArialMT"/>
              </a:rPr>
              <a:t>Seguimiento del Avance Físico Financiero </a:t>
            </a:r>
            <a:r>
              <a:rPr lang="es-MX" sz="2000" dirty="0">
                <a:solidFill>
                  <a:schemeClr val="bg1"/>
                </a:solidFill>
                <a:latin typeface="ArialMT"/>
              </a:rPr>
              <a:t>(SAFF como parte de la BESOP).</a:t>
            </a:r>
          </a:p>
        </p:txBody>
      </p:sp>
      <p:sp>
        <p:nvSpPr>
          <p:cNvPr id="2" name="Marcador de número de diapositiva 1">
            <a:extLst>
              <a:ext uri="{FF2B5EF4-FFF2-40B4-BE49-F238E27FC236}">
                <a16:creationId xmlns:a16="http://schemas.microsoft.com/office/drawing/2014/main" id="{DDE22865-7DE3-4C20-DD7C-023F557641C1}"/>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4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23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72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3" end="3"/>
                                            </p:txEl>
                                          </p:spTgt>
                                        </p:tgtEl>
                                        <p:attrNameLst>
                                          <p:attrName>ppt_w</p:attrName>
                                        </p:attrNameLst>
                                      </p:cBhvr>
                                    </p:anim>
                                    <p:anim by="(#ppt_w*0.50)" calcmode="lin" valueType="num">
                                      <p:cBhvr>
                                        <p:cTn id="29" dur="250" decel="50000" autoRev="1" fill="hold">
                                          <p:stCondLst>
                                            <p:cond delay="0"/>
                                          </p:stCondLst>
                                        </p:cTn>
                                        <p:tgtEl>
                                          <p:spTgt spid="11">
                                            <p:txEl>
                                              <p:pRg st="3" end="3"/>
                                            </p:txEl>
                                          </p:spTgt>
                                        </p:tgtEl>
                                        <p:attrNameLst>
                                          <p:attrName>ppt_x</p:attrName>
                                        </p:attrNameLst>
                                      </p:cBhvr>
                                    </p:anim>
                                    <p:anim from="(-#ppt_h/2)" to="(#ppt_y)" calcmode="lin" valueType="num">
                                      <p:cBhvr>
                                        <p:cTn id="30" dur="500" fill="hold">
                                          <p:stCondLst>
                                            <p:cond delay="0"/>
                                          </p:stCondLst>
                                        </p:cTn>
                                        <p:tgtEl>
                                          <p:spTgt spid="11">
                                            <p:txEl>
                                              <p:pRg st="3" end="3"/>
                                            </p:txEl>
                                          </p:spTgt>
                                        </p:tgtEl>
                                        <p:attrNameLst>
                                          <p:attrName>ppt_y</p:attrName>
                                        </p:attrNameLst>
                                      </p:cBhvr>
                                    </p:anim>
                                    <p:animRot by="21600000">
                                      <p:cBhvr>
                                        <p:cTn id="31" dur="500" fill="hold">
                                          <p:stCondLst>
                                            <p:cond delay="0"/>
                                          </p:stCondLst>
                                        </p:cTn>
                                        <p:tgtEl>
                                          <p:spTgt spid="11">
                                            <p:txEl>
                                              <p:pRg st="3" end="3"/>
                                            </p:txEl>
                                          </p:spTgt>
                                        </p:tgtEl>
                                        <p:attrNameLst>
                                          <p:attrName>r</p:attrName>
                                        </p:attrNameLst>
                                      </p:cBhvr>
                                    </p:animRot>
                                  </p:childTnLst>
                                </p:cTn>
                              </p:par>
                            </p:childTnLst>
                          </p:cTn>
                        </p:par>
                        <p:par>
                          <p:cTn id="32" fill="hold">
                            <p:stCondLst>
                              <p:cond delay="91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4" end="4"/>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4" end="4"/>
                                            </p:txEl>
                                          </p:spTgt>
                                        </p:tgtEl>
                                        <p:attrNameLst>
                                          <p:attrName>ppt_w</p:attrName>
                                        </p:attrNameLst>
                                      </p:cBhvr>
                                    </p:anim>
                                    <p:anim by="(#ppt_w*0.50)" calcmode="lin" valueType="num">
                                      <p:cBhvr>
                                        <p:cTn id="36" dur="250" decel="50000" autoRev="1" fill="hold">
                                          <p:stCondLst>
                                            <p:cond delay="0"/>
                                          </p:stCondLst>
                                        </p:cTn>
                                        <p:tgtEl>
                                          <p:spTgt spid="11">
                                            <p:txEl>
                                              <p:pRg st="4" end="4"/>
                                            </p:txEl>
                                          </p:spTgt>
                                        </p:tgtEl>
                                        <p:attrNameLst>
                                          <p:attrName>ppt_x</p:attrName>
                                        </p:attrNameLst>
                                      </p:cBhvr>
                                    </p:anim>
                                    <p:anim from="(-#ppt_h/2)" to="(#ppt_y)" calcmode="lin" valueType="num">
                                      <p:cBhvr>
                                        <p:cTn id="37" dur="500" fill="hold">
                                          <p:stCondLst>
                                            <p:cond delay="0"/>
                                          </p:stCondLst>
                                        </p:cTn>
                                        <p:tgtEl>
                                          <p:spTgt spid="11">
                                            <p:txEl>
                                              <p:pRg st="4" end="4"/>
                                            </p:txEl>
                                          </p:spTgt>
                                        </p:tgtEl>
                                        <p:attrNameLst>
                                          <p:attrName>ppt_y</p:attrName>
                                        </p:attrNameLst>
                                      </p:cBhvr>
                                    </p:anim>
                                    <p:animRot by="21600000">
                                      <p:cBhvr>
                                        <p:cTn id="38" dur="500" fill="hold">
                                          <p:stCondLst>
                                            <p:cond delay="0"/>
                                          </p:stCondLst>
                                        </p:cTn>
                                        <p:tgtEl>
                                          <p:spTgt spid="11">
                                            <p:txEl>
                                              <p:pRg st="4" end="4"/>
                                            </p:txEl>
                                          </p:spTgt>
                                        </p:tgtEl>
                                        <p:attrNameLst>
                                          <p:attrName>r</p:attrName>
                                        </p:attrNameLst>
                                      </p:cBhvr>
                                    </p:animRot>
                                  </p:childTnLst>
                                </p:cTn>
                              </p:par>
                            </p:childTnLst>
                          </p:cTn>
                        </p:par>
                        <p:par>
                          <p:cTn id="39" fill="hold">
                            <p:stCondLst>
                              <p:cond delay="109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5" end="5"/>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5" end="5"/>
                                            </p:txEl>
                                          </p:spTgt>
                                        </p:tgtEl>
                                        <p:attrNameLst>
                                          <p:attrName>ppt_w</p:attrName>
                                        </p:attrNameLst>
                                      </p:cBhvr>
                                    </p:anim>
                                    <p:anim by="(#ppt_w*0.50)" calcmode="lin" valueType="num">
                                      <p:cBhvr>
                                        <p:cTn id="43" dur="250" decel="50000" autoRev="1" fill="hold">
                                          <p:stCondLst>
                                            <p:cond delay="0"/>
                                          </p:stCondLst>
                                        </p:cTn>
                                        <p:tgtEl>
                                          <p:spTgt spid="11">
                                            <p:txEl>
                                              <p:pRg st="5" end="5"/>
                                            </p:txEl>
                                          </p:spTgt>
                                        </p:tgtEl>
                                        <p:attrNameLst>
                                          <p:attrName>ppt_x</p:attrName>
                                        </p:attrNameLst>
                                      </p:cBhvr>
                                    </p:anim>
                                    <p:anim from="(-#ppt_h/2)" to="(#ppt_y)" calcmode="lin" valueType="num">
                                      <p:cBhvr>
                                        <p:cTn id="44" dur="500" fill="hold">
                                          <p:stCondLst>
                                            <p:cond delay="0"/>
                                          </p:stCondLst>
                                        </p:cTn>
                                        <p:tgtEl>
                                          <p:spTgt spid="11">
                                            <p:txEl>
                                              <p:pRg st="5" end="5"/>
                                            </p:txEl>
                                          </p:spTgt>
                                        </p:tgtEl>
                                        <p:attrNameLst>
                                          <p:attrName>ppt_y</p:attrName>
                                        </p:attrNameLst>
                                      </p:cBhvr>
                                    </p:anim>
                                    <p:animRot by="21600000">
                                      <p:cBhvr>
                                        <p:cTn id="45" dur="500" fill="hold">
                                          <p:stCondLst>
                                            <p:cond delay="0"/>
                                          </p:stCondLst>
                                        </p:cTn>
                                        <p:tgtEl>
                                          <p:spTgt spid="11">
                                            <p:txEl>
                                              <p:pRg st="5" end="5"/>
                                            </p:txEl>
                                          </p:spTgt>
                                        </p:tgtEl>
                                        <p:attrNameLst>
                                          <p:attrName>r</p:attrName>
                                        </p:attrNameLst>
                                      </p:cBhvr>
                                    </p:animRot>
                                  </p:childTnLst>
                                </p:cTn>
                              </p:par>
                            </p:childTnLst>
                          </p:cTn>
                        </p:par>
                        <p:par>
                          <p:cTn id="46" fill="hold">
                            <p:stCondLst>
                              <p:cond delay="125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1460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1590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par>
                          <p:cTn id="67" fill="hold">
                            <p:stCondLst>
                              <p:cond delay="17200"/>
                            </p:stCondLst>
                            <p:childTnLst>
                              <p:par>
                                <p:cTn id="68" presetID="56" presetClass="entr" presetSubtype="0" fill="hold" nodeType="afterEffect">
                                  <p:stCondLst>
                                    <p:cond delay="0"/>
                                  </p:stCondLst>
                                  <p:iterate type="lt">
                                    <p:tmPct val="10000"/>
                                  </p:iterate>
                                  <p:childTnLst>
                                    <p:set>
                                      <p:cBhvr>
                                        <p:cTn id="69" dur="1" fill="hold">
                                          <p:stCondLst>
                                            <p:cond delay="0"/>
                                          </p:stCondLst>
                                        </p:cTn>
                                        <p:tgtEl>
                                          <p:spTgt spid="11">
                                            <p:txEl>
                                              <p:pRg st="10" end="10"/>
                                            </p:txEl>
                                          </p:spTgt>
                                        </p:tgtEl>
                                        <p:attrNameLst>
                                          <p:attrName>style.visibility</p:attrName>
                                        </p:attrNameLst>
                                      </p:cBhvr>
                                      <p:to>
                                        <p:strVal val="visible"/>
                                      </p:to>
                                    </p:set>
                                    <p:anim by="(-#ppt_w*2)" calcmode="lin" valueType="num">
                                      <p:cBhvr rctx="PPT">
                                        <p:cTn id="70" dur="250" autoRev="1" fill="hold">
                                          <p:stCondLst>
                                            <p:cond delay="0"/>
                                          </p:stCondLst>
                                        </p:cTn>
                                        <p:tgtEl>
                                          <p:spTgt spid="11">
                                            <p:txEl>
                                              <p:pRg st="10" end="10"/>
                                            </p:txEl>
                                          </p:spTgt>
                                        </p:tgtEl>
                                        <p:attrNameLst>
                                          <p:attrName>ppt_w</p:attrName>
                                        </p:attrNameLst>
                                      </p:cBhvr>
                                    </p:anim>
                                    <p:anim by="(#ppt_w*0.50)" calcmode="lin" valueType="num">
                                      <p:cBhvr>
                                        <p:cTn id="71" dur="250" decel="50000" autoRev="1" fill="hold">
                                          <p:stCondLst>
                                            <p:cond delay="0"/>
                                          </p:stCondLst>
                                        </p:cTn>
                                        <p:tgtEl>
                                          <p:spTgt spid="11">
                                            <p:txEl>
                                              <p:pRg st="10" end="10"/>
                                            </p:txEl>
                                          </p:spTgt>
                                        </p:tgtEl>
                                        <p:attrNameLst>
                                          <p:attrName>ppt_x</p:attrName>
                                        </p:attrNameLst>
                                      </p:cBhvr>
                                    </p:anim>
                                    <p:anim from="(-#ppt_h/2)" to="(#ppt_y)" calcmode="lin" valueType="num">
                                      <p:cBhvr>
                                        <p:cTn id="72" dur="500" fill="hold">
                                          <p:stCondLst>
                                            <p:cond delay="0"/>
                                          </p:stCondLst>
                                        </p:cTn>
                                        <p:tgtEl>
                                          <p:spTgt spid="11">
                                            <p:txEl>
                                              <p:pRg st="10" end="10"/>
                                            </p:txEl>
                                          </p:spTgt>
                                        </p:tgtEl>
                                        <p:attrNameLst>
                                          <p:attrName>ppt_y</p:attrName>
                                        </p:attrNameLst>
                                      </p:cBhvr>
                                    </p:anim>
                                    <p:animRot by="21600000">
                                      <p:cBhvr>
                                        <p:cTn id="73" dur="500" fill="hold">
                                          <p:stCondLst>
                                            <p:cond delay="0"/>
                                          </p:stCondLst>
                                        </p:cTn>
                                        <p:tgtEl>
                                          <p:spTgt spid="11">
                                            <p:txEl>
                                              <p:pRg st="10" end="10"/>
                                            </p:txEl>
                                          </p:spTgt>
                                        </p:tgtEl>
                                        <p:attrNameLst>
                                          <p:attrName>r</p:attrName>
                                        </p:attrNameLst>
                                      </p:cBhvr>
                                    </p:animRot>
                                  </p:childTnLst>
                                </p:cTn>
                              </p:par>
                            </p:childTnLst>
                          </p:cTn>
                        </p:par>
                        <p:par>
                          <p:cTn id="74" fill="hold">
                            <p:stCondLst>
                              <p:cond delay="18650"/>
                            </p:stCondLst>
                            <p:childTnLst>
                              <p:par>
                                <p:cTn id="75" presetID="56" presetClass="entr" presetSubtype="0" fill="hold" nodeType="afterEffect">
                                  <p:stCondLst>
                                    <p:cond delay="0"/>
                                  </p:stCondLst>
                                  <p:iterate type="lt">
                                    <p:tmPct val="10000"/>
                                  </p:iterate>
                                  <p:childTnLst>
                                    <p:set>
                                      <p:cBhvr>
                                        <p:cTn id="76" dur="1" fill="hold">
                                          <p:stCondLst>
                                            <p:cond delay="0"/>
                                          </p:stCondLst>
                                        </p:cTn>
                                        <p:tgtEl>
                                          <p:spTgt spid="11">
                                            <p:txEl>
                                              <p:pRg st="11" end="11"/>
                                            </p:txEl>
                                          </p:spTgt>
                                        </p:tgtEl>
                                        <p:attrNameLst>
                                          <p:attrName>style.visibility</p:attrName>
                                        </p:attrNameLst>
                                      </p:cBhvr>
                                      <p:to>
                                        <p:strVal val="visible"/>
                                      </p:to>
                                    </p:set>
                                    <p:anim by="(-#ppt_w*2)" calcmode="lin" valueType="num">
                                      <p:cBhvr rctx="PPT">
                                        <p:cTn id="77" dur="250" autoRev="1" fill="hold">
                                          <p:stCondLst>
                                            <p:cond delay="0"/>
                                          </p:stCondLst>
                                        </p:cTn>
                                        <p:tgtEl>
                                          <p:spTgt spid="11">
                                            <p:txEl>
                                              <p:pRg st="11" end="11"/>
                                            </p:txEl>
                                          </p:spTgt>
                                        </p:tgtEl>
                                        <p:attrNameLst>
                                          <p:attrName>ppt_w</p:attrName>
                                        </p:attrNameLst>
                                      </p:cBhvr>
                                    </p:anim>
                                    <p:anim by="(#ppt_w*0.50)" calcmode="lin" valueType="num">
                                      <p:cBhvr>
                                        <p:cTn id="78" dur="250" decel="50000" autoRev="1" fill="hold">
                                          <p:stCondLst>
                                            <p:cond delay="0"/>
                                          </p:stCondLst>
                                        </p:cTn>
                                        <p:tgtEl>
                                          <p:spTgt spid="11">
                                            <p:txEl>
                                              <p:pRg st="11" end="11"/>
                                            </p:txEl>
                                          </p:spTgt>
                                        </p:tgtEl>
                                        <p:attrNameLst>
                                          <p:attrName>ppt_x</p:attrName>
                                        </p:attrNameLst>
                                      </p:cBhvr>
                                    </p:anim>
                                    <p:anim from="(-#ppt_h/2)" to="(#ppt_y)" calcmode="lin" valueType="num">
                                      <p:cBhvr>
                                        <p:cTn id="79" dur="500" fill="hold">
                                          <p:stCondLst>
                                            <p:cond delay="0"/>
                                          </p:stCondLst>
                                        </p:cTn>
                                        <p:tgtEl>
                                          <p:spTgt spid="11">
                                            <p:txEl>
                                              <p:pRg st="11" end="11"/>
                                            </p:txEl>
                                          </p:spTgt>
                                        </p:tgtEl>
                                        <p:attrNameLst>
                                          <p:attrName>ppt_y</p:attrName>
                                        </p:attrNameLst>
                                      </p:cBhvr>
                                    </p:anim>
                                    <p:animRot by="21600000">
                                      <p:cBhvr>
                                        <p:cTn id="80" dur="500" fill="hold">
                                          <p:stCondLst>
                                            <p:cond delay="0"/>
                                          </p:stCondLst>
                                        </p:cTn>
                                        <p:tgtEl>
                                          <p:spTgt spid="11">
                                            <p:txEl>
                                              <p:pRg st="11" end="11"/>
                                            </p:txEl>
                                          </p:spTgt>
                                        </p:tgtEl>
                                        <p:attrNameLst>
                                          <p:attrName>r</p:attrName>
                                        </p:attrNameLst>
                                      </p:cBhvr>
                                    </p:animRot>
                                  </p:childTnLst>
                                </p:cTn>
                              </p:par>
                            </p:childTnLst>
                          </p:cTn>
                        </p:par>
                        <p:par>
                          <p:cTn id="81" fill="hold">
                            <p:stCondLst>
                              <p:cond delay="21050"/>
                            </p:stCondLst>
                            <p:childTnLst>
                              <p:par>
                                <p:cTn id="82" presetID="56" presetClass="entr" presetSubtype="0" fill="hold" nodeType="afterEffect">
                                  <p:stCondLst>
                                    <p:cond delay="0"/>
                                  </p:stCondLst>
                                  <p:iterate type="lt">
                                    <p:tmPct val="10000"/>
                                  </p:iterate>
                                  <p:childTnLst>
                                    <p:set>
                                      <p:cBhvr>
                                        <p:cTn id="83" dur="1" fill="hold">
                                          <p:stCondLst>
                                            <p:cond delay="0"/>
                                          </p:stCondLst>
                                        </p:cTn>
                                        <p:tgtEl>
                                          <p:spTgt spid="11">
                                            <p:txEl>
                                              <p:pRg st="12" end="12"/>
                                            </p:txEl>
                                          </p:spTgt>
                                        </p:tgtEl>
                                        <p:attrNameLst>
                                          <p:attrName>style.visibility</p:attrName>
                                        </p:attrNameLst>
                                      </p:cBhvr>
                                      <p:to>
                                        <p:strVal val="visible"/>
                                      </p:to>
                                    </p:set>
                                    <p:anim by="(-#ppt_w*2)" calcmode="lin" valueType="num">
                                      <p:cBhvr rctx="PPT">
                                        <p:cTn id="84" dur="250" autoRev="1" fill="hold">
                                          <p:stCondLst>
                                            <p:cond delay="0"/>
                                          </p:stCondLst>
                                        </p:cTn>
                                        <p:tgtEl>
                                          <p:spTgt spid="11">
                                            <p:txEl>
                                              <p:pRg st="12" end="12"/>
                                            </p:txEl>
                                          </p:spTgt>
                                        </p:tgtEl>
                                        <p:attrNameLst>
                                          <p:attrName>ppt_w</p:attrName>
                                        </p:attrNameLst>
                                      </p:cBhvr>
                                    </p:anim>
                                    <p:anim by="(#ppt_w*0.50)" calcmode="lin" valueType="num">
                                      <p:cBhvr>
                                        <p:cTn id="85" dur="250" decel="50000" autoRev="1" fill="hold">
                                          <p:stCondLst>
                                            <p:cond delay="0"/>
                                          </p:stCondLst>
                                        </p:cTn>
                                        <p:tgtEl>
                                          <p:spTgt spid="11">
                                            <p:txEl>
                                              <p:pRg st="12" end="12"/>
                                            </p:txEl>
                                          </p:spTgt>
                                        </p:tgtEl>
                                        <p:attrNameLst>
                                          <p:attrName>ppt_x</p:attrName>
                                        </p:attrNameLst>
                                      </p:cBhvr>
                                    </p:anim>
                                    <p:anim from="(-#ppt_h/2)" to="(#ppt_y)" calcmode="lin" valueType="num">
                                      <p:cBhvr>
                                        <p:cTn id="86" dur="500" fill="hold">
                                          <p:stCondLst>
                                            <p:cond delay="0"/>
                                          </p:stCondLst>
                                        </p:cTn>
                                        <p:tgtEl>
                                          <p:spTgt spid="11">
                                            <p:txEl>
                                              <p:pRg st="12" end="12"/>
                                            </p:txEl>
                                          </p:spTgt>
                                        </p:tgtEl>
                                        <p:attrNameLst>
                                          <p:attrName>ppt_y</p:attrName>
                                        </p:attrNameLst>
                                      </p:cBhvr>
                                    </p:anim>
                                    <p:animRot by="21600000">
                                      <p:cBhvr>
                                        <p:cTn id="87" dur="500" fill="hold">
                                          <p:stCondLst>
                                            <p:cond delay="0"/>
                                          </p:stCondLst>
                                        </p:cTn>
                                        <p:tgtEl>
                                          <p:spTgt spid="11">
                                            <p:txEl>
                                              <p:pRg st="12" end="12"/>
                                            </p:txEl>
                                          </p:spTgt>
                                        </p:tgtEl>
                                        <p:attrNameLst>
                                          <p:attrName>r</p:attrName>
                                        </p:attrNameLst>
                                      </p:cBhvr>
                                    </p:animRot>
                                  </p:childTnLst>
                                </p:cTn>
                              </p:par>
                            </p:childTnLst>
                          </p:cTn>
                        </p:par>
                        <p:par>
                          <p:cTn id="88" fill="hold">
                            <p:stCondLst>
                              <p:cond delay="22450"/>
                            </p:stCondLst>
                            <p:childTnLst>
                              <p:par>
                                <p:cTn id="89" presetID="56" presetClass="entr" presetSubtype="0" fill="hold" nodeType="afterEffect">
                                  <p:stCondLst>
                                    <p:cond delay="0"/>
                                  </p:stCondLst>
                                  <p:iterate type="lt">
                                    <p:tmPct val="10000"/>
                                  </p:iterate>
                                  <p:childTnLst>
                                    <p:set>
                                      <p:cBhvr>
                                        <p:cTn id="90" dur="1" fill="hold">
                                          <p:stCondLst>
                                            <p:cond delay="0"/>
                                          </p:stCondLst>
                                        </p:cTn>
                                        <p:tgtEl>
                                          <p:spTgt spid="11">
                                            <p:txEl>
                                              <p:pRg st="13" end="13"/>
                                            </p:txEl>
                                          </p:spTgt>
                                        </p:tgtEl>
                                        <p:attrNameLst>
                                          <p:attrName>style.visibility</p:attrName>
                                        </p:attrNameLst>
                                      </p:cBhvr>
                                      <p:to>
                                        <p:strVal val="visible"/>
                                      </p:to>
                                    </p:set>
                                    <p:anim by="(-#ppt_w*2)" calcmode="lin" valueType="num">
                                      <p:cBhvr rctx="PPT">
                                        <p:cTn id="91" dur="250" autoRev="1" fill="hold">
                                          <p:stCondLst>
                                            <p:cond delay="0"/>
                                          </p:stCondLst>
                                        </p:cTn>
                                        <p:tgtEl>
                                          <p:spTgt spid="11">
                                            <p:txEl>
                                              <p:pRg st="13" end="13"/>
                                            </p:txEl>
                                          </p:spTgt>
                                        </p:tgtEl>
                                        <p:attrNameLst>
                                          <p:attrName>ppt_w</p:attrName>
                                        </p:attrNameLst>
                                      </p:cBhvr>
                                    </p:anim>
                                    <p:anim by="(#ppt_w*0.50)" calcmode="lin" valueType="num">
                                      <p:cBhvr>
                                        <p:cTn id="92" dur="250" decel="50000" autoRev="1" fill="hold">
                                          <p:stCondLst>
                                            <p:cond delay="0"/>
                                          </p:stCondLst>
                                        </p:cTn>
                                        <p:tgtEl>
                                          <p:spTgt spid="11">
                                            <p:txEl>
                                              <p:pRg st="13" end="13"/>
                                            </p:txEl>
                                          </p:spTgt>
                                        </p:tgtEl>
                                        <p:attrNameLst>
                                          <p:attrName>ppt_x</p:attrName>
                                        </p:attrNameLst>
                                      </p:cBhvr>
                                    </p:anim>
                                    <p:anim from="(-#ppt_h/2)" to="(#ppt_y)" calcmode="lin" valueType="num">
                                      <p:cBhvr>
                                        <p:cTn id="93" dur="500" fill="hold">
                                          <p:stCondLst>
                                            <p:cond delay="0"/>
                                          </p:stCondLst>
                                        </p:cTn>
                                        <p:tgtEl>
                                          <p:spTgt spid="11">
                                            <p:txEl>
                                              <p:pRg st="13" end="13"/>
                                            </p:txEl>
                                          </p:spTgt>
                                        </p:tgtEl>
                                        <p:attrNameLst>
                                          <p:attrName>ppt_y</p:attrName>
                                        </p:attrNameLst>
                                      </p:cBhvr>
                                    </p:anim>
                                    <p:animRot by="21600000">
                                      <p:cBhvr>
                                        <p:cTn id="94" dur="500" fill="hold">
                                          <p:stCondLst>
                                            <p:cond delay="0"/>
                                          </p:stCondLst>
                                        </p:cTn>
                                        <p:tgtEl>
                                          <p:spTgt spid="11">
                                            <p:txEl>
                                              <p:pRg st="13" end="13"/>
                                            </p:txEl>
                                          </p:spTgt>
                                        </p:tgtEl>
                                        <p:attrNameLst>
                                          <p:attrName>r</p:attrName>
                                        </p:attrNameLst>
                                      </p:cBhvr>
                                    </p:animRot>
                                  </p:childTnLst>
                                </p:cTn>
                              </p:par>
                            </p:childTnLst>
                          </p:cTn>
                        </p:par>
                        <p:par>
                          <p:cTn id="95" fill="hold">
                            <p:stCondLst>
                              <p:cond delay="25650"/>
                            </p:stCondLst>
                            <p:childTnLst>
                              <p:par>
                                <p:cTn id="96" presetID="56" presetClass="entr" presetSubtype="0" fill="hold" nodeType="afterEffect">
                                  <p:stCondLst>
                                    <p:cond delay="0"/>
                                  </p:stCondLst>
                                  <p:iterate type="lt">
                                    <p:tmPct val="10000"/>
                                  </p:iterate>
                                  <p:childTnLst>
                                    <p:set>
                                      <p:cBhvr>
                                        <p:cTn id="97" dur="1" fill="hold">
                                          <p:stCondLst>
                                            <p:cond delay="0"/>
                                          </p:stCondLst>
                                        </p:cTn>
                                        <p:tgtEl>
                                          <p:spTgt spid="11">
                                            <p:txEl>
                                              <p:pRg st="14" end="14"/>
                                            </p:txEl>
                                          </p:spTgt>
                                        </p:tgtEl>
                                        <p:attrNameLst>
                                          <p:attrName>style.visibility</p:attrName>
                                        </p:attrNameLst>
                                      </p:cBhvr>
                                      <p:to>
                                        <p:strVal val="visible"/>
                                      </p:to>
                                    </p:set>
                                    <p:anim by="(-#ppt_w*2)" calcmode="lin" valueType="num">
                                      <p:cBhvr rctx="PPT">
                                        <p:cTn id="98" dur="250" autoRev="1" fill="hold">
                                          <p:stCondLst>
                                            <p:cond delay="0"/>
                                          </p:stCondLst>
                                        </p:cTn>
                                        <p:tgtEl>
                                          <p:spTgt spid="11">
                                            <p:txEl>
                                              <p:pRg st="14" end="14"/>
                                            </p:txEl>
                                          </p:spTgt>
                                        </p:tgtEl>
                                        <p:attrNameLst>
                                          <p:attrName>ppt_w</p:attrName>
                                        </p:attrNameLst>
                                      </p:cBhvr>
                                    </p:anim>
                                    <p:anim by="(#ppt_w*0.50)" calcmode="lin" valueType="num">
                                      <p:cBhvr>
                                        <p:cTn id="99" dur="250" decel="50000" autoRev="1" fill="hold">
                                          <p:stCondLst>
                                            <p:cond delay="0"/>
                                          </p:stCondLst>
                                        </p:cTn>
                                        <p:tgtEl>
                                          <p:spTgt spid="11">
                                            <p:txEl>
                                              <p:pRg st="14" end="14"/>
                                            </p:txEl>
                                          </p:spTgt>
                                        </p:tgtEl>
                                        <p:attrNameLst>
                                          <p:attrName>ppt_x</p:attrName>
                                        </p:attrNameLst>
                                      </p:cBhvr>
                                    </p:anim>
                                    <p:anim from="(-#ppt_h/2)" to="(#ppt_y)" calcmode="lin" valueType="num">
                                      <p:cBhvr>
                                        <p:cTn id="100" dur="500" fill="hold">
                                          <p:stCondLst>
                                            <p:cond delay="0"/>
                                          </p:stCondLst>
                                        </p:cTn>
                                        <p:tgtEl>
                                          <p:spTgt spid="11">
                                            <p:txEl>
                                              <p:pRg st="14" end="14"/>
                                            </p:txEl>
                                          </p:spTgt>
                                        </p:tgtEl>
                                        <p:attrNameLst>
                                          <p:attrName>ppt_y</p:attrName>
                                        </p:attrNameLst>
                                      </p:cBhvr>
                                    </p:anim>
                                    <p:animRot by="21600000">
                                      <p:cBhvr>
                                        <p:cTn id="101" dur="500" fill="hold">
                                          <p:stCondLst>
                                            <p:cond delay="0"/>
                                          </p:stCondLst>
                                        </p:cTn>
                                        <p:tgtEl>
                                          <p:spTgt spid="11">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69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ES" sz="2000" b="1" kern="0" dirty="0">
                <a:solidFill>
                  <a:sysClr val="windowText" lastClr="000000"/>
                </a:solidFill>
                <a:latin typeface="Arial" panose="020B0604020202020204" pitchFamily="34" charset="0"/>
                <a:cs typeface="Arial" panose="020B0604020202020204" pitchFamily="34" charset="0"/>
              </a:rPr>
              <a:t>Emisión del fallo. </a:t>
            </a:r>
            <a:endParaRPr lang="es-ES" sz="2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ES" sz="1000" kern="0" dirty="0">
              <a:solidFill>
                <a:sysClr val="windowText" lastClr="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Una vez concluida la evaluación, </a:t>
            </a:r>
            <a:r>
              <a:rPr lang="es-MX" sz="2000" dirty="0">
                <a:solidFill>
                  <a:srgbClr val="008000"/>
                </a:solidFill>
                <a:latin typeface="Arial" panose="020B0604020202020204" pitchFamily="34" charset="0"/>
                <a:cs typeface="Arial" panose="020B0604020202020204" pitchFamily="34" charset="0"/>
              </a:rPr>
              <a:t>el contrato se adjudicará </a:t>
            </a:r>
            <a:r>
              <a:rPr lang="es-MX" sz="2000" dirty="0">
                <a:solidFill>
                  <a:schemeClr val="bg1"/>
                </a:solidFill>
                <a:latin typeface="Arial" panose="020B0604020202020204" pitchFamily="34" charset="0"/>
                <a:cs typeface="Arial" panose="020B0604020202020204" pitchFamily="34" charset="0"/>
              </a:rPr>
              <a:t>al licitante cuya oferta resulte solvente porque cumple los requisitos legales, técnico y económicos solicitados </a:t>
            </a:r>
            <a:r>
              <a:rPr lang="es-MX" sz="1600" dirty="0">
                <a:solidFill>
                  <a:schemeClr val="bg1"/>
                </a:solidFill>
                <a:latin typeface="Arial" panose="020B0604020202020204" pitchFamily="34" charset="0"/>
                <a:cs typeface="Arial" panose="020B0604020202020204" pitchFamily="34" charset="0"/>
              </a:rPr>
              <a:t>(art. 36 Bis 1er. pfo. LAASSP, y 38 5º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1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La convocante emitirá </a:t>
            </a:r>
            <a:r>
              <a:rPr lang="es-MX" sz="2000" dirty="0">
                <a:solidFill>
                  <a:srgbClr val="7030A0"/>
                </a:solidFill>
                <a:latin typeface="Arial" panose="020B0604020202020204" pitchFamily="34" charset="0"/>
                <a:cs typeface="Arial" panose="020B0604020202020204" pitchFamily="34" charset="0"/>
              </a:rPr>
              <a:t>el fallo que deberá contener </a:t>
            </a:r>
            <a:r>
              <a:rPr lang="es-MX" sz="2000" dirty="0">
                <a:solidFill>
                  <a:schemeClr val="bg1"/>
                </a:solidFill>
                <a:latin typeface="Arial" panose="020B0604020202020204" pitchFamily="34" charset="0"/>
                <a:cs typeface="Arial" panose="020B0604020202020204" pitchFamily="34" charset="0"/>
              </a:rPr>
              <a:t>lo siguiente</a:t>
            </a:r>
            <a:r>
              <a:rPr lang="es-MX" sz="2000" dirty="0">
                <a:solidFill>
                  <a:schemeClr val="bg1"/>
                </a:solidFill>
                <a:latin typeface="Arial" panose="020B0604020202020204" pitchFamily="34" charset="0"/>
                <a:cs typeface="Arial" panose="020B0604020202020204" pitchFamily="34" charset="0"/>
                <a:sym typeface="Wingdings" pitchFamily="2" charset="2"/>
              </a:rPr>
              <a:t>: </a:t>
            </a:r>
            <a:r>
              <a:rPr lang="es-MX" sz="1600" dirty="0">
                <a:solidFill>
                  <a:schemeClr val="bg1"/>
                </a:solidFill>
                <a:latin typeface="Arial" panose="020B0604020202020204" pitchFamily="34" charset="0"/>
                <a:cs typeface="Arial" panose="020B0604020202020204" pitchFamily="34" charset="0"/>
                <a:sym typeface="Wingdings" pitchFamily="2" charset="2"/>
              </a:rPr>
              <a:t>(arts. </a:t>
            </a:r>
            <a:r>
              <a:rPr lang="es-MX" sz="1600" dirty="0">
                <a:solidFill>
                  <a:schemeClr val="bg1"/>
                </a:solidFill>
                <a:latin typeface="Arial" panose="020B0604020202020204" pitchFamily="34" charset="0"/>
                <a:cs typeface="Arial" panose="020B0604020202020204" pitchFamily="34" charset="0"/>
              </a:rPr>
              <a:t>37 LAASSP, 84 6º pfo RLAASSP, y 39  LOPSRM y 81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La relación de licitantes cuyas proposiciones se desecharon, expresando todas las razones legales, técnicas o económicas que sustentan tal determinación e indicando los puntos de la convocatoria que en cada caso se incumpla;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La relación de licitantes cuyas proposiciones resultaron solventes, describiendo en lo general dichas proposiciones. Se presumirá la solvencia de las proposiciones, cuando no se señale expresamente incumplimiento alguno.</a:t>
            </a:r>
          </a:p>
          <a:p>
            <a:pPr marL="0" indent="0" algn="just">
              <a:lnSpc>
                <a:spcPct val="10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a:t>
            </a:r>
            <a:r>
              <a:rPr lang="es-MX" sz="2000" b="1" dirty="0">
                <a:solidFill>
                  <a:schemeClr val="bg1"/>
                </a:solidFill>
                <a:latin typeface="Arial" panose="020B0604020202020204" pitchFamily="34" charset="0"/>
                <a:cs typeface="Arial" panose="020B0604020202020204" pitchFamily="34" charset="0"/>
              </a:rPr>
              <a:t>obras públicas</a:t>
            </a:r>
            <a:r>
              <a:rPr lang="es-MX" sz="2000" dirty="0">
                <a:solidFill>
                  <a:schemeClr val="bg1"/>
                </a:solidFill>
                <a:latin typeface="Arial" panose="020B0604020202020204" pitchFamily="34" charset="0"/>
                <a:cs typeface="Arial" panose="020B0604020202020204" pitchFamily="34" charset="0"/>
              </a:rPr>
              <a:t>, el caso de haberse utilizado el criterio de puntos y porcentajes, se incluirá un listado de los componentes del puntaje de cada licitante;</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Nombre del licitante a quien se adjudica el contrato, indicando las razones que motivaron  la  adjudicación, de  acuerdo a  los criterios previstos en la  convocatoria,</a:t>
            </a: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3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par>
                          <p:cTn id="12" fill="hold">
                            <p:stCondLst>
                              <p:cond delay="1250"/>
                            </p:stCondLst>
                            <p:childTnLst>
                              <p:par>
                                <p:cTn id="13" presetID="5"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5" dur="125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p:cTn id="20"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p:cTn id="4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 calcmode="lin" valueType="num">
                                      <p:cBhvr>
                                        <p:cTn id="51" dur="10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12" end="12"/>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12" end="12"/>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6013"/>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así como el monto total de la proposición;</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Fecha, lugar y hora para la firma del contrato, así como su número, objeto, monto y vigencia; porcentaje y monto para otorgar la garantía de cumplimiento y si será divisible o indivisible y, en su caso, la entrega de anticipos, y</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Nombre, cargo y firma del servidor público que lo emite, señalando sus facultades de acuerdo con los ordenamientos jurídicos que rijan a la convocante. Indicará también el nombre y cargo de los responsables de la evaluación de las proposiciones.</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caso de que se </a:t>
            </a:r>
            <a:r>
              <a:rPr lang="es-MX" sz="2000" dirty="0">
                <a:solidFill>
                  <a:schemeClr val="accent6">
                    <a:lumMod val="50000"/>
                  </a:schemeClr>
                </a:solidFill>
                <a:latin typeface="Arial" panose="020B0604020202020204" pitchFamily="34" charset="0"/>
                <a:cs typeface="Arial" panose="020B0604020202020204" pitchFamily="34" charset="0"/>
              </a:rPr>
              <a:t>declare desierta </a:t>
            </a:r>
            <a:r>
              <a:rPr lang="es-MX" sz="2000" dirty="0">
                <a:solidFill>
                  <a:schemeClr val="bg1"/>
                </a:solidFill>
                <a:latin typeface="Arial" panose="020B0604020202020204" pitchFamily="34" charset="0"/>
                <a:cs typeface="Arial" panose="020B0604020202020204" pitchFamily="34" charset="0"/>
              </a:rPr>
              <a:t>la licitación, se deben </a:t>
            </a:r>
            <a:r>
              <a:rPr lang="es-MX" sz="2000" dirty="0">
                <a:solidFill>
                  <a:srgbClr val="70A186"/>
                </a:solidFill>
                <a:latin typeface="Arial" panose="020B0604020202020204" pitchFamily="34" charset="0"/>
                <a:cs typeface="Arial" panose="020B0604020202020204" pitchFamily="34" charset="0"/>
              </a:rPr>
              <a:t>señalar las razones </a:t>
            </a:r>
            <a:r>
              <a:rPr lang="es-MX" sz="2000" dirty="0">
                <a:solidFill>
                  <a:schemeClr val="bg1"/>
                </a:solidFill>
                <a:latin typeface="Arial" panose="020B0604020202020204" pitchFamily="34" charset="0"/>
                <a:cs typeface="Arial" panose="020B0604020202020204" pitchFamily="34" charset="0"/>
              </a:rPr>
              <a:t>o causas de desechamiento que lo motivaron </a:t>
            </a:r>
            <a:r>
              <a:rPr lang="es-MX" sz="1600" dirty="0">
                <a:solidFill>
                  <a:schemeClr val="bg1"/>
                </a:solidFill>
                <a:latin typeface="Arial" panose="020B0604020202020204" pitchFamily="34" charset="0"/>
                <a:cs typeface="Arial" panose="020B0604020202020204" pitchFamily="34" charset="0"/>
              </a:rPr>
              <a:t>(arts. 37 2º pfo. LAASSP, 38 1er. pfo., y 39 2º pfo. y 40 1er. pfo. LOPSRM)</a:t>
            </a:r>
            <a:r>
              <a:rPr lang="es-MX" sz="2000" dirty="0">
                <a:solidFill>
                  <a:schemeClr val="bg1"/>
                </a:solidFill>
                <a:latin typeface="Arial" panose="020B0604020202020204" pitchFamily="34" charset="0"/>
                <a:cs typeface="Arial" panose="020B0604020202020204" pitchFamily="34" charset="0"/>
              </a:rPr>
              <a:t>, las cuales solo pueden ser, para las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 58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Que no se presento ninguna proposición;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Cuando la totalidad de 	              las presentadas no cubran los requisitos solicitados en la convocatoria 		    a la licitación pública,  o  </a:t>
            </a:r>
            <a:r>
              <a:rPr lang="es-MX" sz="2000" b="1" dirty="0">
                <a:solidFill>
                  <a:schemeClr val="bg1"/>
                </a:solidFill>
                <a:latin typeface="Arial" panose="020B0604020202020204" pitchFamily="34" charset="0"/>
                <a:cs typeface="Arial" panose="020B0604020202020204" pitchFamily="34" charset="0"/>
              </a:rPr>
              <a:t>c) </a:t>
            </a:r>
            <a:r>
              <a:rPr lang="es-MX" sz="2000" dirty="0">
                <a:solidFill>
                  <a:schemeClr val="bg1"/>
                </a:solidFill>
                <a:latin typeface="Arial" panose="020B0604020202020204" pitchFamily="34" charset="0"/>
                <a:cs typeface="Arial" panose="020B0604020202020204" pitchFamily="34" charset="0"/>
              </a:rPr>
              <a:t>Si se utilizó el criterio binario, si los precios 	    ofertados son no aceptables o inconvenientes. </a:t>
            </a:r>
          </a:p>
          <a:p>
            <a:pPr marL="0" indent="0" algn="just">
              <a:lnSpc>
                <a:spcPct val="11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Y para la </a:t>
            </a:r>
            <a:r>
              <a:rPr lang="es-MX" sz="2000" b="1" dirty="0">
                <a:solidFill>
                  <a:schemeClr val="bg1"/>
                </a:solidFill>
                <a:latin typeface="Arial" panose="020B0604020202020204" pitchFamily="34" charset="0"/>
                <a:cs typeface="Arial" panose="020B0604020202020204" pitchFamily="34" charset="0"/>
              </a:rPr>
              <a:t>obra pública </a:t>
            </a:r>
            <a:r>
              <a:rPr lang="es-MX" sz="1600" dirty="0">
                <a:solidFill>
                  <a:schemeClr val="bg1"/>
                </a:solidFill>
                <a:latin typeface="Arial" panose="020B0604020202020204" pitchFamily="34" charset="0"/>
                <a:cs typeface="Arial" panose="020B0604020202020204" pitchFamily="34" charset="0"/>
              </a:rPr>
              <a:t>(art. 40 1er. pfo. LOPSRM)</a:t>
            </a:r>
            <a:r>
              <a:rPr lang="es-MX" sz="2000" dirty="0">
                <a:solidFill>
                  <a:schemeClr val="bg1"/>
                </a:solidFill>
                <a:latin typeface="Arial" panose="020B0604020202020204" pitchFamily="34" charset="0"/>
                <a:cs typeface="Arial" panose="020B0604020202020204" pitchFamily="34" charset="0"/>
              </a:rPr>
              <a:t>: </a:t>
            </a:r>
          </a:p>
        </p:txBody>
      </p:sp>
      <p:pic>
        <p:nvPicPr>
          <p:cNvPr id="1026" name="Picture 2" descr="Suprema Corte podría emitir un criterio en relación a la emisión de  sentencias penales oportunas | Foro Jurídico">
            <a:extLst>
              <a:ext uri="{FF2B5EF4-FFF2-40B4-BE49-F238E27FC236}">
                <a16:creationId xmlns:a16="http://schemas.microsoft.com/office/drawing/2014/main" id="{F13C72FC-54ED-EF0D-78CD-325AAA74F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79" y="4568087"/>
            <a:ext cx="2613578" cy="170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linds(horizontal)">
                                      <p:cBhvr>
                                        <p:cTn id="31" dur="125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circle(in)">
                                      <p:cBhvr>
                                        <p:cTn id="36" dur="2000"/>
                                        <p:tgtEl>
                                          <p:spTgt spid="1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1">
                                            <p:txEl>
                                              <p:pRg st="10" end="10"/>
                                            </p:txEl>
                                          </p:spTgt>
                                        </p:tgtEl>
                                        <p:attrNameLst>
                                          <p:attrName>style.visibility</p:attrName>
                                        </p:attrNameLst>
                                      </p:cBhvr>
                                      <p:to>
                                        <p:strVal val="visible"/>
                                      </p:to>
                                    </p:set>
                                    <p:anim calcmode="lin" valueType="num">
                                      <p:cBhvr>
                                        <p:cTn id="41" dur="250" fill="hold"/>
                                        <p:tgtEl>
                                          <p:spTgt spid="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11">
                                            <p:txEl>
                                              <p:pRg st="10" end="10"/>
                                            </p:txEl>
                                          </p:spTgt>
                                        </p:tgtEl>
                                        <p:attrNameLst>
                                          <p:attrName>ppt_y</p:attrName>
                                        </p:attrNameLst>
                                      </p:cBhvr>
                                      <p:tavLst>
                                        <p:tav tm="0">
                                          <p:val>
                                            <p:strVal val="#ppt_y"/>
                                          </p:val>
                                        </p:tav>
                                        <p:tav tm="100000">
                                          <p:val>
                                            <p:strVal val="#ppt_y"/>
                                          </p:val>
                                        </p:tav>
                                      </p:tavLst>
                                    </p:anim>
                                    <p:anim calcmode="lin" valueType="num">
                                      <p:cBhvr>
                                        <p:cTn id="43" dur="250" fill="hold"/>
                                        <p:tgtEl>
                                          <p:spTgt spid="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11">
                                            <p:txEl>
                                              <p:pRg st="10" end="10"/>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1000" fill="hold"/>
                                        <p:tgtEl>
                                          <p:spTgt spid="1026"/>
                                        </p:tgtEl>
                                        <p:attrNameLst>
                                          <p:attrName>ppt_w</p:attrName>
                                        </p:attrNameLst>
                                      </p:cBhvr>
                                      <p:tavLst>
                                        <p:tav tm="0">
                                          <p:val>
                                            <p:strVal val="#ppt_w*0.70"/>
                                          </p:val>
                                        </p:tav>
                                        <p:tav tm="100000">
                                          <p:val>
                                            <p:strVal val="#ppt_w"/>
                                          </p:val>
                                        </p:tav>
                                      </p:tavLst>
                                    </p:anim>
                                    <p:anim calcmode="lin" valueType="num">
                                      <p:cBhvr>
                                        <p:cTn id="49" dur="1000" fill="hold"/>
                                        <p:tgtEl>
                                          <p:spTgt spid="1026"/>
                                        </p:tgtEl>
                                        <p:attrNameLst>
                                          <p:attrName>ppt_h</p:attrName>
                                        </p:attrNameLst>
                                      </p:cBhvr>
                                      <p:tavLst>
                                        <p:tav tm="0">
                                          <p:val>
                                            <p:strVal val="#ppt_h"/>
                                          </p:val>
                                        </p:tav>
                                        <p:tav tm="100000">
                                          <p:val>
                                            <p:strVal val="#ppt_h"/>
                                          </p:val>
                                        </p:tav>
                                      </p:tavLst>
                                    </p:anim>
                                    <p:animEffect transition="in" filter="fade">
                                      <p:cBhvr>
                                        <p:cTn id="5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65177"/>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Cuando  la  totalidad de  las  proposiciones presentadas no reúnan  los requisitos solicitados en la convocatoria, o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Los precios de insumos no fueren aceptables.</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el fallo </a:t>
            </a:r>
            <a:r>
              <a:rPr lang="es-MX" sz="2000" dirty="0">
                <a:solidFill>
                  <a:schemeClr val="accent5">
                    <a:lumMod val="50000"/>
                  </a:schemeClr>
                </a:solidFill>
                <a:latin typeface="Arial" panose="020B0604020202020204" pitchFamily="34" charset="0"/>
                <a:cs typeface="Arial" panose="020B0604020202020204" pitchFamily="34" charset="0"/>
              </a:rPr>
              <a:t>no se deberá incluir </a:t>
            </a:r>
            <a:r>
              <a:rPr lang="es-MX" sz="2000" dirty="0">
                <a:solidFill>
                  <a:schemeClr val="bg1"/>
                </a:solidFill>
                <a:latin typeface="Arial" panose="020B0604020202020204" pitchFamily="34" charset="0"/>
                <a:cs typeface="Arial" panose="020B0604020202020204" pitchFamily="34" charset="0"/>
              </a:rPr>
              <a:t>información reservada o confidencial, en los términos de las disposiciones aplicables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(arts. 37 3er. pfo. LAASSP, y 39 3er. pfo. LOPSRM)</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Con la </a:t>
            </a:r>
            <a:r>
              <a:rPr lang="es-ES" sz="2000" dirty="0">
                <a:solidFill>
                  <a:schemeClr val="bg2">
                    <a:lumMod val="60000"/>
                    <a:lumOff val="40000"/>
                  </a:schemeClr>
                </a:solidFill>
                <a:effectLst/>
                <a:latin typeface="Arial" panose="020B0604020202020204" pitchFamily="34" charset="0"/>
                <a:ea typeface="Times New Roman" panose="02020603050405020304" pitchFamily="18" charset="0"/>
              </a:rPr>
              <a:t>notificación del fallo</a:t>
            </a:r>
            <a:r>
              <a:rPr lang="es-ES" sz="2000" dirty="0">
                <a:solidFill>
                  <a:srgbClr val="000000"/>
                </a:solidFill>
                <a:latin typeface="Arial" panose="020B0604020202020204" pitchFamily="34" charset="0"/>
                <a:ea typeface="Times New Roman" panose="02020603050405020304" pitchFamily="18" charset="0"/>
              </a:rPr>
              <a:t>, serán exigibles las </a:t>
            </a:r>
            <a:r>
              <a:rPr lang="es-ES" sz="2000" dirty="0">
                <a:solidFill>
                  <a:srgbClr val="000000"/>
                </a:solidFill>
                <a:effectLst/>
                <a:latin typeface="Arial" panose="020B0604020202020204" pitchFamily="34" charset="0"/>
                <a:ea typeface="Times New Roman" panose="02020603050405020304" pitchFamily="18" charset="0"/>
              </a:rPr>
              <a:t>obligaciones derivadas de éste, sin perjuicio de la obligación de las partes de firmarlo en la fecha y términos señalados en el fallo </a:t>
            </a:r>
            <a:r>
              <a:rPr lang="es-ES" sz="1600" dirty="0">
                <a:solidFill>
                  <a:srgbClr val="000000"/>
                </a:solidFill>
                <a:effectLst/>
                <a:latin typeface="Arial" panose="020B0604020202020204" pitchFamily="34" charset="0"/>
                <a:ea typeface="Times New Roman" panose="02020603050405020304" pitchFamily="18" charset="0"/>
              </a:rPr>
              <a:t>(arts. 37 6º pfo. LAASSP, y 39 4º pfo. LOPSRM)</a:t>
            </a:r>
            <a:r>
              <a:rPr lang="es-ES" sz="2000" dirty="0">
                <a:solidFill>
                  <a:srgbClr val="000000"/>
                </a:solidFill>
                <a:effectLst/>
                <a:latin typeface="Arial" panose="020B0604020202020204" pitchFamily="34" charset="0"/>
                <a:ea typeface="Times New Roman" panose="02020603050405020304" pitchFamily="18" charset="0"/>
              </a:rPr>
              <a:t>.</a:t>
            </a:r>
            <a:endParaRPr lang="es-MX" sz="200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Cuando </a:t>
            </a:r>
            <a:r>
              <a:rPr lang="es-MX" sz="2000" dirty="0">
                <a:solidFill>
                  <a:schemeClr val="accent6">
                    <a:lumMod val="50000"/>
                  </a:schemeClr>
                </a:solidFill>
                <a:latin typeface="Arial" panose="020B0604020202020204" pitchFamily="34" charset="0"/>
                <a:cs typeface="Arial" panose="020B0604020202020204" pitchFamily="34" charset="0"/>
              </a:rPr>
              <a:t>se adviertan errores </a:t>
            </a:r>
            <a:r>
              <a:rPr lang="es-MX" sz="2000" dirty="0">
                <a:solidFill>
                  <a:schemeClr val="bg1"/>
                </a:solidFill>
                <a:latin typeface="Arial" panose="020B0604020202020204" pitchFamily="34" charset="0"/>
                <a:cs typeface="Arial" panose="020B0604020202020204" pitchFamily="34" charset="0"/>
              </a:rPr>
              <a:t>estos se podrán corregir de conformidad	        con lo dispuesto en los dos últimos párrafos del artículo 37 de la LAAS	        SP, y 39 6º y 7º párrafos de la LOPSRM.</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Por cuanto hace a los </a:t>
            </a:r>
            <a:r>
              <a:rPr lang="es-MX" sz="2000" b="1" dirty="0">
                <a:solidFill>
                  <a:schemeClr val="bg1"/>
                </a:solidFill>
                <a:latin typeface="Arial" panose="020B0604020202020204" pitchFamily="34" charset="0"/>
                <a:cs typeface="Arial" panose="020B0604020202020204" pitchFamily="34" charset="0"/>
              </a:rPr>
              <a:t>procedimientos de excepción a la licitación</a:t>
            </a:r>
            <a:r>
              <a:rPr lang="es-MX" sz="2000" dirty="0">
                <a:solidFill>
                  <a:schemeClr val="bg1"/>
                </a:solidFill>
                <a:latin typeface="Arial" panose="020B0604020202020204" pitchFamily="34" charset="0"/>
                <a:cs typeface="Arial" panose="020B0604020202020204" pitchFamily="34" charset="0"/>
              </a:rPr>
              <a:t>, la convocante puede, como ya se indicó en un momento anterior, llevar a cabo </a:t>
            </a:r>
            <a:r>
              <a:rPr lang="es-MX" sz="2000" dirty="0">
                <a:solidFill>
                  <a:schemeClr val="accent1">
                    <a:lumMod val="75000"/>
                  </a:schemeClr>
                </a:solidFill>
                <a:latin typeface="Arial" panose="020B0604020202020204" pitchFamily="34" charset="0"/>
                <a:cs typeface="Arial" panose="020B0604020202020204" pitchFamily="34" charset="0"/>
              </a:rPr>
              <a:t>cuatro procedimientos</a:t>
            </a:r>
            <a:r>
              <a:rPr lang="es-MX" sz="2000" dirty="0">
                <a:solidFill>
                  <a:schemeClr val="bg1"/>
                </a:solidFill>
                <a:latin typeface="Arial" panose="020B0604020202020204" pitchFamily="34" charset="0"/>
                <a:cs typeface="Arial" panose="020B0604020202020204" pitchFamily="34" charset="0"/>
              </a:rPr>
              <a:t>, dependiendo de dos factores:</a:t>
            </a:r>
          </a:p>
          <a:p>
            <a:pPr marL="0" indent="0" algn="just">
              <a:lnSpc>
                <a:spcPct val="110000"/>
              </a:lnSpc>
              <a:spcBef>
                <a:spcPts val="0"/>
              </a:spcBef>
              <a:buNone/>
            </a:pPr>
            <a:r>
              <a:rPr lang="es-MX" sz="5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pPr>
            <a:r>
              <a:rPr lang="es-MX" sz="2000" dirty="0">
                <a:solidFill>
                  <a:schemeClr val="bg1"/>
                </a:solidFill>
                <a:latin typeface="Arial" panose="020B0604020202020204" pitchFamily="34" charset="0"/>
                <a:cs typeface="Arial" panose="020B0604020202020204" pitchFamily="34" charset="0"/>
              </a:rPr>
              <a:t>El </a:t>
            </a:r>
            <a:r>
              <a:rPr lang="es-MX" sz="2000" dirty="0">
                <a:solidFill>
                  <a:srgbClr val="0000FF"/>
                </a:solidFill>
                <a:latin typeface="Arial" panose="020B0604020202020204" pitchFamily="34" charset="0"/>
                <a:cs typeface="Arial" panose="020B0604020202020204" pitchFamily="34" charset="0"/>
              </a:rPr>
              <a:t>monto a contratar</a:t>
            </a:r>
            <a:r>
              <a:rPr lang="es-MX" sz="2000" dirty="0">
                <a:solidFill>
                  <a:schemeClr val="bg1"/>
                </a:solidFill>
                <a:latin typeface="Arial" panose="020B0604020202020204" pitchFamily="34" charset="0"/>
                <a:cs typeface="Arial" panose="020B0604020202020204" pitchFamily="34" charset="0"/>
              </a:rPr>
              <a:t>, o bien, que </a:t>
            </a:r>
            <a:r>
              <a:rPr lang="es-MX" sz="2000" dirty="0">
                <a:solidFill>
                  <a:schemeClr val="accent3">
                    <a:lumMod val="75000"/>
                  </a:schemeClr>
                </a:solidFill>
                <a:latin typeface="Arial" panose="020B0604020202020204" pitchFamily="34" charset="0"/>
                <a:cs typeface="Arial" panose="020B0604020202020204" pitchFamily="34" charset="0"/>
              </a:rPr>
              <a:t>exista alguna causa </a:t>
            </a:r>
            <a:r>
              <a:rPr lang="es-MX" sz="2000" dirty="0">
                <a:solidFill>
                  <a:schemeClr val="bg1"/>
                </a:solidFill>
                <a:latin typeface="Arial" panose="020B0604020202020204" pitchFamily="34" charset="0"/>
                <a:cs typeface="Arial" panose="020B0604020202020204" pitchFamily="34" charset="0"/>
              </a:rPr>
              <a:t>prevista en la Ley que permita dejar de efectuar la licitación pública. Lo cual se resume en el siguiente cuadro:</a:t>
            </a:r>
            <a:endParaRPr lang="es-MX" sz="1000" dirty="0">
              <a:solidFill>
                <a:schemeClr val="bg1"/>
              </a:solidFill>
              <a:latin typeface="Arial" panose="020B0604020202020204" pitchFamily="34" charset="0"/>
              <a:cs typeface="Arial" panose="020B0604020202020204" pitchFamily="34" charset="0"/>
            </a:endParaRPr>
          </a:p>
        </p:txBody>
      </p:sp>
      <p:pic>
        <p:nvPicPr>
          <p:cNvPr id="3" name="Picture 2" descr="Qué es error humano? ¿Cómo detectar y prevenir el error?">
            <a:extLst>
              <a:ext uri="{FF2B5EF4-FFF2-40B4-BE49-F238E27FC236}">
                <a16:creationId xmlns:a16="http://schemas.microsoft.com/office/drawing/2014/main" id="{E18ACF9D-E2AB-5EAB-DB05-AD5A2710F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83" y="3233384"/>
            <a:ext cx="1752540" cy="115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362">
                                          <p:stCondLst>
                                            <p:cond delay="0"/>
                                          </p:stCondLst>
                                        </p:cTn>
                                        <p:tgtEl>
                                          <p:spTgt spid="11">
                                            <p:txEl>
                                              <p:pRg st="0" end="0"/>
                                            </p:txEl>
                                          </p:spTgt>
                                        </p:tgtEl>
                                      </p:cBhvr>
                                    </p:animEffect>
                                    <p:anim calcmode="lin" valueType="num">
                                      <p:cBhvr>
                                        <p:cTn id="8" dur="1139"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xEl>
                                              <p:pRg st="0" end="0"/>
                                            </p:txEl>
                                          </p:spTgt>
                                        </p:tgtEl>
                                      </p:cBhvr>
                                      <p:to x="100000" y="60000"/>
                                    </p:animScale>
                                    <p:animScale>
                                      <p:cBhvr>
                                        <p:cTn id="14" dur="104" decel="50000">
                                          <p:stCondLst>
                                            <p:cond delay="423"/>
                                          </p:stCondLst>
                                        </p:cTn>
                                        <p:tgtEl>
                                          <p:spTgt spid="11">
                                            <p:txEl>
                                              <p:pRg st="0" end="0"/>
                                            </p:txEl>
                                          </p:spTgt>
                                        </p:tgtEl>
                                      </p:cBhvr>
                                      <p:to x="100000" y="100000"/>
                                    </p:animScale>
                                    <p:animScale>
                                      <p:cBhvr>
                                        <p:cTn id="15" dur="16">
                                          <p:stCondLst>
                                            <p:cond delay="820"/>
                                          </p:stCondLst>
                                        </p:cTn>
                                        <p:tgtEl>
                                          <p:spTgt spid="11">
                                            <p:txEl>
                                              <p:pRg st="0" end="0"/>
                                            </p:txEl>
                                          </p:spTgt>
                                        </p:tgtEl>
                                      </p:cBhvr>
                                      <p:to x="100000" y="80000"/>
                                    </p:animScale>
                                    <p:animScale>
                                      <p:cBhvr>
                                        <p:cTn id="16" dur="104" decel="50000">
                                          <p:stCondLst>
                                            <p:cond delay="836"/>
                                          </p:stCondLst>
                                        </p:cTn>
                                        <p:tgtEl>
                                          <p:spTgt spid="11">
                                            <p:txEl>
                                              <p:pRg st="0" end="0"/>
                                            </p:txEl>
                                          </p:spTgt>
                                        </p:tgtEl>
                                      </p:cBhvr>
                                      <p:to x="100000" y="100000"/>
                                    </p:animScale>
                                    <p:animScale>
                                      <p:cBhvr>
                                        <p:cTn id="17" dur="16">
                                          <p:stCondLst>
                                            <p:cond delay="1026"/>
                                          </p:stCondLst>
                                        </p:cTn>
                                        <p:tgtEl>
                                          <p:spTgt spid="11">
                                            <p:txEl>
                                              <p:pRg st="0" end="0"/>
                                            </p:txEl>
                                          </p:spTgt>
                                        </p:tgtEl>
                                      </p:cBhvr>
                                      <p:to x="100000" y="90000"/>
                                    </p:animScale>
                                    <p:animScale>
                                      <p:cBhvr>
                                        <p:cTn id="18" dur="104" decel="50000">
                                          <p:stCondLst>
                                            <p:cond delay="1042"/>
                                          </p:stCondLst>
                                        </p:cTn>
                                        <p:tgtEl>
                                          <p:spTgt spid="11">
                                            <p:txEl>
                                              <p:pRg st="0" end="0"/>
                                            </p:txEl>
                                          </p:spTgt>
                                        </p:tgtEl>
                                      </p:cBhvr>
                                      <p:to x="100000" y="100000"/>
                                    </p:animScale>
                                    <p:animScale>
                                      <p:cBhvr>
                                        <p:cTn id="19" dur="16">
                                          <p:stCondLst>
                                            <p:cond delay="1130"/>
                                          </p:stCondLst>
                                        </p:cTn>
                                        <p:tgtEl>
                                          <p:spTgt spid="11">
                                            <p:txEl>
                                              <p:pRg st="0" end="0"/>
                                            </p:txEl>
                                          </p:spTgt>
                                        </p:tgtEl>
                                      </p:cBhvr>
                                      <p:to x="100000" y="95000"/>
                                    </p:animScale>
                                    <p:animScale>
                                      <p:cBhvr>
                                        <p:cTn id="20" dur="104" decel="50000">
                                          <p:stCondLst>
                                            <p:cond delay="1146"/>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p:cTn id="3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1250"/>
                                        <p:tgtEl>
                                          <p:spTgt spid="3"/>
                                        </p:tgtEl>
                                      </p:cBhvr>
                                    </p:animEffect>
                                  </p:childTnLst>
                                </p:cTn>
                              </p:par>
                              <p:par>
                                <p:cTn id="41" presetID="25" presetClass="entr" presetSubtype="0"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5" dur="1250"/>
                                        <p:tgtEl>
                                          <p:spTgt spid="11">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1000"/>
                                        <p:tgtEl>
                                          <p:spTgt spid="11">
                                            <p:txEl>
                                              <p:pRg st="10" end="10"/>
                                            </p:txEl>
                                          </p:spTgt>
                                        </p:tgtEl>
                                      </p:cBhvr>
                                    </p:animEffect>
                                    <p:anim calcmode="lin" valueType="num">
                                      <p:cBhvr>
                                        <p:cTn id="6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
            <a:extLst>
              <a:ext uri="{FF2B5EF4-FFF2-40B4-BE49-F238E27FC236}">
                <a16:creationId xmlns:a16="http://schemas.microsoft.com/office/drawing/2014/main" id="{93E24D77-4DEF-42C1-87E3-BE06B61CD86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5C8F57-316B-4CEE-B5A5-73E21CC7493C}" type="slidenum">
              <a:rPr lang="es-ES" altLang="es-MX" sz="2400" smtClean="0">
                <a:solidFill>
                  <a:srgbClr val="FFFFFF"/>
                </a:solidFill>
              </a:rPr>
              <a:pPr/>
              <a:t>72</a:t>
            </a:fld>
            <a:endParaRPr lang="es-ES" altLang="es-MX" sz="2400" dirty="0">
              <a:solidFill>
                <a:srgbClr val="FFFFFF"/>
              </a:solidFill>
            </a:endParaRPr>
          </a:p>
        </p:txBody>
      </p:sp>
      <p:sp>
        <p:nvSpPr>
          <p:cNvPr id="23556" name="Marcador de contenido 2"/>
          <p:cNvSpPr>
            <a:spLocks noGrp="1"/>
          </p:cNvSpPr>
          <p:nvPr>
            <p:ph idx="4294967295"/>
          </p:nvPr>
        </p:nvSpPr>
        <p:spPr>
          <a:xfrm>
            <a:off x="1063725" y="570050"/>
            <a:ext cx="9108975" cy="5964238"/>
          </a:xfrm>
          <a:noFill/>
        </p:spPr>
        <p:txBody>
          <a:bodyPr>
            <a:normAutofit lnSpcReduction="10000"/>
          </a:bodyPr>
          <a:lstStyle/>
          <a:p>
            <a:pPr algn="just">
              <a:spcBef>
                <a:spcPts val="600"/>
              </a:spcBef>
              <a:buNone/>
            </a:pPr>
            <a:endParaRPr lang="es-ES_tradnl" sz="500" dirty="0">
              <a:solidFill>
                <a:srgbClr val="595959"/>
              </a:solidFill>
              <a:latin typeface="Candara"/>
              <a:cs typeface="Candara"/>
            </a:endParaRPr>
          </a:p>
          <a:p>
            <a:pPr algn="just">
              <a:spcBef>
                <a:spcPts val="600"/>
              </a:spcBef>
              <a:buClr>
                <a:srgbClr val="9E8E5C">
                  <a:lumMod val="60000"/>
                  <a:lumOff val="40000"/>
                </a:srgbClr>
              </a:buClr>
              <a:buNone/>
            </a:pPr>
            <a:endParaRPr lang="es-ES" sz="200" dirty="0">
              <a:solidFill>
                <a:prstClr val="black">
                  <a:lumMod val="65000"/>
                  <a:lumOff val="35000"/>
                </a:prstClr>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200" dirty="0">
                <a:solidFill>
                  <a:srgbClr val="000000"/>
                </a:solidFill>
                <a:ea typeface="MS PGothic" charset="0"/>
              </a:rPr>
              <a:t>	</a:t>
            </a:r>
            <a:r>
              <a:rPr lang="es-ES" sz="2200" dirty="0">
                <a:solidFill>
                  <a:schemeClr val="bg2">
                    <a:lumMod val="60000"/>
                    <a:lumOff val="40000"/>
                  </a:schemeClr>
                </a:solidFill>
                <a:latin typeface="Arial" panose="020B0604020202020204" pitchFamily="34" charset="0"/>
                <a:ea typeface="MS PGothic" charset="0"/>
                <a:cs typeface="Arial" panose="020B0604020202020204" pitchFamily="34" charset="0"/>
              </a:rPr>
              <a:t>             </a:t>
            </a:r>
            <a:r>
              <a:rPr lang="es-ES" sz="2000" dirty="0">
                <a:solidFill>
                  <a:schemeClr val="bg2">
                    <a:lumMod val="60000"/>
                    <a:lumOff val="40000"/>
                  </a:schemeClr>
                </a:solidFill>
                <a:latin typeface="Arial" panose="020B0604020202020204" pitchFamily="34" charset="0"/>
                <a:ea typeface="MS PGothic" charset="0"/>
                <a:cs typeface="Arial" panose="020B0604020202020204" pitchFamily="34" charset="0"/>
              </a:rPr>
              <a:t>Licitación pública </a:t>
            </a:r>
            <a:r>
              <a:rPr lang="es-ES" sz="2000" dirty="0">
                <a:solidFill>
                  <a:srgbClr val="000000"/>
                </a:solidFill>
                <a:latin typeface="Arial" panose="020B0604020202020204" pitchFamily="34" charset="0"/>
                <a:ea typeface="MS PGothic" charset="0"/>
                <a:cs typeface="Arial" panose="020B0604020202020204" pitchFamily="34" charset="0"/>
              </a:rPr>
              <a:t>nacional,     Adjudicación directa o Invitación               	     internacional bajo tratados          a cuando menos 3 personas</a:t>
            </a:r>
          </a:p>
          <a:p>
            <a:pPr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o abierta.                    </a:t>
            </a:r>
            <a:r>
              <a:rPr lang="es-ES" sz="2000" dirty="0">
                <a:solidFill>
                  <a:srgbClr val="FFFFFF"/>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por </a:t>
            </a:r>
            <a:r>
              <a:rPr lang="es-ES" sz="2000" b="1" dirty="0">
                <a:solidFill>
                  <a:schemeClr val="accent3">
                    <a:lumMod val="75000"/>
                  </a:schemeClr>
                </a:solidFill>
                <a:latin typeface="Arial" panose="020B0604020202020204" pitchFamily="34" charset="0"/>
                <a:ea typeface="MS PGothic" charset="0"/>
                <a:cs typeface="Arial" panose="020B0604020202020204" pitchFamily="34" charset="0"/>
              </a:rPr>
              <a:t>causa</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200" dirty="0">
                <a:solidFill>
                  <a:srgbClr val="FFFFFF"/>
                </a:solidFill>
                <a:latin typeface="Arial" panose="020B0604020202020204" pitchFamily="34" charset="0"/>
                <a:ea typeface="MS PGothic" charset="0"/>
                <a:cs typeface="Arial" panose="020B0604020202020204" pitchFamily="34" charset="0"/>
              </a:rPr>
              <a:t>.</a:t>
            </a:r>
            <a:r>
              <a:rPr lang="es-ES" sz="1200" dirty="0">
                <a:solidFill>
                  <a:srgbClr val="000000"/>
                </a:solidFill>
                <a:latin typeface="Arial" panose="020B0604020202020204" pitchFamily="34" charset="0"/>
                <a:ea typeface="MS PGothic" charset="0"/>
                <a:cs typeface="Arial" panose="020B0604020202020204" pitchFamily="34" charset="0"/>
              </a:rPr>
              <a:t> </a:t>
            </a:r>
            <a:r>
              <a:rPr lang="es-ES" sz="300" dirty="0">
                <a:solidFill>
                  <a:srgbClr val="000000"/>
                </a:solidFill>
                <a:latin typeface="Arial" panose="020B0604020202020204" pitchFamily="34" charset="0"/>
                <a:ea typeface="MS PGothic" charset="0"/>
                <a:cs typeface="Arial" panose="020B0604020202020204" pitchFamily="34" charset="0"/>
              </a:rPr>
              <a:t>		</a:t>
            </a:r>
            <a:r>
              <a:rPr lang="es-ES" sz="1400" dirty="0">
                <a:solidFill>
                  <a:srgbClr val="000000"/>
                </a:solidFill>
                <a:latin typeface="Arial" panose="020B0604020202020204" pitchFamily="34" charset="0"/>
                <a:ea typeface="MS PGothic" charset="0"/>
                <a:cs typeface="Arial" panose="020B0604020202020204" pitchFamily="34" charset="0"/>
              </a:rPr>
              <a:t>	</a:t>
            </a:r>
            <a:r>
              <a:rPr lang="es-ES" sz="1800" dirty="0">
                <a:solidFill>
                  <a:srgbClr val="000000"/>
                </a:solidFill>
                <a:latin typeface="Arial" panose="020B0604020202020204" pitchFamily="34" charset="0"/>
                <a:ea typeface="MS PGothic" charset="0"/>
                <a:cs typeface="Arial" panose="020B0604020202020204" pitchFamily="34" charset="0"/>
              </a:rPr>
              <a:t>		                            </a:t>
            </a:r>
          </a:p>
          <a:p>
            <a:pPr algn="just">
              <a:spcBef>
                <a:spcPct val="0"/>
              </a:spcBef>
              <a:buClr>
                <a:srgbClr val="9E8E5C">
                  <a:lumMod val="60000"/>
                  <a:lumOff val="40000"/>
                </a:srgbClr>
              </a:buClr>
              <a:buNone/>
            </a:pPr>
            <a:r>
              <a:rPr lang="es-ES" sz="18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endParaRPr lang="es-ES" sz="13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Invitación a cuando menos tres personas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algn="just">
              <a:spcBef>
                <a:spcPts val="600"/>
              </a:spcBef>
              <a:buClr>
                <a:srgbClr val="9E8E5C">
                  <a:lumMod val="60000"/>
                  <a:lumOff val="40000"/>
                </a:srgbClr>
              </a:buClr>
              <a:buNone/>
            </a:pPr>
            <a:r>
              <a:rPr lang="es-ES" sz="1400" dirty="0">
                <a:solidFill>
                  <a:srgbClr val="000000"/>
                </a:solidFill>
                <a:latin typeface="Arial" panose="020B0604020202020204" pitchFamily="34" charset="0"/>
                <a:ea typeface="MS PGothic" charset="0"/>
                <a:cs typeface="Arial" panose="020B0604020202020204" pitchFamily="34" charset="0"/>
              </a:rPr>
              <a:t>									</a:t>
            </a:r>
            <a:r>
              <a:rPr lang="es-ES" sz="1500" dirty="0">
                <a:solidFill>
                  <a:srgbClr val="000000"/>
                </a:solidFill>
                <a:latin typeface="Arial" panose="020B0604020202020204" pitchFamily="34" charset="0"/>
                <a:ea typeface="MS PGothic" charset="0"/>
                <a:cs typeface="Arial" panose="020B0604020202020204" pitchFamily="34" charset="0"/>
              </a:rPr>
              <a:t>Hasta</a:t>
            </a:r>
            <a:r>
              <a:rPr lang="es-ES" sz="1800" dirty="0">
                <a:solidFill>
                  <a:srgbClr val="000000"/>
                </a:solidFill>
                <a:latin typeface="Arial" panose="020B0604020202020204" pitchFamily="34" charset="0"/>
                <a:ea typeface="MS PGothic" charset="0"/>
                <a:cs typeface="Arial" panose="020B0604020202020204" pitchFamily="34" charset="0"/>
              </a:rPr>
              <a:t>                                                            </a:t>
            </a:r>
            <a:endParaRPr lang="es-ES" sz="15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lvl="0" algn="just">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		      Adjudicación directa por </a:t>
            </a:r>
            <a:r>
              <a:rPr lang="es-ES" sz="2000" b="1" dirty="0">
                <a:solidFill>
                  <a:srgbClr val="0000FF"/>
                </a:solidFill>
                <a:latin typeface="Arial" panose="020B0604020202020204" pitchFamily="34" charset="0"/>
                <a:ea typeface="MS PGothic" charset="0"/>
                <a:cs typeface="Arial" panose="020B0604020202020204" pitchFamily="34" charset="0"/>
              </a:rPr>
              <a:t>monto</a:t>
            </a:r>
            <a:r>
              <a:rPr lang="es-ES" sz="2000" dirty="0">
                <a:solidFill>
                  <a:srgbClr val="000000"/>
                </a:solidFill>
                <a:latin typeface="Arial" panose="020B0604020202020204" pitchFamily="34" charset="0"/>
                <a:ea typeface="MS PGothic" charset="0"/>
                <a:cs typeface="Arial" panose="020B0604020202020204" pitchFamily="34" charset="0"/>
              </a:rPr>
              <a:t>.</a:t>
            </a:r>
          </a:p>
          <a:p>
            <a:pPr lvl="0" algn="just">
              <a:spcBef>
                <a:spcPct val="0"/>
              </a:spcBef>
              <a:buClr>
                <a:srgbClr val="9E8E5C">
                  <a:lumMod val="60000"/>
                  <a:lumOff val="40000"/>
                </a:srgbClr>
              </a:buClr>
              <a:buNone/>
            </a:pPr>
            <a:endParaRPr lang="es-ES" sz="2000" dirty="0">
              <a:solidFill>
                <a:srgbClr val="000000"/>
              </a:solidFill>
              <a:latin typeface="Arial" panose="020B0604020202020204" pitchFamily="34" charset="0"/>
              <a:ea typeface="MS PGothic" charset="0"/>
              <a:cs typeface="Arial" panose="020B0604020202020204" pitchFamily="34" charset="0"/>
            </a:endParaRPr>
          </a:p>
          <a:p>
            <a:pPr marL="0" lvl="0" indent="0" algn="just">
              <a:lnSpc>
                <a:spcPct val="100000"/>
              </a:lnSpc>
              <a:spcBef>
                <a:spcPct val="0"/>
              </a:spcBef>
              <a:buClr>
                <a:srgbClr val="9E8E5C">
                  <a:lumMod val="60000"/>
                  <a:lumOff val="40000"/>
                </a:srgbClr>
              </a:buClr>
              <a:buNone/>
            </a:pPr>
            <a:r>
              <a:rPr lang="es-ES" sz="2000" dirty="0">
                <a:solidFill>
                  <a:srgbClr val="000000"/>
                </a:solidFill>
                <a:latin typeface="Arial" panose="020B0604020202020204" pitchFamily="34" charset="0"/>
                <a:ea typeface="MS PGothic" charset="0"/>
                <a:cs typeface="Arial" panose="020B0604020202020204" pitchFamily="34" charset="0"/>
              </a:rPr>
              <a:t>Para poder iniciar cualquier excepción a la licitación, la convocante, </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antes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chemeClr val="accent6">
                    <a:lumMod val="50000"/>
                  </a:schemeClr>
                </a:solidFill>
                <a:latin typeface="Arial" panose="020B0604020202020204" pitchFamily="34" charset="0"/>
                <a:ea typeface="MS PGothic" charset="0"/>
                <a:cs typeface="Arial" panose="020B0604020202020204" pitchFamily="34" charset="0"/>
              </a:rPr>
              <a:t>       de iniciar el procedimiento</a:t>
            </a:r>
            <a:r>
              <a:rPr lang="es-ES" sz="2000" dirty="0">
                <a:solidFill>
                  <a:srgbClr val="000000"/>
                </a:solidFill>
                <a:latin typeface="Arial" panose="020B0604020202020204" pitchFamily="34" charset="0"/>
                <a:ea typeface="MS PGothic" charset="0"/>
                <a:cs typeface="Arial" panose="020B0604020202020204" pitchFamily="34" charset="0"/>
              </a:rPr>
              <a:t> de contratación, debe considerar los </a:t>
            </a:r>
            <a:r>
              <a:rPr lang="es-ES" sz="2000" dirty="0" err="1">
                <a:solidFill>
                  <a:srgbClr val="000000"/>
                </a:solidFill>
                <a:latin typeface="Arial" panose="020B0604020202020204" pitchFamily="34" charset="0"/>
                <a:ea typeface="MS PGothic" charset="0"/>
                <a:cs typeface="Arial" panose="020B0604020202020204" pitchFamily="34" charset="0"/>
              </a:rPr>
              <a:t>siguien</a:t>
            </a:r>
            <a:r>
              <a:rPr lang="es-ES" sz="2000" dirty="0">
                <a:solidFill>
                  <a:srgbClr val="000000"/>
                </a:solidFill>
                <a:latin typeface="Arial" panose="020B0604020202020204" pitchFamily="34" charset="0"/>
                <a:ea typeface="MS PGothic" charset="0"/>
                <a:cs typeface="Arial" panose="020B0604020202020204" pitchFamily="34" charset="0"/>
              </a:rPr>
              <a:t>-     </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      tes</a:t>
            </a:r>
            <a:r>
              <a:rPr lang="es-ES" sz="2000" dirty="0">
                <a:solidFill>
                  <a:schemeClr val="accent1">
                    <a:lumMod val="40000"/>
                    <a:lumOff val="60000"/>
                  </a:schemeClr>
                </a:solidFill>
                <a:latin typeface="Arial" panose="020B0604020202020204" pitchFamily="34" charset="0"/>
                <a:ea typeface="MS PGothic" charset="0"/>
                <a:cs typeface="Arial" panose="020B0604020202020204" pitchFamily="34" charset="0"/>
              </a:rPr>
              <a:t>-</a:t>
            </a:r>
            <a:r>
              <a:rPr lang="es-ES" sz="2000" dirty="0">
                <a:solidFill>
                  <a:srgbClr val="000000"/>
                </a:solidFill>
                <a:latin typeface="Arial" panose="020B0604020202020204" pitchFamily="34" charset="0"/>
                <a:ea typeface="MS PGothic" charset="0"/>
                <a:cs typeface="Arial" panose="020B0604020202020204" pitchFamily="34" charset="0"/>
              </a:rPr>
              <a:t>aspectos normativos:</a:t>
            </a:r>
          </a:p>
          <a:p>
            <a:pPr marL="0" lvl="0" indent="0" algn="just">
              <a:lnSpc>
                <a:spcPct val="100000"/>
              </a:lnSpc>
              <a:spcBef>
                <a:spcPct val="0"/>
              </a:spcBef>
              <a:buClr>
                <a:srgbClr val="9E8E5C">
                  <a:lumMod val="60000"/>
                  <a:lumOff val="40000"/>
                </a:srgbClr>
              </a:buClr>
              <a:buNone/>
            </a:pPr>
            <a:endParaRPr lang="es-ES" sz="1000" dirty="0">
              <a:solidFill>
                <a:srgbClr val="000000"/>
              </a:solidFill>
              <a:latin typeface="Arial" panose="020B0604020202020204" pitchFamily="34" charset="0"/>
              <a:ea typeface="MS PGothic" charset="0"/>
              <a:cs typeface="Arial" panose="020B0604020202020204" pitchFamily="34" charset="0"/>
            </a:endParaRPr>
          </a:p>
          <a:p>
            <a:pPr marL="0" indent="0" algn="just">
              <a:lnSpc>
                <a:spcPct val="10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 I. </a:t>
            </a:r>
            <a:r>
              <a:rPr lang="es-ES" sz="2000" dirty="0">
                <a:solidFill>
                  <a:srgbClr val="000000"/>
                </a:solidFill>
                <a:latin typeface="Arial" panose="020B0604020202020204" pitchFamily="34" charset="0"/>
                <a:ea typeface="MS PGothic" charset="0"/>
                <a:cs typeface="Arial" panose="020B0604020202020204" pitchFamily="34" charset="0"/>
              </a:rPr>
              <a:t>Las personas que se quieran invitar a participar, </a:t>
            </a:r>
            <a:r>
              <a:rPr lang="es-MX" altLang="es-MX" sz="2000" dirty="0">
                <a:solidFill>
                  <a:schemeClr val="bg1"/>
                </a:solidFill>
                <a:latin typeface="Arial" panose="020B0604020202020204" pitchFamily="34" charset="0"/>
                <a:cs typeface="Arial" panose="020B0604020202020204" pitchFamily="34" charset="0"/>
              </a:rPr>
              <a:t>o a los que se les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pretenda adjudicar directamente algún contrato</a:t>
            </a:r>
            <a:r>
              <a:rPr lang="es-ES" sz="2000" dirty="0">
                <a:solidFill>
                  <a:srgbClr val="000000"/>
                </a:solidFill>
                <a:latin typeface="Arial" panose="020B0604020202020204" pitchFamily="34" charset="0"/>
                <a:ea typeface="MS PGothic" charset="0"/>
                <a:cs typeface="Arial" panose="020B0604020202020204" pitchFamily="34" charset="0"/>
              </a:rPr>
              <a:t> deben cumplir lo siguiente: </a:t>
            </a:r>
          </a:p>
          <a:p>
            <a:pPr algn="just">
              <a:spcBef>
                <a:spcPct val="0"/>
              </a:spcBef>
              <a:buClr>
                <a:srgbClr val="9E8E5C">
                  <a:lumMod val="60000"/>
                  <a:lumOff val="40000"/>
                </a:srgbClr>
              </a:buClr>
              <a:buNone/>
            </a:pPr>
            <a:r>
              <a:rPr lang="es-ES" sz="500" dirty="0">
                <a:solidFill>
                  <a:srgbClr val="000000"/>
                </a:solidFill>
                <a:latin typeface="Arial" panose="020B0604020202020204" pitchFamily="34" charset="0"/>
                <a:ea typeface="MS PGothic" charset="0"/>
                <a:cs typeface="Arial" panose="020B0604020202020204" pitchFamily="34" charset="0"/>
              </a:rPr>
              <a:t> </a:t>
            </a:r>
          </a:p>
          <a:p>
            <a:pPr marL="0" lvl="1" algn="just">
              <a:lnSpc>
                <a:spcPct val="110000"/>
              </a:lnSpc>
              <a:spcBef>
                <a:spcPct val="0"/>
              </a:spcBef>
              <a:buClr>
                <a:srgbClr val="9E8E5C">
                  <a:lumMod val="60000"/>
                  <a:lumOff val="40000"/>
                </a:srgbClr>
              </a:buClr>
              <a:buNone/>
            </a:pPr>
            <a:r>
              <a:rPr lang="es-ES" sz="2000" b="1" dirty="0">
                <a:solidFill>
                  <a:srgbClr val="000000"/>
                </a:solidFill>
                <a:latin typeface="Arial" panose="020B0604020202020204" pitchFamily="34" charset="0"/>
                <a:ea typeface="MS PGothic" charset="0"/>
                <a:cs typeface="Arial" panose="020B0604020202020204" pitchFamily="34" charset="0"/>
              </a:rPr>
              <a:t>a) </a:t>
            </a:r>
            <a:r>
              <a:rPr lang="es-ES" sz="2000" dirty="0">
                <a:solidFill>
                  <a:srgbClr val="000000"/>
                </a:solidFill>
                <a:latin typeface="Arial" panose="020B0604020202020204" pitchFamily="34" charset="0"/>
                <a:ea typeface="MS PGothic" charset="0"/>
                <a:cs typeface="Arial" panose="020B0604020202020204" pitchFamily="34" charset="0"/>
              </a:rPr>
              <a:t>En ambas materias</a:t>
            </a:r>
            <a:r>
              <a:rPr lang="es-ES" dirty="0">
                <a:solidFill>
                  <a:srgbClr val="000000"/>
                </a:solidFill>
                <a:latin typeface="Arial" panose="020B0604020202020204" pitchFamily="34" charset="0"/>
                <a:ea typeface="MS PGothic" charset="0"/>
                <a:cs typeface="Arial" panose="020B0604020202020204" pitchFamily="34" charset="0"/>
              </a:rPr>
              <a:t>, 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y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ES" dirty="0">
                <a:solidFill>
                  <a:srgbClr val="000000"/>
                </a:solidFill>
                <a:latin typeface="Arial" panose="020B0604020202020204" pitchFamily="34" charset="0"/>
                <a:ea typeface="MS PGothic"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5351510" y="775030"/>
            <a:ext cx="471206" cy="875016"/>
          </a:xfrm>
          <a:prstGeom prst="rect">
            <a:avLst/>
          </a:prstGeom>
          <a:ln w="28575">
            <a:noFill/>
          </a:ln>
        </p:spPr>
      </p:pic>
      <p:pic>
        <p:nvPicPr>
          <p:cNvPr id="4" name="Imagen 3"/>
          <p:cNvPicPr>
            <a:picLocks noChangeAspect="1"/>
          </p:cNvPicPr>
          <p:nvPr/>
        </p:nvPicPr>
        <p:blipFill>
          <a:blip r:embed="rId3"/>
          <a:stretch>
            <a:fillRect/>
          </a:stretch>
        </p:blipFill>
        <p:spPr>
          <a:xfrm flipV="1">
            <a:off x="2417450" y="2453339"/>
            <a:ext cx="5829199" cy="45719"/>
          </a:xfrm>
          <a:prstGeom prst="rect">
            <a:avLst/>
          </a:prstGeom>
          <a:ln w="19050">
            <a:solidFill>
              <a:schemeClr val="tx1"/>
            </a:solidFill>
          </a:ln>
        </p:spPr>
      </p:pic>
      <p:pic>
        <p:nvPicPr>
          <p:cNvPr id="15" name="Imagen 14"/>
          <p:cNvPicPr>
            <a:picLocks noChangeAspect="1"/>
          </p:cNvPicPr>
          <p:nvPr/>
        </p:nvPicPr>
        <p:blipFill>
          <a:blip r:embed="rId3"/>
          <a:stretch>
            <a:fillRect/>
          </a:stretch>
        </p:blipFill>
        <p:spPr>
          <a:xfrm>
            <a:off x="2417449" y="1847019"/>
            <a:ext cx="5829199" cy="45719"/>
          </a:xfrm>
          <a:prstGeom prst="rect">
            <a:avLst/>
          </a:prstGeom>
          <a:ln w="19050">
            <a:solidFill>
              <a:schemeClr val="tx1"/>
            </a:solidFill>
          </a:ln>
        </p:spPr>
      </p:pic>
      <p:pic>
        <p:nvPicPr>
          <p:cNvPr id="3074" name="Picture 2" descr="Pasos para poner en marcha tu negocio - Soy Conta">
            <a:extLst>
              <a:ext uri="{FF2B5EF4-FFF2-40B4-BE49-F238E27FC236}">
                <a16:creationId xmlns:a16="http://schemas.microsoft.com/office/drawing/2014/main" id="{BF4713FB-6DF7-3F02-A0CC-0F80A120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998" y="2569038"/>
            <a:ext cx="2343464" cy="166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6">
                                            <p:txEl>
                                              <p:pRg st="8" end="8"/>
                                            </p:txEl>
                                          </p:spTgt>
                                        </p:tgtEl>
                                        <p:attrNameLst>
                                          <p:attrName>style.visibility</p:attrName>
                                        </p:attrNameLst>
                                      </p:cBhvr>
                                      <p:to>
                                        <p:strVal val="visible"/>
                                      </p:to>
                                    </p:set>
                                    <p:animEffect transition="in" filter="checkerboard(across)">
                                      <p:cBhvr>
                                        <p:cTn id="7" dur="1500"/>
                                        <p:tgtEl>
                                          <p:spTgt spid="23556">
                                            <p:txEl>
                                              <p:pRg st="8" end="8"/>
                                            </p:txEl>
                                          </p:spTgt>
                                        </p:tgtEl>
                                      </p:cBhvr>
                                    </p:animEffect>
                                  </p:childTnLst>
                                </p:cTn>
                              </p:par>
                            </p:childTnLst>
                          </p:cTn>
                        </p:par>
                        <p:par>
                          <p:cTn id="8" fill="hold">
                            <p:stCondLst>
                              <p:cond delay="1500"/>
                            </p:stCondLst>
                            <p:childTnLst>
                              <p:par>
                                <p:cTn id="9" presetID="19"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fmla="#ppt_w*sin(2.5*pi*$)">
                                          <p:val>
                                            <p:fltVal val="0"/>
                                          </p:val>
                                        </p:tav>
                                        <p:tav tm="100000">
                                          <p:val>
                                            <p:fltVal val="1"/>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childTnLst>
                                </p:cTn>
                              </p:par>
                              <p:par>
                                <p:cTn id="13" presetID="3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anim calcmode="lin" valueType="num">
                                      <p:cBhvr>
                                        <p:cTn id="15" dur="1500" fill="hold"/>
                                        <p:tgtEl>
                                          <p:spTgt spid="23556">
                                            <p:txEl>
                                              <p:pRg st="6" end="6"/>
                                            </p:txEl>
                                          </p:spTgt>
                                        </p:tgtEl>
                                        <p:attrNameLst>
                                          <p:attrName>ppt_w</p:attrName>
                                        </p:attrNameLst>
                                      </p:cBhvr>
                                      <p:tavLst>
                                        <p:tav tm="0">
                                          <p:val>
                                            <p:fltVal val="0"/>
                                          </p:val>
                                        </p:tav>
                                        <p:tav tm="100000">
                                          <p:val>
                                            <p:strVal val="#ppt_w"/>
                                          </p:val>
                                        </p:tav>
                                      </p:tavLst>
                                    </p:anim>
                                    <p:anim calcmode="lin" valueType="num">
                                      <p:cBhvr>
                                        <p:cTn id="16" dur="1500" fill="hold"/>
                                        <p:tgtEl>
                                          <p:spTgt spid="23556">
                                            <p:txEl>
                                              <p:pRg st="6" end="6"/>
                                            </p:txEl>
                                          </p:spTgt>
                                        </p:tgtEl>
                                        <p:attrNameLst>
                                          <p:attrName>ppt_h</p:attrName>
                                        </p:attrNameLst>
                                      </p:cBhvr>
                                      <p:tavLst>
                                        <p:tav tm="0">
                                          <p:val>
                                            <p:fltVal val="0"/>
                                          </p:val>
                                        </p:tav>
                                        <p:tav tm="100000">
                                          <p:val>
                                            <p:strVal val="#ppt_h"/>
                                          </p:val>
                                        </p:tav>
                                      </p:tavLst>
                                    </p:anim>
                                    <p:anim calcmode="lin" valueType="num">
                                      <p:cBhvr>
                                        <p:cTn id="17" dur="1500" fill="hold"/>
                                        <p:tgtEl>
                                          <p:spTgt spid="23556">
                                            <p:txEl>
                                              <p:pRg st="6" end="6"/>
                                            </p:txEl>
                                          </p:spTgt>
                                        </p:tgtEl>
                                        <p:attrNameLst>
                                          <p:attrName>style.rotation</p:attrName>
                                        </p:attrNameLst>
                                      </p:cBhvr>
                                      <p:tavLst>
                                        <p:tav tm="0">
                                          <p:val>
                                            <p:fltVal val="90"/>
                                          </p:val>
                                        </p:tav>
                                        <p:tav tm="100000">
                                          <p:val>
                                            <p:fltVal val="0"/>
                                          </p:val>
                                        </p:tav>
                                      </p:tavLst>
                                    </p:anim>
                                    <p:animEffect transition="in" filter="fade">
                                      <p:cBhvr>
                                        <p:cTn id="18" dur="1500"/>
                                        <p:tgtEl>
                                          <p:spTgt spid="2355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556">
                                            <p:txEl>
                                              <p:pRg st="5" end="5"/>
                                            </p:txEl>
                                          </p:spTgt>
                                        </p:tgtEl>
                                        <p:attrNameLst>
                                          <p:attrName>style.visibility</p:attrName>
                                        </p:attrNameLst>
                                      </p:cBhvr>
                                      <p:to>
                                        <p:strVal val="visible"/>
                                      </p:to>
                                    </p:set>
                                    <p:anim calcmode="lin" valueType="num">
                                      <p:cBhvr>
                                        <p:cTn id="23" dur="1500" fill="hold"/>
                                        <p:tgtEl>
                                          <p:spTgt spid="23556">
                                            <p:txEl>
                                              <p:pRg st="5" end="5"/>
                                            </p:txEl>
                                          </p:spTgt>
                                        </p:tgtEl>
                                        <p:attrNameLst>
                                          <p:attrName>ppt_w</p:attrName>
                                        </p:attrNameLst>
                                      </p:cBhvr>
                                      <p:tavLst>
                                        <p:tav tm="0">
                                          <p:val>
                                            <p:fltVal val="0"/>
                                          </p:val>
                                        </p:tav>
                                        <p:tav tm="100000">
                                          <p:val>
                                            <p:strVal val="#ppt_w"/>
                                          </p:val>
                                        </p:tav>
                                      </p:tavLst>
                                    </p:anim>
                                    <p:anim calcmode="lin" valueType="num">
                                      <p:cBhvr>
                                        <p:cTn id="24" dur="1500" fill="hold"/>
                                        <p:tgtEl>
                                          <p:spTgt spid="23556">
                                            <p:txEl>
                                              <p:pRg st="5" end="5"/>
                                            </p:txEl>
                                          </p:spTgt>
                                        </p:tgtEl>
                                        <p:attrNameLst>
                                          <p:attrName>ppt_h</p:attrName>
                                        </p:attrNameLst>
                                      </p:cBhvr>
                                      <p:tavLst>
                                        <p:tav tm="0">
                                          <p:val>
                                            <p:fltVal val="0"/>
                                          </p:val>
                                        </p:tav>
                                        <p:tav tm="100000">
                                          <p:val>
                                            <p:strVal val="#ppt_h"/>
                                          </p:val>
                                        </p:tav>
                                      </p:tavLst>
                                    </p:anim>
                                    <p:anim calcmode="lin" valueType="num">
                                      <p:cBhvr>
                                        <p:cTn id="25" dur="1500" fill="hold"/>
                                        <p:tgtEl>
                                          <p:spTgt spid="23556">
                                            <p:txEl>
                                              <p:pRg st="5" end="5"/>
                                            </p:txEl>
                                          </p:spTgt>
                                        </p:tgtEl>
                                        <p:attrNameLst>
                                          <p:attrName>style.rotation</p:attrName>
                                        </p:attrNameLst>
                                      </p:cBhvr>
                                      <p:tavLst>
                                        <p:tav tm="0">
                                          <p:val>
                                            <p:fltVal val="90"/>
                                          </p:val>
                                        </p:tav>
                                        <p:tav tm="100000">
                                          <p:val>
                                            <p:fltVal val="0"/>
                                          </p:val>
                                        </p:tav>
                                      </p:tavLst>
                                    </p:anim>
                                    <p:animEffect transition="in" filter="fade">
                                      <p:cBhvr>
                                        <p:cTn id="26" dur="1500"/>
                                        <p:tgtEl>
                                          <p:spTgt spid="23556">
                                            <p:txEl>
                                              <p:pRg st="5" end="5"/>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3556">
                                            <p:txEl>
                                              <p:pRg st="4" end="4"/>
                                            </p:txEl>
                                          </p:spTgt>
                                        </p:tgtEl>
                                        <p:attrNameLst>
                                          <p:attrName>style.visibility</p:attrName>
                                        </p:attrNameLst>
                                      </p:cBhvr>
                                      <p:to>
                                        <p:strVal val="visible"/>
                                      </p:to>
                                    </p:set>
                                    <p:anim calcmode="lin" valueType="num">
                                      <p:cBhvr>
                                        <p:cTn id="30" dur="1500" fill="hold"/>
                                        <p:tgtEl>
                                          <p:spTgt spid="23556">
                                            <p:txEl>
                                              <p:pRg st="4" end="4"/>
                                            </p:txEl>
                                          </p:spTgt>
                                        </p:tgtEl>
                                        <p:attrNameLst>
                                          <p:attrName>ppt_w</p:attrName>
                                        </p:attrNameLst>
                                      </p:cBhvr>
                                      <p:tavLst>
                                        <p:tav tm="0">
                                          <p:val>
                                            <p:fltVal val="0"/>
                                          </p:val>
                                        </p:tav>
                                        <p:tav tm="100000">
                                          <p:val>
                                            <p:strVal val="#ppt_w"/>
                                          </p:val>
                                        </p:tav>
                                      </p:tavLst>
                                    </p:anim>
                                    <p:anim calcmode="lin" valueType="num">
                                      <p:cBhvr>
                                        <p:cTn id="31" dur="1500" fill="hold"/>
                                        <p:tgtEl>
                                          <p:spTgt spid="23556">
                                            <p:txEl>
                                              <p:pRg st="4" end="4"/>
                                            </p:txEl>
                                          </p:spTgt>
                                        </p:tgtEl>
                                        <p:attrNameLst>
                                          <p:attrName>ppt_h</p:attrName>
                                        </p:attrNameLst>
                                      </p:cBhvr>
                                      <p:tavLst>
                                        <p:tav tm="0">
                                          <p:val>
                                            <p:fltVal val="0"/>
                                          </p:val>
                                        </p:tav>
                                        <p:tav tm="100000">
                                          <p:val>
                                            <p:strVal val="#ppt_h"/>
                                          </p:val>
                                        </p:tav>
                                      </p:tavLst>
                                    </p:anim>
                                    <p:animEffect transition="in" filter="fade">
                                      <p:cBhvr>
                                        <p:cTn id="32" dur="1500"/>
                                        <p:tgtEl>
                                          <p:spTgt spid="23556">
                                            <p:txEl>
                                              <p:pRg st="4" end="4"/>
                                            </p:txEl>
                                          </p:spTgt>
                                        </p:tgtEl>
                                      </p:cBhvr>
                                    </p:animEffect>
                                  </p:childTnLst>
                                </p:cTn>
                              </p:par>
                              <p:par>
                                <p:cTn id="33" presetID="19"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500" fill="hold"/>
                                        <p:tgtEl>
                                          <p:spTgt spid="15"/>
                                        </p:tgtEl>
                                        <p:attrNameLst>
                                          <p:attrName>ppt_w</p:attrName>
                                        </p:attrNameLst>
                                      </p:cBhvr>
                                      <p:tavLst>
                                        <p:tav tm="0" fmla="#ppt_w*sin(2.5*pi*$)">
                                          <p:val>
                                            <p:fltVal val="0"/>
                                          </p:val>
                                        </p:tav>
                                        <p:tav tm="100000">
                                          <p:val>
                                            <p:fltVal val="1"/>
                                          </p:val>
                                        </p:tav>
                                      </p:tavLst>
                                    </p:anim>
                                    <p:anim calcmode="lin" valueType="num">
                                      <p:cBhvr>
                                        <p:cTn id="36" dur="1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556">
                                            <p:txEl>
                                              <p:pRg st="2" end="2"/>
                                            </p:txEl>
                                          </p:spTgt>
                                        </p:tgtEl>
                                        <p:attrNameLst>
                                          <p:attrName>style.visibility</p:attrName>
                                        </p:attrNameLst>
                                      </p:cBhvr>
                                      <p:to>
                                        <p:strVal val="visible"/>
                                      </p:to>
                                    </p:set>
                                    <p:anim calcmode="lin" valueType="num">
                                      <p:cBhvr>
                                        <p:cTn id="41" dur="175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42" dur="1750" fill="hold"/>
                                        <p:tgtEl>
                                          <p:spTgt spid="23556">
                                            <p:txEl>
                                              <p:pRg st="2" end="2"/>
                                            </p:txEl>
                                          </p:spTgt>
                                        </p:tgtEl>
                                        <p:attrNameLst>
                                          <p:attrName>ppt_h</p:attrName>
                                        </p:attrNameLst>
                                      </p:cBhvr>
                                      <p:tavLst>
                                        <p:tav tm="0">
                                          <p:val>
                                            <p:fltVal val="0"/>
                                          </p:val>
                                        </p:tav>
                                        <p:tav tm="100000">
                                          <p:val>
                                            <p:strVal val="#ppt_h"/>
                                          </p:val>
                                        </p:tav>
                                      </p:tavLst>
                                    </p:anim>
                                    <p:animEffect transition="in" filter="fade">
                                      <p:cBhvr>
                                        <p:cTn id="43" dur="1750"/>
                                        <p:tgtEl>
                                          <p:spTgt spid="23556">
                                            <p:txEl>
                                              <p:pRg st="2" end="2"/>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23556">
                                            <p:txEl>
                                              <p:pRg st="3" end="3"/>
                                            </p:txEl>
                                          </p:spTgt>
                                        </p:tgtEl>
                                        <p:attrNameLst>
                                          <p:attrName>style.visibility</p:attrName>
                                        </p:attrNameLst>
                                      </p:cBhvr>
                                      <p:to>
                                        <p:strVal val="visible"/>
                                      </p:to>
                                    </p:set>
                                    <p:anim calcmode="lin" valueType="num">
                                      <p:cBhvr>
                                        <p:cTn id="46" dur="175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47" dur="1750" fill="hold"/>
                                        <p:tgtEl>
                                          <p:spTgt spid="23556">
                                            <p:txEl>
                                              <p:pRg st="3" end="3"/>
                                            </p:txEl>
                                          </p:spTgt>
                                        </p:tgtEl>
                                        <p:attrNameLst>
                                          <p:attrName>ppt_h</p:attrName>
                                        </p:attrNameLst>
                                      </p:cBhvr>
                                      <p:tavLst>
                                        <p:tav tm="0">
                                          <p:val>
                                            <p:fltVal val="0"/>
                                          </p:val>
                                        </p:tav>
                                        <p:tav tm="100000">
                                          <p:val>
                                            <p:strVal val="#ppt_h"/>
                                          </p:val>
                                        </p:tav>
                                      </p:tavLst>
                                    </p:anim>
                                    <p:animEffect transition="in" filter="fade">
                                      <p:cBhvr>
                                        <p:cTn id="48" dur="1750"/>
                                        <p:tgtEl>
                                          <p:spTgt spid="23556">
                                            <p:txEl>
                                              <p:pRg st="3" end="3"/>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750" fill="hold"/>
                                        <p:tgtEl>
                                          <p:spTgt spid="3"/>
                                        </p:tgtEl>
                                        <p:attrNameLst>
                                          <p:attrName>ppt_w</p:attrName>
                                        </p:attrNameLst>
                                      </p:cBhvr>
                                      <p:tavLst>
                                        <p:tav tm="0">
                                          <p:val>
                                            <p:fltVal val="0"/>
                                          </p:val>
                                        </p:tav>
                                        <p:tav tm="100000">
                                          <p:val>
                                            <p:strVal val="#ppt_w"/>
                                          </p:val>
                                        </p:tav>
                                      </p:tavLst>
                                    </p:anim>
                                    <p:anim calcmode="lin" valueType="num">
                                      <p:cBhvr>
                                        <p:cTn id="52" dur="1750" fill="hold"/>
                                        <p:tgtEl>
                                          <p:spTgt spid="3"/>
                                        </p:tgtEl>
                                        <p:attrNameLst>
                                          <p:attrName>ppt_h</p:attrName>
                                        </p:attrNameLst>
                                      </p:cBhvr>
                                      <p:tavLst>
                                        <p:tav tm="0">
                                          <p:val>
                                            <p:fltVal val="0"/>
                                          </p:val>
                                        </p:tav>
                                        <p:tav tm="100000">
                                          <p:val>
                                            <p:strVal val="#ppt_h"/>
                                          </p:val>
                                        </p:tav>
                                      </p:tavLst>
                                    </p:anim>
                                    <p:anim calcmode="lin" valueType="num">
                                      <p:cBhvr>
                                        <p:cTn id="53" dur="1750" fill="hold"/>
                                        <p:tgtEl>
                                          <p:spTgt spid="3"/>
                                        </p:tgtEl>
                                        <p:attrNameLst>
                                          <p:attrName>style.rotation</p:attrName>
                                        </p:attrNameLst>
                                      </p:cBhvr>
                                      <p:tavLst>
                                        <p:tav tm="0">
                                          <p:val>
                                            <p:fltVal val="90"/>
                                          </p:val>
                                        </p:tav>
                                        <p:tav tm="100000">
                                          <p:val>
                                            <p:fltVal val="0"/>
                                          </p:val>
                                        </p:tav>
                                      </p:tavLst>
                                    </p:anim>
                                    <p:animEffect transition="in" filter="fade">
                                      <p:cBhvr>
                                        <p:cTn id="54" dur="175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23556">
                                            <p:txEl>
                                              <p:pRg st="10" end="10"/>
                                            </p:txEl>
                                          </p:spTgt>
                                        </p:tgtEl>
                                        <p:attrNameLst>
                                          <p:attrName>style.visibility</p:attrName>
                                        </p:attrNameLst>
                                      </p:cBhvr>
                                      <p:to>
                                        <p:strVal val="visible"/>
                                      </p:to>
                                    </p:set>
                                    <p:anim calcmode="lin" valueType="num">
                                      <p:cBhvr>
                                        <p:cTn id="59" dur="15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60" dur="15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61" dur="1500"/>
                                        <p:tgtEl>
                                          <p:spTgt spid="23556">
                                            <p:txEl>
                                              <p:pRg st="10" end="10"/>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3074"/>
                                        </p:tgtEl>
                                        <p:attrNameLst>
                                          <p:attrName>style.visibility</p:attrName>
                                        </p:attrNameLst>
                                      </p:cBhvr>
                                      <p:to>
                                        <p:strVal val="visible"/>
                                      </p:to>
                                    </p:set>
                                    <p:animEffect transition="in" filter="circle(in)">
                                      <p:cBhvr>
                                        <p:cTn id="64" dur="1500"/>
                                        <p:tgtEl>
                                          <p:spTgt spid="307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23556">
                                            <p:txEl>
                                              <p:pRg st="12" end="12"/>
                                            </p:txEl>
                                          </p:spTgt>
                                        </p:tgtEl>
                                        <p:attrNameLst>
                                          <p:attrName>style.visibility</p:attrName>
                                        </p:attrNameLst>
                                      </p:cBhvr>
                                      <p:to>
                                        <p:strVal val="visible"/>
                                      </p:to>
                                    </p:set>
                                    <p:animEffect transition="in" filter="fade">
                                      <p:cBhvr>
                                        <p:cTn id="69" dur="750"/>
                                        <p:tgtEl>
                                          <p:spTgt spid="23556">
                                            <p:txEl>
                                              <p:pRg st="12" end="12"/>
                                            </p:txEl>
                                          </p:spTgt>
                                        </p:tgtEl>
                                      </p:cBhvr>
                                    </p:animEffect>
                                    <p:anim calcmode="lin" valueType="num">
                                      <p:cBhvr>
                                        <p:cTn id="70" dur="750" fill="hold"/>
                                        <p:tgtEl>
                                          <p:spTgt spid="23556">
                                            <p:txEl>
                                              <p:pRg st="12" end="12"/>
                                            </p:txEl>
                                          </p:spTgt>
                                        </p:tgtEl>
                                        <p:attrNameLst>
                                          <p:attrName>style.rotation</p:attrName>
                                        </p:attrNameLst>
                                      </p:cBhvr>
                                      <p:tavLst>
                                        <p:tav tm="0">
                                          <p:val>
                                            <p:fltVal val="720"/>
                                          </p:val>
                                        </p:tav>
                                        <p:tav tm="100000">
                                          <p:val>
                                            <p:fltVal val="0"/>
                                          </p:val>
                                        </p:tav>
                                      </p:tavLst>
                                    </p:anim>
                                    <p:anim calcmode="lin" valueType="num">
                                      <p:cBhvr>
                                        <p:cTn id="71" dur="750" fill="hold"/>
                                        <p:tgtEl>
                                          <p:spTgt spid="23556">
                                            <p:txEl>
                                              <p:pRg st="12" end="12"/>
                                            </p:txEl>
                                          </p:spTgt>
                                        </p:tgtEl>
                                        <p:attrNameLst>
                                          <p:attrName>ppt_h</p:attrName>
                                        </p:attrNameLst>
                                      </p:cBhvr>
                                      <p:tavLst>
                                        <p:tav tm="0">
                                          <p:val>
                                            <p:fltVal val="0"/>
                                          </p:val>
                                        </p:tav>
                                        <p:tav tm="100000">
                                          <p:val>
                                            <p:strVal val="#ppt_h"/>
                                          </p:val>
                                        </p:tav>
                                      </p:tavLst>
                                    </p:anim>
                                    <p:anim calcmode="lin" valueType="num">
                                      <p:cBhvr>
                                        <p:cTn id="72" dur="750" fill="hold"/>
                                        <p:tgtEl>
                                          <p:spTgt spid="23556">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nodeType="clickEffect">
                                  <p:stCondLst>
                                    <p:cond delay="0"/>
                                  </p:stCondLst>
                                  <p:childTnLst>
                                    <p:set>
                                      <p:cBhvr>
                                        <p:cTn id="76" dur="1" fill="hold">
                                          <p:stCondLst>
                                            <p:cond delay="0"/>
                                          </p:stCondLst>
                                        </p:cTn>
                                        <p:tgtEl>
                                          <p:spTgt spid="23556">
                                            <p:txEl>
                                              <p:pRg st="14" end="14"/>
                                            </p:txEl>
                                          </p:spTgt>
                                        </p:tgtEl>
                                        <p:attrNameLst>
                                          <p:attrName>style.visibility</p:attrName>
                                        </p:attrNameLst>
                                      </p:cBhvr>
                                      <p:to>
                                        <p:strVal val="visible"/>
                                      </p:to>
                                    </p:set>
                                    <p:animEffect transition="in" filter="fade">
                                      <p:cBhvr>
                                        <p:cTn id="77" dur="125"/>
                                        <p:tgtEl>
                                          <p:spTgt spid="23556">
                                            <p:txEl>
                                              <p:pRg st="14" end="14"/>
                                            </p:txEl>
                                          </p:spTgt>
                                        </p:tgtEl>
                                      </p:cBhvr>
                                    </p:animEffect>
                                    <p:anim calcmode="lin" valueType="num">
                                      <p:cBhvr>
                                        <p:cTn id="78" dur="500" fill="hold"/>
                                        <p:tgtEl>
                                          <p:spTgt spid="23556">
                                            <p:txEl>
                                              <p:pRg st="14" end="14"/>
                                            </p:txEl>
                                          </p:spTgt>
                                        </p:tgtEl>
                                        <p:attrNameLst>
                                          <p:attrName>ppt_x</p:attrName>
                                        </p:attrNameLst>
                                      </p:cBhvr>
                                      <p:tavLst>
                                        <p:tav tm="0">
                                          <p:val>
                                            <p:strVal val="#ppt_x"/>
                                          </p:val>
                                        </p:tav>
                                        <p:tav tm="100000">
                                          <p:val>
                                            <p:strVal val="#ppt_x"/>
                                          </p:val>
                                        </p:tav>
                                      </p:tavLst>
                                    </p:anim>
                                    <p:anim calcmode="lin" valueType="num">
                                      <p:cBhvr>
                                        <p:cTn id="79" dur="500" fill="hold"/>
                                        <p:tgtEl>
                                          <p:spTgt spid="23556">
                                            <p:txEl>
                                              <p:pRg st="14" end="14"/>
                                            </p:txEl>
                                          </p:spTgt>
                                        </p:tgtEl>
                                        <p:attrNameLst>
                                          <p:attrName>ppt_y</p:attrName>
                                        </p:attrNameLst>
                                      </p:cBhvr>
                                      <p:tavLst>
                                        <p:tav tm="0">
                                          <p:val>
                                            <p:strVal val="#ppt_y+0.31"/>
                                          </p:val>
                                        </p:tav>
                                        <p:tav tm="100000">
                                          <p:val>
                                            <p:strVal val="#ppt_y+0.31"/>
                                          </p:val>
                                        </p:tav>
                                      </p:tavLst>
                                    </p:anim>
                                    <p:anim calcmode="lin" valueType="num">
                                      <p:cBhvr>
                                        <p:cTn id="80" dur="750" decel="50000" fill="hold">
                                          <p:stCondLst>
                                            <p:cond delay="500"/>
                                          </p:stCondLst>
                                        </p:cTn>
                                        <p:tgtEl>
                                          <p:spTgt spid="23556">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750" decel="50000" fill="hold">
                                          <p:stCondLst>
                                            <p:cond delay="500"/>
                                          </p:stCondLst>
                                        </p:cTn>
                                        <p:tgtEl>
                                          <p:spTgt spid="23556">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895904"/>
          </a:xfrm>
        </p:spPr>
        <p:txBody>
          <a:bodyPr>
            <a:normAutofit lnSpcReduction="10000"/>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b) </a:t>
            </a:r>
            <a:r>
              <a:rPr lang="es-MX" altLang="es-MX" dirty="0">
                <a:solidFill>
                  <a:schemeClr val="bg1"/>
                </a:solidFill>
                <a:latin typeface="Arial" panose="020B0604020202020204" pitchFamily="34" charset="0"/>
                <a:cs typeface="Arial" panose="020B0604020202020204" pitchFamily="34" charset="0"/>
              </a:rPr>
              <a:t>Para el caso 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(arts. </a:t>
            </a:r>
            <a:r>
              <a:rPr kumimoji="0" lang="es-MX" alt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 3er. pfo. y 42 3er. pfo. LAASSP</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y</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endParaRPr lang="es-MX" altLang="es-MX"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Las personas a considerar pueden ser seleccionados de aquellos que se encuentren inscritos en el Registro Único de Proveedores y Contratistas de CompraNet </a:t>
            </a:r>
            <a:r>
              <a:rPr lang="es-MX" altLang="es-MX" sz="1600" dirty="0">
                <a:solidFill>
                  <a:schemeClr val="bg1"/>
                </a:solidFill>
                <a:latin typeface="Arial" panose="020B0604020202020204" pitchFamily="34"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77 2º pfo. y 79 RLAASSP, y 76 y </a:t>
            </a:r>
            <a:r>
              <a:rPr lang="es-MX" altLang="es-MX" sz="1600" dirty="0">
                <a:solidFill>
                  <a:schemeClr val="bg1"/>
                </a:solidFill>
                <a:latin typeface="Arial" panose="020B0604020202020204" pitchFamily="34" charset="0"/>
                <a:cs typeface="Arial" panose="020B0604020202020204" pitchFamily="34" charset="0"/>
              </a:rPr>
              <a:t>77 2</a:t>
            </a:r>
            <a:r>
              <a:rPr lang="es-ES_tradnl" altLang="es-MX" sz="1600" dirty="0">
                <a:solidFill>
                  <a:schemeClr val="bg1"/>
                </a:solidFill>
                <a:latin typeface="Arial" panose="020B0604020202020204" pitchFamily="34" charset="0"/>
                <a:cs typeface="Arial" panose="020B0604020202020204" pitchFamily="34" charset="0"/>
              </a:rPr>
              <a:t>º</a:t>
            </a:r>
            <a:r>
              <a:rPr lang="es-MX" altLang="es-MX" sz="1600" dirty="0">
                <a:solidFill>
                  <a:schemeClr val="bg1"/>
                </a:solidFill>
                <a:latin typeface="Arial" panose="020B0604020202020204" pitchFamily="34" charset="0"/>
                <a:cs typeface="Arial" panose="020B0604020202020204" pitchFamily="34" charset="0"/>
              </a:rPr>
              <a:t>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endParaRPr lang="es-MX" altLang="es-MX" sz="10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Para las </a:t>
            </a:r>
            <a:r>
              <a:rPr lang="es-MX" altLang="es-MX" b="1" dirty="0">
                <a:solidFill>
                  <a:schemeClr val="bg1"/>
                </a:solidFill>
                <a:latin typeface="Arial" panose="020B0604020202020204" pitchFamily="34" charset="0"/>
                <a:cs typeface="Arial" panose="020B0604020202020204" pitchFamily="34" charset="0"/>
              </a:rPr>
              <a:t>excepciones por </a:t>
            </a:r>
            <a:r>
              <a:rPr lang="es-MX" altLang="es-MX" b="1"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deben considerar los siguienes aspectos:</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  E</a:t>
            </a:r>
            <a:r>
              <a:rPr lang="es-MX" altLang="es-MX" dirty="0">
                <a:solidFill>
                  <a:schemeClr val="bg1"/>
                </a:solidFill>
                <a:latin typeface="Arial" panose="020B0604020202020204" pitchFamily="34" charset="0"/>
                <a:cs typeface="Arial" panose="020B0604020202020204" pitchFamily="34" charset="0"/>
              </a:rPr>
              <a:t>l CAAS o el COP, en su primera sesión del año, deben determinar cual es la cantidad hasta la cual la unidad compradora puede realizar una adjudicación directa o una invitación a cuando menos tres personas.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Esto está determinado por el presupuesto autorizado a ejercer en ese ejercicio presupuestal </a:t>
            </a:r>
            <a:r>
              <a:rPr lang="es-MX" altLang="es-MX" sz="1600" dirty="0">
                <a:solidFill>
                  <a:schemeClr val="bg1"/>
                </a:solidFill>
                <a:latin typeface="Arial" panose="020B0604020202020204" pitchFamily="34" charset="0"/>
                <a:cs typeface="Arial" panose="020B0604020202020204" pitchFamily="34" charset="0"/>
              </a:rPr>
              <a:t>(arts. 73 RLAASSP y 75 1er. pfo. RLOPSRM)</a:t>
            </a:r>
            <a:r>
              <a:rPr lang="es-MX" altLang="es-MX" dirty="0">
                <a:solidFill>
                  <a:schemeClr val="bg1"/>
                </a:solidFill>
                <a:latin typeface="Arial" panose="020B0604020202020204" pitchFamily="34" charset="0"/>
                <a:cs typeface="Arial" panose="020B0604020202020204" pitchFamily="34" charset="0"/>
              </a:rPr>
              <a:t>.</a:t>
            </a:r>
          </a:p>
          <a:p>
            <a:pPr marL="0" lvl="1" indent="0" algn="just" eaLnBrk="1" hangingPunct="1">
              <a:lnSpc>
                <a:spcPct val="100000"/>
              </a:lnSpc>
              <a:spcBef>
                <a:spcPts val="0"/>
              </a:spcBef>
              <a:buClr>
                <a:srgbClr val="8E2E50"/>
              </a:buClr>
              <a:buFont typeface="Wingdings" pitchFamily="2" charset="2"/>
              <a:buNone/>
            </a:pPr>
            <a:r>
              <a:rPr lang="es-MX" altLang="es-MX" sz="500" dirty="0">
                <a:solidFill>
                  <a:schemeClr val="bg1"/>
                </a:solidFill>
                <a:latin typeface="Arial" panose="020B0604020202020204" pitchFamily="34" charset="0"/>
                <a:cs typeface="Arial" panose="020B0604020202020204" pitchFamily="34" charset="0"/>
              </a:rPr>
              <a:t> </a:t>
            </a:r>
          </a:p>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 </a:t>
            </a:r>
            <a:r>
              <a:rPr lang="es-MX" altLang="es-MX" dirty="0">
                <a:solidFill>
                  <a:schemeClr val="bg1"/>
                </a:solidFill>
                <a:latin typeface="Arial" panose="020B0604020202020204" pitchFamily="34" charset="0"/>
                <a:cs typeface="Arial" panose="020B0604020202020204" pitchFamily="34" charset="0"/>
              </a:rPr>
              <a:t>Estos </a:t>
            </a:r>
            <a:r>
              <a:rPr lang="es-MX" altLang="es-MX" dirty="0">
                <a:solidFill>
                  <a:srgbClr val="003194"/>
                </a:solidFill>
                <a:latin typeface="Arial" panose="020B0604020202020204" pitchFamily="34" charset="0"/>
                <a:cs typeface="Arial" panose="020B0604020202020204" pitchFamily="34" charset="0"/>
              </a:rPr>
              <a:t>montos máximos están establecidos </a:t>
            </a:r>
            <a:r>
              <a:rPr lang="es-MX" altLang="es-MX" dirty="0">
                <a:solidFill>
                  <a:schemeClr val="bg1"/>
                </a:solidFill>
                <a:latin typeface="Arial" panose="020B0604020202020204" pitchFamily="34" charset="0"/>
                <a:cs typeface="Arial" panose="020B0604020202020204" pitchFamily="34" charset="0"/>
              </a:rPr>
              <a:t>en el anexo que tiene el Pre-             </a:t>
            </a:r>
            <a:r>
              <a:rPr lang="es-MX" altLang="es-MX" dirty="0">
                <a:solidFill>
                  <a:schemeClr val="accent1">
                    <a:lumMod val="40000"/>
                    <a:lumOff val="60000"/>
                  </a:schemeClr>
                </a:solidFill>
                <a:latin typeface="Arial" panose="020B0604020202020204" pitchFamily="34" charset="0"/>
                <a:cs typeface="Arial" panose="020B0604020202020204" pitchFamily="34" charset="0"/>
              </a:rPr>
              <a:t>.</a:t>
            </a:r>
            <a:r>
              <a:rPr lang="es-MX" altLang="es-MX" dirty="0">
                <a:solidFill>
                  <a:schemeClr val="bg1"/>
                </a:solidFill>
                <a:latin typeface="Arial" panose="020B0604020202020204" pitchFamily="34" charset="0"/>
                <a:cs typeface="Arial" panose="020B0604020202020204" pitchFamily="34" charset="0"/>
              </a:rPr>
              <a:t> supuesto de  Egresos de la Federación para  este  propósito.  </a:t>
            </a:r>
            <a:r>
              <a:rPr lang="es-MX" altLang="es-MX" sz="1600" dirty="0">
                <a:solidFill>
                  <a:schemeClr val="bg1"/>
                </a:solidFill>
                <a:latin typeface="Arial" panose="020B0604020202020204" pitchFamily="34" charset="0"/>
                <a:cs typeface="Arial" panose="020B0604020202020204" pitchFamily="34" charset="0"/>
              </a:rPr>
              <a:t>(arts. 42 1er. pfo. 	 LAASSP, 43 1er. pfo. LOPSRM, y 2 fracc. X y anexo 9 PEF 2023)</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dirty="0">
                <a:solidFill>
                  <a:schemeClr val="bg1"/>
                </a:solidFill>
                <a:latin typeface="Arial" panose="020B0604020202020204" pitchFamily="34" charset="0"/>
                <a:cs typeface="Arial" panose="020B0604020202020204" pitchFamily="34" charset="0"/>
              </a:rPr>
              <a:t>Las cantidades para este año 2023 de acuerdo al Anexo 9 del PEF, son las	 siguientes:</a:t>
            </a: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pic>
        <p:nvPicPr>
          <p:cNvPr id="4098" name="Picture 2" descr="Presupuesto de Egresos de la Federación para el Ejercicio Fiscal 2022  publicado el 29 de noviembre de 2021 en el Diario Oficial">
            <a:extLst>
              <a:ext uri="{FF2B5EF4-FFF2-40B4-BE49-F238E27FC236}">
                <a16:creationId xmlns:a16="http://schemas.microsoft.com/office/drawing/2014/main" id="{248F46B9-E40B-B372-6736-D8108847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563" y="4216163"/>
            <a:ext cx="1861172" cy="24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800" decel="100000"/>
                                        <p:tgtEl>
                                          <p:spTgt spid="11">
                                            <p:txEl>
                                              <p:pRg st="0" end="0"/>
                                            </p:txEl>
                                          </p:spTgt>
                                        </p:tgtEl>
                                      </p:cBhvr>
                                    </p:animEffect>
                                    <p:anim calcmode="lin" valueType="num">
                                      <p:cBhvr>
                                        <p:cTn id="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1">
                                            <p:txEl>
                                              <p:pRg st="5" end="5"/>
                                            </p:txEl>
                                          </p:spTgt>
                                        </p:tgtEl>
                                        <p:attrNameLst>
                                          <p:attrName>style.visibility</p:attrName>
                                        </p:attrNameLst>
                                      </p:cBhvr>
                                      <p:to>
                                        <p:strVal val="visible"/>
                                      </p:to>
                                    </p:set>
                                    <p:anim calcmode="lin" valueType="num">
                                      <p:cBhvr>
                                        <p:cTn id="22" dur="25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24" dur="25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anim calcmode="lin" valueType="num">
                                      <p:cBhvr>
                                        <p:cTn id="32" dur="500" fill="hold"/>
                                        <p:tgtEl>
                                          <p:spTgt spid="11">
                                            <p:txEl>
                                              <p:pRg st="7" end="7"/>
                                            </p:txEl>
                                          </p:spTgt>
                                        </p:tgtEl>
                                        <p:attrNameLst>
                                          <p:attrName>style.rotation</p:attrName>
                                        </p:attrNameLst>
                                      </p:cBhvr>
                                      <p:tavLst>
                                        <p:tav tm="0">
                                          <p:val>
                                            <p:fltVal val="720"/>
                                          </p:val>
                                        </p:tav>
                                        <p:tav tm="100000">
                                          <p:val>
                                            <p:fltVal val="0"/>
                                          </p:val>
                                        </p:tav>
                                      </p:tavLst>
                                    </p:anim>
                                    <p:anim calcmode="lin" valueType="num">
                                      <p:cBhvr>
                                        <p:cTn id="33" dur="5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34" dur="500" fill="hold"/>
                                        <p:tgtEl>
                                          <p:spTgt spid="1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Effect transition="in" filter="fade">
                                      <p:cBhvr>
                                        <p:cTn id="39" dur="1000"/>
                                        <p:tgtEl>
                                          <p:spTgt spid="11">
                                            <p:txEl>
                                              <p:pRg st="9" end="9"/>
                                            </p:txEl>
                                          </p:spTgt>
                                        </p:tgtEl>
                                      </p:cBhvr>
                                    </p:animEffect>
                                    <p:anim calcmode="lin" valueType="num">
                                      <p:cBhvr>
                                        <p:cTn id="40" dur="1000" fill="hold"/>
                                        <p:tgtEl>
                                          <p:spTgt spid="11">
                                            <p:txEl>
                                              <p:pRg st="9" end="9"/>
                                            </p:txEl>
                                          </p:spTgt>
                                        </p:tgtEl>
                                        <p:attrNameLst>
                                          <p:attrName>style.rotation</p:attrName>
                                        </p:attrNameLst>
                                      </p:cBhvr>
                                      <p:tavLst>
                                        <p:tav tm="0">
                                          <p:val>
                                            <p:fltVal val="720"/>
                                          </p:val>
                                        </p:tav>
                                        <p:tav tm="100000">
                                          <p:val>
                                            <p:fltVal val="0"/>
                                          </p:val>
                                        </p:tav>
                                      </p:tavLst>
                                    </p:anim>
                                    <p:anim calcmode="lin" valueType="num">
                                      <p:cBhvr>
                                        <p:cTn id="41"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42" dur="1000" fill="hold"/>
                                        <p:tgtEl>
                                          <p:spTgt spid="11">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fade">
                                      <p:cBhvr>
                                        <p:cTn id="47" dur="500"/>
                                        <p:tgtEl>
                                          <p:spTgt spid="11">
                                            <p:txEl>
                                              <p:pRg st="11" end="11"/>
                                            </p:txEl>
                                          </p:spTgt>
                                        </p:tgtEl>
                                      </p:cBhvr>
                                    </p:animEffect>
                                    <p:anim calcmode="lin" valueType="num">
                                      <p:cBhvr>
                                        <p:cTn id="48" dur="500" fill="hold"/>
                                        <p:tgtEl>
                                          <p:spTgt spid="11">
                                            <p:txEl>
                                              <p:pRg st="11" end="11"/>
                                            </p:txEl>
                                          </p:spTgt>
                                        </p:tgtEl>
                                        <p:attrNameLst>
                                          <p:attrName>style.rotation</p:attrName>
                                        </p:attrNameLst>
                                      </p:cBhvr>
                                      <p:tavLst>
                                        <p:tav tm="0">
                                          <p:val>
                                            <p:fltVal val="720"/>
                                          </p:val>
                                        </p:tav>
                                        <p:tav tm="100000">
                                          <p:val>
                                            <p:fltVal val="0"/>
                                          </p:val>
                                        </p:tav>
                                      </p:tavLst>
                                    </p:anim>
                                    <p:anim calcmode="lin" valueType="num">
                                      <p:cBhvr>
                                        <p:cTn id="49" dur="500" fill="hold"/>
                                        <p:tgtEl>
                                          <p:spTgt spid="11">
                                            <p:txEl>
                                              <p:pRg st="11" end="11"/>
                                            </p:txEl>
                                          </p:spTgt>
                                        </p:tgtEl>
                                        <p:attrNameLst>
                                          <p:attrName>ppt_h</p:attrName>
                                        </p:attrNameLst>
                                      </p:cBhvr>
                                      <p:tavLst>
                                        <p:tav tm="0">
                                          <p:val>
                                            <p:fltVal val="0"/>
                                          </p:val>
                                        </p:tav>
                                        <p:tav tm="100000">
                                          <p:val>
                                            <p:strVal val="#ppt_h"/>
                                          </p:val>
                                        </p:tav>
                                      </p:tavLst>
                                    </p:anim>
                                    <p:anim calcmode="lin" valueType="num">
                                      <p:cBhvr>
                                        <p:cTn id="50" dur="500" fill="hold"/>
                                        <p:tgtEl>
                                          <p:spTgt spid="11">
                                            <p:txEl>
                                              <p:pRg st="11" end="11"/>
                                            </p:txEl>
                                          </p:spTgt>
                                        </p:tgtEl>
                                        <p:attrNameLst>
                                          <p:attrName>ppt_w</p:attrName>
                                        </p:attrNameLst>
                                      </p:cBhvr>
                                      <p:tavLst>
                                        <p:tav tm="0">
                                          <p:val>
                                            <p:fltVal val="0"/>
                                          </p:val>
                                        </p:tav>
                                        <p:tav tm="100000">
                                          <p:val>
                                            <p:strVal val="#ppt_w"/>
                                          </p:val>
                                        </p:tav>
                                      </p:tavLst>
                                    </p:anim>
                                  </p:childTnLst>
                                </p:cTn>
                              </p:par>
                              <p:par>
                                <p:cTn id="51" presetID="30"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fade">
                                      <p:cBhvr>
                                        <p:cTn id="53" dur="800" decel="100000"/>
                                        <p:tgtEl>
                                          <p:spTgt spid="4098"/>
                                        </p:tgtEl>
                                      </p:cBhvr>
                                    </p:animEffect>
                                    <p:anim calcmode="lin" valueType="num">
                                      <p:cBhvr>
                                        <p:cTn id="54" dur="800" decel="100000" fill="hold"/>
                                        <p:tgtEl>
                                          <p:spTgt spid="4098"/>
                                        </p:tgtEl>
                                        <p:attrNameLst>
                                          <p:attrName>style.rotation</p:attrName>
                                        </p:attrNameLst>
                                      </p:cBhvr>
                                      <p:tavLst>
                                        <p:tav tm="0">
                                          <p:val>
                                            <p:fltVal val="-90"/>
                                          </p:val>
                                        </p:tav>
                                        <p:tav tm="100000">
                                          <p:val>
                                            <p:fltVal val="0"/>
                                          </p:val>
                                        </p:tav>
                                      </p:tavLst>
                                    </p:anim>
                                    <p:anim calcmode="lin" valueType="num">
                                      <p:cBhvr>
                                        <p:cTn id="55" dur="800" decel="100000" fill="hold"/>
                                        <p:tgtEl>
                                          <p:spTgt spid="4098"/>
                                        </p:tgtEl>
                                        <p:attrNameLst>
                                          <p:attrName>ppt_x</p:attrName>
                                        </p:attrNameLst>
                                      </p:cBhvr>
                                      <p:tavLst>
                                        <p:tav tm="0">
                                          <p:val>
                                            <p:strVal val="#ppt_x+0.4"/>
                                          </p:val>
                                        </p:tav>
                                        <p:tav tm="100000">
                                          <p:val>
                                            <p:strVal val="#ppt_x-0.05"/>
                                          </p:val>
                                        </p:tav>
                                      </p:tavLst>
                                    </p:anim>
                                    <p:anim calcmode="lin" valueType="num">
                                      <p:cBhvr>
                                        <p:cTn id="56" dur="800" decel="100000" fill="hold"/>
                                        <p:tgtEl>
                                          <p:spTgt spid="409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1">
                                            <p:txEl>
                                              <p:pRg st="14" end="14"/>
                                            </p:txEl>
                                          </p:spTgt>
                                        </p:tgtEl>
                                        <p:attrNameLst>
                                          <p:attrName>style.visibility</p:attrName>
                                        </p:attrNameLst>
                                      </p:cBhvr>
                                      <p:to>
                                        <p:strVal val="visible"/>
                                      </p:to>
                                    </p:set>
                                    <p:anim by="(-#ppt_w*2)" calcmode="lin" valueType="num">
                                      <p:cBhvr rctx="PPT">
                                        <p:cTn id="63" dur="500" autoRev="1" fill="hold">
                                          <p:stCondLst>
                                            <p:cond delay="0"/>
                                          </p:stCondLst>
                                        </p:cTn>
                                        <p:tgtEl>
                                          <p:spTgt spid="11">
                                            <p:txEl>
                                              <p:pRg st="14" end="14"/>
                                            </p:txEl>
                                          </p:spTgt>
                                        </p:tgtEl>
                                        <p:attrNameLst>
                                          <p:attrName>ppt_w</p:attrName>
                                        </p:attrNameLst>
                                      </p:cBhvr>
                                    </p:anim>
                                    <p:anim by="(#ppt_w*0.50)" calcmode="lin" valueType="num">
                                      <p:cBhvr>
                                        <p:cTn id="64" dur="500" decel="50000" autoRev="1" fill="hold">
                                          <p:stCondLst>
                                            <p:cond delay="0"/>
                                          </p:stCondLst>
                                        </p:cTn>
                                        <p:tgtEl>
                                          <p:spTgt spid="11">
                                            <p:txEl>
                                              <p:pRg st="14" end="14"/>
                                            </p:txEl>
                                          </p:spTgt>
                                        </p:tgtEl>
                                        <p:attrNameLst>
                                          <p:attrName>ppt_x</p:attrName>
                                        </p:attrNameLst>
                                      </p:cBhvr>
                                    </p:anim>
                                    <p:anim from="(-#ppt_h/2)" to="(#ppt_y)" calcmode="lin" valueType="num">
                                      <p:cBhvr>
                                        <p:cTn id="65" dur="1000" fill="hold">
                                          <p:stCondLst>
                                            <p:cond delay="0"/>
                                          </p:stCondLst>
                                        </p:cTn>
                                        <p:tgtEl>
                                          <p:spTgt spid="11">
                                            <p:txEl>
                                              <p:pRg st="14" end="14"/>
                                            </p:txEl>
                                          </p:spTgt>
                                        </p:tgtEl>
                                        <p:attrNameLst>
                                          <p:attrName>ppt_y</p:attrName>
                                        </p:attrNameLst>
                                      </p:cBhvr>
                                    </p:anim>
                                    <p:animRot by="21600000">
                                      <p:cBhvr>
                                        <p:cTn id="66" dur="1000" fill="hold">
                                          <p:stCondLst>
                                            <p:cond delay="0"/>
                                          </p:stCondLst>
                                        </p:cTn>
                                        <p:tgtEl>
                                          <p:spTgt spid="11">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74</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3610541803"/>
              </p:ext>
            </p:extLst>
          </p:nvPr>
        </p:nvGraphicFramePr>
        <p:xfrm>
          <a:off x="1774825" y="2429088"/>
          <a:ext cx="8642350" cy="4102591"/>
        </p:xfrm>
        <a:graphic>
          <a:graphicData uri="http://schemas.openxmlformats.org/drawingml/2006/table">
            <a:tbl>
              <a:tblPr firstRow="1" bandRow="1">
                <a:tableStyleId>{5C22544A-7EE6-4342-B048-85BDC9FD1C3A}</a:tableStyleId>
              </a:tblPr>
              <a:tblGrid>
                <a:gridCol w="1525121">
                  <a:extLst>
                    <a:ext uri="{9D8B030D-6E8A-4147-A177-3AD203B41FA5}">
                      <a16:colId xmlns:a16="http://schemas.microsoft.com/office/drawing/2014/main" val="20000"/>
                    </a:ext>
                  </a:extLst>
                </a:gridCol>
                <a:gridCol w="1597745">
                  <a:extLst>
                    <a:ext uri="{9D8B030D-6E8A-4147-A177-3AD203B41FA5}">
                      <a16:colId xmlns:a16="http://schemas.microsoft.com/office/drawing/2014/main" val="20001"/>
                    </a:ext>
                  </a:extLst>
                </a:gridCol>
                <a:gridCol w="2687117">
                  <a:extLst>
                    <a:ext uri="{9D8B030D-6E8A-4147-A177-3AD203B41FA5}">
                      <a16:colId xmlns:a16="http://schemas.microsoft.com/office/drawing/2014/main" val="20002"/>
                    </a:ext>
                  </a:extLst>
                </a:gridCol>
                <a:gridCol w="2832367">
                  <a:extLst>
                    <a:ext uri="{9D8B030D-6E8A-4147-A177-3AD203B41FA5}">
                      <a16:colId xmlns:a16="http://schemas.microsoft.com/office/drawing/2014/main" val="20003"/>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270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lvl="0" algn="ctr">
                        <a:lnSpc>
                          <a:spcPts val="1100"/>
                        </a:lnSpc>
                        <a:spcBef>
                          <a:spcPts val="100"/>
                        </a:spcBef>
                        <a:spcAft>
                          <a:spcPts val="100"/>
                        </a:spcAft>
                      </a:pPr>
                      <a:r>
                        <a:rPr lang="es-MX" sz="1100" b="1" dirty="0">
                          <a:effectLst/>
                          <a:latin typeface="Arial"/>
                          <a:ea typeface="Times New Roman"/>
                        </a:rPr>
                        <a:t>1,980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285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2,200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305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2,420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325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2,710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390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3,450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4,190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485</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4,760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510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5,250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530</a:t>
                      </a:r>
                      <a:endParaRPr lang="es-MX" sz="1100" b="1" dirty="0">
                        <a:effectLst/>
                        <a:latin typeface="Times New Roman"/>
                        <a:ea typeface="Times New Roman"/>
                      </a:endParaRP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5,730</a:t>
                      </a:r>
                      <a:endParaRPr lang="es-MX" sz="1100" b="1" dirty="0">
                        <a:effectLst/>
                        <a:latin typeface="Times New Roman"/>
                        <a:ea typeface="Times New Roman"/>
                      </a:endParaRPr>
                    </a:p>
                  </a:txBody>
                  <a:tcPr marL="44457" marR="44457"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565</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a:ea typeface="Times New Roman"/>
                        </a:rPr>
                        <a:t>6,460</a:t>
                      </a:r>
                      <a:endParaRPr lang="es-MX" sz="1100" b="1" dirty="0">
                        <a:effectLst/>
                        <a:latin typeface="Times New Roman"/>
                        <a:ea typeface="Times New Roman"/>
                      </a:endParaRPr>
                    </a:p>
                  </a:txBody>
                  <a:tcPr marL="44457" marR="44457"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600</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7,180</a:t>
                      </a:r>
                    </a:p>
                  </a:txBody>
                  <a:tcPr marL="44457" marR="44457"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656</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8,400</a:t>
                      </a:r>
                    </a:p>
                  </a:txBody>
                  <a:tcPr marL="44457" marR="44457"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715</a:t>
                      </a:r>
                    </a:p>
                  </a:txBody>
                  <a:tcPr marL="44457" marR="44457" marT="0" marB="0" anchor="ctr">
                    <a:solidFill>
                      <a:schemeClr val="tx1">
                        <a:lumMod val="95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9,600</a:t>
                      </a:r>
                    </a:p>
                  </a:txBody>
                  <a:tcPr marL="44457" marR="44457"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770</a:t>
                      </a:r>
                    </a:p>
                  </a:txBody>
                  <a:tcPr marL="44457" marR="44457" marT="0" marB="0" anchor="ctr">
                    <a:solidFill>
                      <a:schemeClr val="bg2">
                        <a:lumMod val="40000"/>
                        <a:lumOff val="60000"/>
                      </a:schemeClr>
                    </a:solidFill>
                  </a:tcPr>
                </a:tc>
                <a:tc>
                  <a:txBody>
                    <a:bodyPr/>
                    <a:lstStyle/>
                    <a:p>
                      <a:pPr algn="ctr">
                        <a:lnSpc>
                          <a:spcPts val="1100"/>
                        </a:lnSpc>
                        <a:spcBef>
                          <a:spcPts val="100"/>
                        </a:spcBef>
                        <a:spcAft>
                          <a:spcPts val="100"/>
                        </a:spcAft>
                      </a:pPr>
                      <a:r>
                        <a:rPr lang="es-MX" sz="1100" b="1" dirty="0">
                          <a:effectLst/>
                          <a:latin typeface="Arial" panose="020B0604020202020204" pitchFamily="34" charset="0"/>
                          <a:ea typeface="Times New Roman"/>
                          <a:cs typeface="Arial" panose="020B0604020202020204" pitchFamily="34" charset="0"/>
                        </a:rPr>
                        <a:t>10,810</a:t>
                      </a:r>
                    </a:p>
                  </a:txBody>
                  <a:tcPr marL="44457" marR="44457"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4" name="Rectangle 2">
            <a:extLst>
              <a:ext uri="{FF2B5EF4-FFF2-40B4-BE49-F238E27FC236}">
                <a16:creationId xmlns:a16="http://schemas.microsoft.com/office/drawing/2014/main" id="{1EEACCE7-47CD-323F-0394-001377ED29B2}"/>
              </a:ext>
            </a:extLst>
          </p:cNvPr>
          <p:cNvSpPr>
            <a:spLocks noChangeArrowheads="1"/>
          </p:cNvSpPr>
          <p:nvPr/>
        </p:nvSpPr>
        <p:spPr bwMode="auto">
          <a:xfrm>
            <a:off x="1774825" y="731688"/>
            <a:ext cx="8642350" cy="791741"/>
          </a:xfrm>
          <a:prstGeom prst="rect">
            <a:avLst/>
          </a:prstGeom>
          <a:solidFill>
            <a:srgbClr val="ADC8A8"/>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752427"/>
            <a:ext cx="8642350" cy="738664"/>
          </a:xfrm>
          <a:prstGeom prst="rect">
            <a:avLst/>
          </a:prstGeom>
          <a:solidFill>
            <a:schemeClr val="bg2">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309206"/>
            <a:ext cx="70580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564991"/>
            <a:ext cx="8642350" cy="323850"/>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4319589" y="1569972"/>
            <a:ext cx="3376694"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s-ES" altLang="es-MX" sz="1300" dirty="0">
                <a:solidFill>
                  <a:schemeClr val="bg2">
                    <a:lumMod val="60000"/>
                    <a:lumOff val="40000"/>
                  </a:schemeClr>
                </a:solidFill>
              </a:rPr>
              <a:t>Adquisiciones, Arrendamientos y Servicios </a:t>
            </a: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74825" y="1880733"/>
            <a:ext cx="8656205" cy="549275"/>
            <a:chOff x="237666" y="2330800"/>
            <a:chExt cx="8654813" cy="549275"/>
          </a:xfrm>
        </p:grpSpPr>
        <p:sp>
          <p:nvSpPr>
            <p:cNvPr id="11" name="Rectangle 4">
              <a:extLst>
                <a:ext uri="{FF2B5EF4-FFF2-40B4-BE49-F238E27FC236}">
                  <a16:creationId xmlns:a16="http://schemas.microsoft.com/office/drawing/2014/main" id="{36883A9E-5565-0C21-B047-12436AB5A365}"/>
                </a:ext>
              </a:extLst>
            </p:cNvPr>
            <p:cNvSpPr>
              <a:spLocks noChangeArrowheads="1"/>
            </p:cNvSpPr>
            <p:nvPr/>
          </p:nvSpPr>
          <p:spPr bwMode="auto">
            <a:xfrm>
              <a:off x="6022975" y="2348309"/>
              <a:ext cx="2869504" cy="503238"/>
            </a:xfrm>
            <a:prstGeom prst="rect">
              <a:avLst/>
            </a:prstGeom>
            <a:solidFill>
              <a:schemeClr val="accent2">
                <a:alpha val="5098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2" name="Rectangle 5">
              <a:extLst>
                <a:ext uri="{FF2B5EF4-FFF2-40B4-BE49-F238E27FC236}">
                  <a16:creationId xmlns:a16="http://schemas.microsoft.com/office/drawing/2014/main" id="{A6E0C3C1-BF10-0DF2-917D-7788C3C846C9}"/>
                </a:ext>
              </a:extLst>
            </p:cNvPr>
            <p:cNvSpPr>
              <a:spLocks noChangeArrowheads="1"/>
            </p:cNvSpPr>
            <p:nvPr/>
          </p:nvSpPr>
          <p:spPr bwMode="auto">
            <a:xfrm>
              <a:off x="3276600" y="2348309"/>
              <a:ext cx="2746375" cy="5032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37666" y="2340612"/>
              <a:ext cx="3135904" cy="523220"/>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de adquisiciones, arrendamientos y</a:t>
              </a:r>
              <a:r>
                <a:rPr lang="es-ES" altLang="es-MX" sz="1000" dirty="0">
                  <a:solidFill>
                    <a:srgbClr val="292934"/>
                  </a:solidFill>
                </a:rPr>
                <a:t> </a:t>
              </a:r>
              <a:r>
                <a:rPr lang="es-ES" altLang="es-MX" sz="1000" b="1" dirty="0">
                  <a:solidFill>
                    <a:srgbClr val="292934"/>
                  </a:solidFill>
                </a:rPr>
                <a:t>servicios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3373570" y="2343291"/>
              <a:ext cx="2649404" cy="523220"/>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400" b="1" dirty="0">
                <a:solidFill>
                  <a:schemeClr val="bg1"/>
                </a:solidFill>
              </a:endParaRPr>
            </a:p>
            <a:p>
              <a:pPr algn="ctr"/>
              <a:r>
                <a:rPr lang="es-ES" altLang="es-MX" sz="1000" b="1" dirty="0">
                  <a:solidFill>
                    <a:schemeClr val="bg1"/>
                  </a:solidFill>
                </a:rPr>
                <a:t>Monto máximo total de cada operación que podrá adjudicarse directamente </a:t>
              </a:r>
            </a:p>
            <a:p>
              <a:pPr algn="ctr"/>
              <a:endParaRPr lang="es-ES" altLang="es-MX" sz="400" b="1" dirty="0">
                <a:solidFill>
                  <a:schemeClr val="bg1"/>
                </a:solidFill>
              </a:endParaRP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6022973" y="2330800"/>
              <a:ext cx="2869505" cy="549275"/>
            </a:xfrm>
            <a:prstGeom prst="rect">
              <a:avLst/>
            </a:prstGeom>
            <a:solidFill>
              <a:schemeClr val="tx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operación que podrá adjudicarse mediante invitación a cuando menos tres personas </a:t>
              </a:r>
            </a:p>
          </p:txBody>
        </p:sp>
      </p:grpSp>
    </p:spTree>
    <p:extLst>
      <p:ext uri="{BB962C8B-B14F-4D97-AF65-F5344CB8AC3E}">
        <p14:creationId xmlns:p14="http://schemas.microsoft.com/office/powerpoint/2010/main" val="2982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strVal val="#ppt_w*0.70"/>
                                          </p:val>
                                        </p:tav>
                                        <p:tav tm="100000">
                                          <p:val>
                                            <p:strVal val="#ppt_w"/>
                                          </p:val>
                                        </p:tav>
                                      </p:tavLst>
                                    </p:anim>
                                    <p:anim calcmode="lin" valueType="num">
                                      <p:cBhvr>
                                        <p:cTn id="8" dur="1250" fill="hold"/>
                                        <p:tgtEl>
                                          <p:spTgt spid="6"/>
                                        </p:tgtEl>
                                        <p:attrNameLst>
                                          <p:attrName>ppt_h</p:attrName>
                                        </p:attrNameLst>
                                      </p:cBhvr>
                                      <p:tavLst>
                                        <p:tav tm="0">
                                          <p:val>
                                            <p:strVal val="#ppt_h"/>
                                          </p:val>
                                        </p:tav>
                                        <p:tav tm="100000">
                                          <p:val>
                                            <p:strVal val="#ppt_h"/>
                                          </p:val>
                                        </p:tav>
                                      </p:tavLst>
                                    </p:anim>
                                    <p:animEffect transition="in" filter="fade">
                                      <p:cBhvr>
                                        <p:cTn id="9" dur="1250"/>
                                        <p:tgtEl>
                                          <p:spTgt spid="6"/>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250" fill="hold"/>
                                        <p:tgtEl>
                                          <p:spTgt spid="5"/>
                                        </p:tgtEl>
                                        <p:attrNameLst>
                                          <p:attrName>ppt_w</p:attrName>
                                        </p:attrNameLst>
                                      </p:cBhvr>
                                      <p:tavLst>
                                        <p:tav tm="0">
                                          <p:val>
                                            <p:fltVal val="0"/>
                                          </p:val>
                                        </p:tav>
                                        <p:tav tm="100000">
                                          <p:val>
                                            <p:strVal val="#ppt_w"/>
                                          </p:val>
                                        </p:tav>
                                      </p:tavLst>
                                    </p:anim>
                                    <p:anim calcmode="lin" valueType="num">
                                      <p:cBhvr>
                                        <p:cTn id="14" dur="1250" fill="hold"/>
                                        <p:tgtEl>
                                          <p:spTgt spid="5"/>
                                        </p:tgtEl>
                                        <p:attrNameLst>
                                          <p:attrName>ppt_h</p:attrName>
                                        </p:attrNameLst>
                                      </p:cBhvr>
                                      <p:tavLst>
                                        <p:tav tm="0">
                                          <p:val>
                                            <p:fltVal val="0"/>
                                          </p:val>
                                        </p:tav>
                                        <p:tav tm="100000">
                                          <p:val>
                                            <p:strVal val="#ppt_h"/>
                                          </p:val>
                                        </p:tav>
                                      </p:tavLst>
                                    </p:anim>
                                    <p:animEffect transition="in" filter="fade">
                                      <p:cBhvr>
                                        <p:cTn id="15" dur="125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250" fill="hold"/>
                                        <p:tgtEl>
                                          <p:spTgt spid="9"/>
                                        </p:tgtEl>
                                        <p:attrNameLst>
                                          <p:attrName>ppt_w</p:attrName>
                                        </p:attrNameLst>
                                      </p:cBhvr>
                                      <p:tavLst>
                                        <p:tav tm="0">
                                          <p:val>
                                            <p:fltVal val="0"/>
                                          </p:val>
                                        </p:tav>
                                        <p:tav tm="100000">
                                          <p:val>
                                            <p:strVal val="#ppt_w"/>
                                          </p:val>
                                        </p:tav>
                                      </p:tavLst>
                                    </p:anim>
                                    <p:anim calcmode="lin" valueType="num">
                                      <p:cBhvr>
                                        <p:cTn id="19" dur="1250" fill="hold"/>
                                        <p:tgtEl>
                                          <p:spTgt spid="9"/>
                                        </p:tgtEl>
                                        <p:attrNameLst>
                                          <p:attrName>ppt_h</p:attrName>
                                        </p:attrNameLst>
                                      </p:cBhvr>
                                      <p:tavLst>
                                        <p:tav tm="0">
                                          <p:val>
                                            <p:fltVal val="0"/>
                                          </p:val>
                                        </p:tav>
                                        <p:tav tm="100000">
                                          <p:val>
                                            <p:strVal val="#ppt_h"/>
                                          </p:val>
                                        </p:tav>
                                      </p:tavLst>
                                    </p:anim>
                                    <p:animEffect transition="in" filter="fade">
                                      <p:cBhvr>
                                        <p:cTn id="20" dur="1250"/>
                                        <p:tgtEl>
                                          <p:spTgt spid="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250" fill="hold"/>
                                        <p:tgtEl>
                                          <p:spTgt spid="7"/>
                                        </p:tgtEl>
                                        <p:attrNameLst>
                                          <p:attrName>ppt_w</p:attrName>
                                        </p:attrNameLst>
                                      </p:cBhvr>
                                      <p:tavLst>
                                        <p:tav tm="0">
                                          <p:val>
                                            <p:strVal val="#ppt_w*0.70"/>
                                          </p:val>
                                        </p:tav>
                                        <p:tav tm="100000">
                                          <p:val>
                                            <p:strVal val="#ppt_w"/>
                                          </p:val>
                                        </p:tav>
                                      </p:tavLst>
                                    </p:anim>
                                    <p:anim calcmode="lin" valueType="num">
                                      <p:cBhvr>
                                        <p:cTn id="24" dur="1250" fill="hold"/>
                                        <p:tgtEl>
                                          <p:spTgt spid="7"/>
                                        </p:tgtEl>
                                        <p:attrNameLst>
                                          <p:attrName>ppt_h</p:attrName>
                                        </p:attrNameLst>
                                      </p:cBhvr>
                                      <p:tavLst>
                                        <p:tav tm="0">
                                          <p:val>
                                            <p:strVal val="#ppt_h"/>
                                          </p:val>
                                        </p:tav>
                                        <p:tav tm="100000">
                                          <p:val>
                                            <p:strVal val="#ppt_h"/>
                                          </p:val>
                                        </p:tav>
                                      </p:tavLst>
                                    </p:anim>
                                    <p:animEffect transition="in" filter="fade">
                                      <p:cBhvr>
                                        <p:cTn id="25" dur="125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250" fill="hold"/>
                                        <p:tgtEl>
                                          <p:spTgt spid="10"/>
                                        </p:tgtEl>
                                        <p:attrNameLst>
                                          <p:attrName>ppt_w</p:attrName>
                                        </p:attrNameLst>
                                      </p:cBhvr>
                                      <p:tavLst>
                                        <p:tav tm="0">
                                          <p:val>
                                            <p:fltVal val="0"/>
                                          </p:val>
                                        </p:tav>
                                        <p:tav tm="100000">
                                          <p:val>
                                            <p:strVal val="#ppt_w"/>
                                          </p:val>
                                        </p:tav>
                                      </p:tavLst>
                                    </p:anim>
                                    <p:anim calcmode="lin" valueType="num">
                                      <p:cBhvr>
                                        <p:cTn id="29" dur="1250" fill="hold"/>
                                        <p:tgtEl>
                                          <p:spTgt spid="10"/>
                                        </p:tgtEl>
                                        <p:attrNameLst>
                                          <p:attrName>ppt_h</p:attrName>
                                        </p:attrNameLst>
                                      </p:cBhvr>
                                      <p:tavLst>
                                        <p:tav tm="0">
                                          <p:val>
                                            <p:fltVal val="0"/>
                                          </p:val>
                                        </p:tav>
                                        <p:tav tm="100000">
                                          <p:val>
                                            <p:strVal val="#ppt_h"/>
                                          </p:val>
                                        </p:tav>
                                      </p:tavLst>
                                    </p:anim>
                                    <p:animEffect transition="in" filter="fade">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5668C9-11F4-8037-F0F9-63030FAD815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75</a:t>
            </a:fld>
            <a:endParaRPr lang="en-US" sz="2400"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FAB2DB8-DFA2-0622-4031-1D39F0731738}"/>
              </a:ext>
            </a:extLst>
          </p:cNvPr>
          <p:cNvGraphicFramePr>
            <a:graphicFrameLocks noGrp="1"/>
          </p:cNvGraphicFramePr>
          <p:nvPr>
            <p:extLst>
              <p:ext uri="{D42A27DB-BD31-4B8C-83A1-F6EECF244321}">
                <p14:modId xmlns:p14="http://schemas.microsoft.com/office/powerpoint/2010/main" val="2321679568"/>
              </p:ext>
            </p:extLst>
          </p:nvPr>
        </p:nvGraphicFramePr>
        <p:xfrm>
          <a:off x="1774825" y="2567638"/>
          <a:ext cx="8574520" cy="4102591"/>
        </p:xfrm>
        <a:graphic>
          <a:graphicData uri="http://schemas.openxmlformats.org/drawingml/2006/table">
            <a:tbl>
              <a:tblPr firstRow="1" bandRow="1">
                <a:tableStyleId>{5C22544A-7EE6-4342-B048-85BDC9FD1C3A}</a:tableStyleId>
              </a:tblPr>
              <a:tblGrid>
                <a:gridCol w="930715">
                  <a:extLst>
                    <a:ext uri="{9D8B030D-6E8A-4147-A177-3AD203B41FA5}">
                      <a16:colId xmlns:a16="http://schemas.microsoft.com/office/drawing/2014/main" val="20000"/>
                    </a:ext>
                  </a:extLst>
                </a:gridCol>
                <a:gridCol w="975034">
                  <a:extLst>
                    <a:ext uri="{9D8B030D-6E8A-4147-A177-3AD203B41FA5}">
                      <a16:colId xmlns:a16="http://schemas.microsoft.com/office/drawing/2014/main" val="20001"/>
                    </a:ext>
                  </a:extLst>
                </a:gridCol>
                <a:gridCol w="1639830">
                  <a:extLst>
                    <a:ext uri="{9D8B030D-6E8A-4147-A177-3AD203B41FA5}">
                      <a16:colId xmlns:a16="http://schemas.microsoft.com/office/drawing/2014/main" val="20002"/>
                    </a:ext>
                  </a:extLst>
                </a:gridCol>
                <a:gridCol w="1639830">
                  <a:extLst>
                    <a:ext uri="{9D8B030D-6E8A-4147-A177-3AD203B41FA5}">
                      <a16:colId xmlns:a16="http://schemas.microsoft.com/office/drawing/2014/main" val="1104633549"/>
                    </a:ext>
                  </a:extLst>
                </a:gridCol>
                <a:gridCol w="1728470">
                  <a:extLst>
                    <a:ext uri="{9D8B030D-6E8A-4147-A177-3AD203B41FA5}">
                      <a16:colId xmlns:a16="http://schemas.microsoft.com/office/drawing/2014/main" val="20003"/>
                    </a:ext>
                  </a:extLst>
                </a:gridCol>
                <a:gridCol w="1660641">
                  <a:extLst>
                    <a:ext uri="{9D8B030D-6E8A-4147-A177-3AD203B41FA5}">
                      <a16:colId xmlns:a16="http://schemas.microsoft.com/office/drawing/2014/main" val="2385516618"/>
                    </a:ext>
                  </a:extLst>
                </a:gridCol>
              </a:tblGrid>
              <a:tr h="44501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Mayor de</a:t>
                      </a:r>
                    </a:p>
                  </a:txBody>
                  <a:tcPr marL="91454" marR="91454" marT="43542" marB="43542" anchor="ctr" horzOverflow="overflow">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MX" sz="1200" b="1" i="0" u="none" strike="noStrike" cap="none" normalizeH="0" baseline="0" dirty="0">
                          <a:ln>
                            <a:noFill/>
                          </a:ln>
                          <a:solidFill>
                            <a:schemeClr val="bg1"/>
                          </a:solidFill>
                          <a:effectLst/>
                          <a:latin typeface="Arial" charset="0"/>
                        </a:rPr>
                        <a:t>Hasta</a:t>
                      </a:r>
                      <a:endParaRPr kumimoji="0" lang="es-ES" sz="12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s-ES" sz="1200" b="1" i="0" u="none" strike="noStrike" cap="none" normalizeH="0" baseline="0" dirty="0">
                          <a:ln>
                            <a:noFill/>
                          </a:ln>
                          <a:solidFill>
                            <a:schemeClr val="bg1"/>
                          </a:solidFill>
                          <a:effectLst/>
                          <a:latin typeface="Arial" charset="0"/>
                        </a:rPr>
                        <a:t>Dependencias y Entidades</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ES" sz="400" b="1" i="0" u="none" strike="noStrike" cap="none" normalizeH="0" baseline="0" dirty="0">
                        <a:ln>
                          <a:noFill/>
                        </a:ln>
                        <a:solidFill>
                          <a:schemeClr val="bg1"/>
                        </a:solidFill>
                        <a:effectLst/>
                        <a:latin typeface="Arial" charset="0"/>
                      </a:endParaRPr>
                    </a:p>
                  </a:txBody>
                  <a:tcPr marL="91454" marR="91454" marT="45713" marB="45713" anchor="ctr" horzOverflow="overflow">
                    <a:solidFill>
                      <a:schemeClr val="bg2">
                        <a:lumMod val="40000"/>
                        <a:lumOff val="60000"/>
                      </a:schemeClr>
                    </a:solidFill>
                  </a:tcPr>
                </a:tc>
                <a:extLst>
                  <a:ext uri="{0D108BD9-81ED-4DB2-BD59-A6C34878D82A}">
                    <a16:rowId xmlns:a16="http://schemas.microsoft.com/office/drawing/2014/main" val="10000"/>
                  </a:ext>
                </a:extLst>
              </a:tr>
              <a:tr h="1635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s-MX" sz="1100" b="1" i="0" u="none" strike="noStrike" cap="none" normalizeH="0" baseline="0" dirty="0">
                        <a:ln>
                          <a:noFill/>
                        </a:ln>
                        <a:solidFill>
                          <a:srgbClr val="002060"/>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435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195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2,500</a:t>
                      </a:r>
                    </a:p>
                  </a:txBody>
                  <a:tcPr marL="44450" marR="44450" marT="0" marB="0" anchor="ctr">
                    <a:solidFill>
                      <a:schemeClr val="tx1">
                        <a:lumMod val="9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490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3,710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2,690</a:t>
                      </a:r>
                    </a:p>
                  </a:txBody>
                  <a:tcPr marL="44450" marR="44450" marT="0" marB="0" anchor="ctr">
                    <a:solidFill>
                      <a:schemeClr val="bg2">
                        <a:lumMod val="40000"/>
                        <a:lumOff val="60000"/>
                      </a:schemeClr>
                    </a:solidFill>
                  </a:tcPr>
                </a:tc>
                <a:extLst>
                  <a:ext uri="{0D108BD9-81ED-4DB2-BD59-A6C34878D82A}">
                    <a16:rowId xmlns:a16="http://schemas.microsoft.com/office/drawing/2014/main" val="10002"/>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4,120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3,230</a:t>
                      </a:r>
                    </a:p>
                  </a:txBody>
                  <a:tcPr marL="44450" marR="44450" marT="0" marB="0" anchor="ctr">
                    <a:solidFill>
                      <a:schemeClr val="tx1">
                        <a:lumMod val="95000"/>
                      </a:schemeClr>
                    </a:solidFill>
                  </a:tcPr>
                </a:tc>
                <a:extLst>
                  <a:ext uri="{0D108BD9-81ED-4DB2-BD59-A6C34878D82A}">
                    <a16:rowId xmlns:a16="http://schemas.microsoft.com/office/drawing/2014/main" val="10003"/>
                  </a:ext>
                </a:extLst>
              </a:tr>
              <a:tr h="1974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335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4,680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3,760</a:t>
                      </a:r>
                    </a:p>
                  </a:txBody>
                  <a:tcPr marL="44450" marR="44450" marT="0" marB="0" anchor="ctr">
                    <a:solidFill>
                      <a:schemeClr val="bg2">
                        <a:lumMod val="40000"/>
                        <a:lumOff val="60000"/>
                      </a:schemeClr>
                    </a:solidFill>
                  </a:tcPr>
                </a:tc>
                <a:extLst>
                  <a:ext uri="{0D108BD9-81ED-4DB2-BD59-A6C34878D82A}">
                    <a16:rowId xmlns:a16="http://schemas.microsoft.com/office/drawing/2014/main" val="10004"/>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815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390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6,060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4,480</a:t>
                      </a:r>
                    </a:p>
                  </a:txBody>
                  <a:tcPr marL="44450" marR="44450" marT="0" marB="0" anchor="ctr">
                    <a:solidFill>
                      <a:schemeClr val="tx1">
                        <a:lumMod val="95000"/>
                      </a:schemeClr>
                    </a:solidFill>
                  </a:tcPr>
                </a:tc>
                <a:extLst>
                  <a:ext uri="{0D108BD9-81ED-4DB2-BD59-A6C34878D82A}">
                    <a16:rowId xmlns:a16="http://schemas.microsoft.com/office/drawing/2014/main" val="10005"/>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965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435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7,320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5,370</a:t>
                      </a:r>
                    </a:p>
                  </a:txBody>
                  <a:tcPr marL="44450" marR="44450" marT="0" marB="0" anchor="ctr">
                    <a:solidFill>
                      <a:schemeClr val="bg2">
                        <a:lumMod val="40000"/>
                        <a:lumOff val="60000"/>
                      </a:schemeClr>
                    </a:solidFill>
                  </a:tcPr>
                </a:tc>
                <a:extLst>
                  <a:ext uri="{0D108BD9-81ED-4DB2-BD59-A6C34878D82A}">
                    <a16:rowId xmlns:a16="http://schemas.microsoft.com/office/drawing/2014/main" val="10006"/>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1,075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530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8,160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5,910</a:t>
                      </a:r>
                    </a:p>
                  </a:txBody>
                  <a:tcPr marL="44450" marR="44450" marT="0" marB="0" anchor="ctr">
                    <a:solidFill>
                      <a:schemeClr val="tx1">
                        <a:lumMod val="95000"/>
                      </a:schemeClr>
                    </a:solidFill>
                  </a:tcPr>
                </a:tc>
                <a:extLst>
                  <a:ext uri="{0D108BD9-81ED-4DB2-BD59-A6C34878D82A}">
                    <a16:rowId xmlns:a16="http://schemas.microsoft.com/office/drawing/2014/main" val="10007"/>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350,000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1,180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580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9,000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6,430</a:t>
                      </a:r>
                    </a:p>
                  </a:txBody>
                  <a:tcPr marL="44450" marR="44450" marT="0" marB="0" anchor="ctr">
                    <a:solidFill>
                      <a:schemeClr val="bg2">
                        <a:lumMod val="40000"/>
                        <a:lumOff val="60000"/>
                      </a:schemeClr>
                    </a:solidFill>
                  </a:tcPr>
                </a:tc>
                <a:extLst>
                  <a:ext uri="{0D108BD9-81ED-4DB2-BD59-A6C34878D82A}">
                    <a16:rowId xmlns:a16="http://schemas.microsoft.com/office/drawing/2014/main" val="10008"/>
                  </a:ext>
                </a:extLst>
              </a:tr>
              <a:tr h="2699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450,000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1,290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675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9,840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7,700</a:t>
                      </a:r>
                    </a:p>
                  </a:txBody>
                  <a:tcPr marL="44450" marR="44450" marT="0" marB="0" anchor="ctr">
                    <a:solidFill>
                      <a:schemeClr val="tx1">
                        <a:lumMod val="95000"/>
                      </a:schemeClr>
                    </a:solidFill>
                  </a:tcPr>
                </a:tc>
                <a:extLst>
                  <a:ext uri="{0D108BD9-81ED-4DB2-BD59-A6C34878D82A}">
                    <a16:rowId xmlns:a16="http://schemas.microsoft.com/office/drawing/2014/main" val="10009"/>
                  </a:ext>
                </a:extLst>
              </a:tr>
              <a:tr h="1953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600,000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775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8,790</a:t>
                      </a:r>
                    </a:p>
                  </a:txBody>
                  <a:tcPr marL="44450" marR="44450" marT="0" marB="0" anchor="ctr">
                    <a:solidFill>
                      <a:schemeClr val="bg2">
                        <a:lumMod val="40000"/>
                        <a:lumOff val="60000"/>
                      </a:schemeClr>
                    </a:solidFill>
                  </a:tcPr>
                </a:tc>
                <a:extLst>
                  <a:ext uri="{0D108BD9-81ED-4DB2-BD59-A6C34878D82A}">
                    <a16:rowId xmlns:a16="http://schemas.microsoft.com/office/drawing/2014/main" val="10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750,000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1,615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875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12,350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9,850</a:t>
                      </a:r>
                    </a:p>
                  </a:txBody>
                  <a:tcPr marL="44450" marR="44450" marT="0" marB="0" anchor="ctr">
                    <a:solidFill>
                      <a:schemeClr val="tx1">
                        <a:lumMod val="95000"/>
                      </a:schemeClr>
                    </a:solidFill>
                  </a:tcPr>
                </a:tc>
                <a:extLst>
                  <a:ext uri="{0D108BD9-81ED-4DB2-BD59-A6C34878D82A}">
                    <a16:rowId xmlns:a16="http://schemas.microsoft.com/office/drawing/2014/main" val="10011"/>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1,000,000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1,885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975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14,500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11,100</a:t>
                      </a:r>
                    </a:p>
                  </a:txBody>
                  <a:tcPr marL="44450" marR="44450" marT="0" marB="0" anchor="ctr">
                    <a:solidFill>
                      <a:schemeClr val="bg2">
                        <a:lumMod val="40000"/>
                        <a:lumOff val="60000"/>
                      </a:schemeClr>
                    </a:solidFill>
                  </a:tcPr>
                </a:tc>
                <a:extLst>
                  <a:ext uri="{0D108BD9-81ED-4DB2-BD59-A6C34878D82A}">
                    <a16:rowId xmlns:a16="http://schemas.microsoft.com/office/drawing/2014/main" val="419738068"/>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1,250,000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tx1">
                        <a:lumMod val="95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2,155</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1,100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16,500</a:t>
                      </a:r>
                    </a:p>
                  </a:txBody>
                  <a:tcPr marL="44450" marR="44450" marT="0" marB="0" anchor="ctr">
                    <a:solidFill>
                      <a:schemeClr val="tx1">
                        <a:lumMod val="95000"/>
                      </a:schemeClr>
                    </a:solidFill>
                  </a:tcPr>
                </a:tc>
                <a:tc>
                  <a:txBody>
                    <a:bodyPr/>
                    <a:lstStyle/>
                    <a:p>
                      <a:pPr indent="182880" algn="ctr">
                        <a:lnSpc>
                          <a:spcPts val="990"/>
                        </a:lnSpc>
                        <a:spcBef>
                          <a:spcPts val="200"/>
                        </a:spcBef>
                        <a:spcAft>
                          <a:spcPts val="200"/>
                        </a:spcAft>
                      </a:pPr>
                      <a:r>
                        <a:rPr lang="es-MX" sz="1100" b="1">
                          <a:effectLst/>
                          <a:latin typeface="Arial" panose="020B0604020202020204" pitchFamily="34" charset="0"/>
                          <a:ea typeface="Times New Roman" panose="02020603050405020304" pitchFamily="18" charset="0"/>
                        </a:rPr>
                        <a:t>12,450</a:t>
                      </a:r>
                    </a:p>
                  </a:txBody>
                  <a:tcPr marL="44450" marR="44450" marT="0" marB="0" anchor="ctr">
                    <a:solidFill>
                      <a:schemeClr val="tx1">
                        <a:lumMod val="95000"/>
                      </a:schemeClr>
                    </a:solidFill>
                  </a:tcPr>
                </a:tc>
                <a:extLst>
                  <a:ext uri="{0D108BD9-81ED-4DB2-BD59-A6C34878D82A}">
                    <a16:rowId xmlns:a16="http://schemas.microsoft.com/office/drawing/2014/main" val="4008555010"/>
                  </a:ext>
                </a:extLst>
              </a:tr>
              <a:tr h="2286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1,500,000</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tab pos="901700" algn="dec"/>
                        </a:tabLst>
                      </a:pPr>
                      <a:r>
                        <a:rPr kumimoji="0" lang="es-MX" sz="1100" b="1" i="0" u="none" strike="noStrike" cap="none" normalizeH="0" baseline="0" dirty="0">
                          <a:ln>
                            <a:noFill/>
                          </a:ln>
                          <a:solidFill>
                            <a:schemeClr val="bg1"/>
                          </a:solidFill>
                          <a:effectLst/>
                          <a:latin typeface="Arial" charset="0"/>
                        </a:rPr>
                        <a:t>	-</a:t>
                      </a:r>
                      <a:endParaRPr kumimoji="0" lang="es-ES" sz="1100" b="1" i="0" u="none" strike="noStrike" cap="none" normalizeH="0" baseline="0" dirty="0">
                        <a:ln>
                          <a:noFill/>
                        </a:ln>
                        <a:solidFill>
                          <a:schemeClr val="bg1"/>
                        </a:solidFill>
                        <a:effectLst/>
                        <a:latin typeface="Arial" charset="0"/>
                      </a:endParaRPr>
                    </a:p>
                  </a:txBody>
                  <a:tcPr marL="91454" marR="91454" marT="43542" marB="43542" anchor="ctr" horzOverflow="overflow">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2,425</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1,230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18,700</a:t>
                      </a:r>
                    </a:p>
                  </a:txBody>
                  <a:tcPr marL="44450" marR="44450" marT="0" marB="0" anchor="ctr">
                    <a:solidFill>
                      <a:schemeClr val="bg2">
                        <a:lumMod val="40000"/>
                        <a:lumOff val="60000"/>
                      </a:schemeClr>
                    </a:solidFill>
                  </a:tcPr>
                </a:tc>
                <a:tc>
                  <a:txBody>
                    <a:bodyPr/>
                    <a:lstStyle/>
                    <a:p>
                      <a:pPr indent="182880" algn="ctr">
                        <a:lnSpc>
                          <a:spcPts val="990"/>
                        </a:lnSpc>
                        <a:spcBef>
                          <a:spcPts val="200"/>
                        </a:spcBef>
                        <a:spcAft>
                          <a:spcPts val="200"/>
                        </a:spcAft>
                      </a:pPr>
                      <a:r>
                        <a:rPr lang="es-MX" sz="1100" b="1" dirty="0">
                          <a:effectLst/>
                          <a:latin typeface="Arial" panose="020B0604020202020204" pitchFamily="34" charset="0"/>
                          <a:ea typeface="Times New Roman" panose="02020603050405020304" pitchFamily="18" charset="0"/>
                        </a:rPr>
                        <a:t>13,950</a:t>
                      </a:r>
                    </a:p>
                  </a:txBody>
                  <a:tcPr marL="44450" marR="44450" marT="0" marB="0" anchor="ctr">
                    <a:solidFill>
                      <a:schemeClr val="bg2">
                        <a:lumMod val="40000"/>
                        <a:lumOff val="60000"/>
                      </a:schemeClr>
                    </a:solidFill>
                  </a:tcPr>
                </a:tc>
                <a:extLst>
                  <a:ext uri="{0D108BD9-81ED-4DB2-BD59-A6C34878D82A}">
                    <a16:rowId xmlns:a16="http://schemas.microsoft.com/office/drawing/2014/main" val="635825776"/>
                  </a:ext>
                </a:extLst>
              </a:tr>
            </a:tbl>
          </a:graphicData>
        </a:graphic>
      </p:graphicFrame>
      <p:sp>
        <p:nvSpPr>
          <p:cNvPr id="5" name="Rectangle 8">
            <a:extLst>
              <a:ext uri="{FF2B5EF4-FFF2-40B4-BE49-F238E27FC236}">
                <a16:creationId xmlns:a16="http://schemas.microsoft.com/office/drawing/2014/main" id="{EEDB1FCF-F7EF-4143-839B-65059F426D2E}"/>
              </a:ext>
            </a:extLst>
          </p:cNvPr>
          <p:cNvSpPr>
            <a:spLocks noChangeArrowheads="1"/>
          </p:cNvSpPr>
          <p:nvPr/>
        </p:nvSpPr>
        <p:spPr bwMode="auto">
          <a:xfrm>
            <a:off x="1774825" y="572312"/>
            <a:ext cx="8574520" cy="738664"/>
          </a:xfrm>
          <a:prstGeom prst="rect">
            <a:avLst/>
          </a:prstGeom>
          <a:solidFill>
            <a:schemeClr val="bg2">
              <a:lumMod val="40000"/>
              <a:lumOff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s-ES" altLang="es-MX" sz="1400" b="1" dirty="0"/>
              <a:t>ANEXO 9. MONTOS MÁXIMOS DE ADJUDICACIONES MEDIANTE PROCEDIMIENTO DE ADJUDICACIÓN DIRECTA Y DE INVITACIÓN A CUANDO MENOS TRES PERSONAS, ESTABLECIDOS EN MILES DE PESOS, SIN CONSIDERAR EL IMPUESTO AL VALOR AGREGADO.</a:t>
            </a:r>
            <a:r>
              <a:rPr lang="es-ES" altLang="es-MX" sz="1400" dirty="0"/>
              <a:t> </a:t>
            </a:r>
          </a:p>
        </p:txBody>
      </p:sp>
      <p:sp>
        <p:nvSpPr>
          <p:cNvPr id="6" name="Text Box 108">
            <a:extLst>
              <a:ext uri="{FF2B5EF4-FFF2-40B4-BE49-F238E27FC236}">
                <a16:creationId xmlns:a16="http://schemas.microsoft.com/office/drawing/2014/main" id="{9C034085-F440-700A-BAF5-A777B5A1DE44}"/>
              </a:ext>
            </a:extLst>
          </p:cNvPr>
          <p:cNvSpPr txBox="1">
            <a:spLocks noChangeArrowheads="1"/>
          </p:cNvSpPr>
          <p:nvPr/>
        </p:nvSpPr>
        <p:spPr bwMode="auto">
          <a:xfrm>
            <a:off x="2566989" y="184511"/>
            <a:ext cx="7058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s-MX" altLang="es-MX" b="1" dirty="0">
                <a:solidFill>
                  <a:srgbClr val="0832B8"/>
                </a:solidFill>
              </a:rPr>
              <a:t>PRESUPUESTO DE EGRESOS DE LA FEDERACIÓN 2023</a:t>
            </a:r>
            <a:r>
              <a:rPr lang="es-MX" altLang="es-MX" sz="1000" b="1" dirty="0">
                <a:solidFill>
                  <a:srgbClr val="0832B8"/>
                </a:solidFill>
              </a:rPr>
              <a:t> </a:t>
            </a:r>
            <a:endParaRPr lang="es-ES" altLang="es-MX" b="1" dirty="0">
              <a:solidFill>
                <a:srgbClr val="0832B8"/>
              </a:solidFill>
            </a:endParaRPr>
          </a:p>
        </p:txBody>
      </p:sp>
      <p:sp>
        <p:nvSpPr>
          <p:cNvPr id="7" name="Rectangle 3">
            <a:extLst>
              <a:ext uri="{FF2B5EF4-FFF2-40B4-BE49-F238E27FC236}">
                <a16:creationId xmlns:a16="http://schemas.microsoft.com/office/drawing/2014/main" id="{A17079B0-9F56-F996-93AC-8B4B74685587}"/>
              </a:ext>
            </a:extLst>
          </p:cNvPr>
          <p:cNvSpPr>
            <a:spLocks noChangeArrowheads="1"/>
          </p:cNvSpPr>
          <p:nvPr/>
        </p:nvSpPr>
        <p:spPr bwMode="auto">
          <a:xfrm>
            <a:off x="1774825" y="1352524"/>
            <a:ext cx="8590546" cy="313137"/>
          </a:xfrm>
          <a:prstGeom prst="rect">
            <a:avLst/>
          </a:prstGeom>
          <a:solidFill>
            <a:schemeClr val="tx1">
              <a:lumMod val="95000"/>
            </a:schemeClr>
          </a:solidFill>
          <a:ln w="19050">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MX" altLang="es-MX"/>
          </a:p>
        </p:txBody>
      </p:sp>
      <p:sp>
        <p:nvSpPr>
          <p:cNvPr id="9" name="Rectangle 10">
            <a:extLst>
              <a:ext uri="{FF2B5EF4-FFF2-40B4-BE49-F238E27FC236}">
                <a16:creationId xmlns:a16="http://schemas.microsoft.com/office/drawing/2014/main" id="{072CA7DD-399A-DA8A-59EF-AD0FDD7C17C1}"/>
              </a:ext>
            </a:extLst>
          </p:cNvPr>
          <p:cNvSpPr>
            <a:spLocks noChangeArrowheads="1"/>
          </p:cNvSpPr>
          <p:nvPr/>
        </p:nvSpPr>
        <p:spPr bwMode="auto">
          <a:xfrm>
            <a:off x="3709985" y="1354457"/>
            <a:ext cx="50674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400" b="1" dirty="0">
                <a:solidFill>
                  <a:schemeClr val="bg2">
                    <a:lumMod val="60000"/>
                    <a:lumOff val="40000"/>
                  </a:schemeClr>
                </a:solidFill>
              </a:rPr>
              <a:t>Obras Públicas y Servicios Relacionados con las Mismas</a:t>
            </a:r>
            <a:endParaRPr lang="es-ES" altLang="es-MX" sz="1300" dirty="0">
              <a:solidFill>
                <a:schemeClr val="bg2">
                  <a:lumMod val="60000"/>
                  <a:lumOff val="40000"/>
                </a:schemeClr>
              </a:solidFill>
            </a:endParaRPr>
          </a:p>
        </p:txBody>
      </p:sp>
      <p:grpSp>
        <p:nvGrpSpPr>
          <p:cNvPr id="10" name="Grupo 3">
            <a:extLst>
              <a:ext uri="{FF2B5EF4-FFF2-40B4-BE49-F238E27FC236}">
                <a16:creationId xmlns:a16="http://schemas.microsoft.com/office/drawing/2014/main" id="{C3AEECCB-3F66-04C5-9B2D-DB1CE2C950A1}"/>
              </a:ext>
            </a:extLst>
          </p:cNvPr>
          <p:cNvGrpSpPr>
            <a:grpSpLocks/>
          </p:cNvGrpSpPr>
          <p:nvPr/>
        </p:nvGrpSpPr>
        <p:grpSpPr bwMode="auto">
          <a:xfrm>
            <a:off x="1788680" y="1679070"/>
            <a:ext cx="8578134" cy="869469"/>
            <a:chOff x="251517" y="2129137"/>
            <a:chExt cx="8576761" cy="869469"/>
          </a:xfrm>
        </p:grpSpPr>
        <p:sp>
          <p:nvSpPr>
            <p:cNvPr id="13" name="Rectangle 11">
              <a:extLst>
                <a:ext uri="{FF2B5EF4-FFF2-40B4-BE49-F238E27FC236}">
                  <a16:creationId xmlns:a16="http://schemas.microsoft.com/office/drawing/2014/main" id="{FB64A3DD-EB0D-0558-0076-915B81EE1FFE}"/>
                </a:ext>
              </a:extLst>
            </p:cNvPr>
            <p:cNvSpPr>
              <a:spLocks noChangeArrowheads="1"/>
            </p:cNvSpPr>
            <p:nvPr/>
          </p:nvSpPr>
          <p:spPr bwMode="auto">
            <a:xfrm>
              <a:off x="251517" y="2145159"/>
              <a:ext cx="1920996" cy="830997"/>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rgbClr val="292934"/>
                </a:solidFill>
              </a:endParaRPr>
            </a:p>
            <a:p>
              <a:pPr algn="ctr"/>
              <a:r>
                <a:rPr lang="es-ES" altLang="es-MX" sz="1000" b="1" dirty="0">
                  <a:solidFill>
                    <a:srgbClr val="292934"/>
                  </a:solidFill>
                </a:rPr>
                <a:t>Presupuesto autorizado para realizar obras y servicios relacionados con las mismas</a:t>
              </a:r>
            </a:p>
            <a:p>
              <a:pPr algn="ctr"/>
              <a:endParaRPr lang="es-ES" altLang="es-MX" sz="500" b="1" dirty="0">
                <a:solidFill>
                  <a:srgbClr val="292934"/>
                </a:solidFill>
              </a:endParaRPr>
            </a:p>
          </p:txBody>
        </p:sp>
        <p:sp>
          <p:nvSpPr>
            <p:cNvPr id="14" name="Rectangle 12">
              <a:extLst>
                <a:ext uri="{FF2B5EF4-FFF2-40B4-BE49-F238E27FC236}">
                  <a16:creationId xmlns:a16="http://schemas.microsoft.com/office/drawing/2014/main" id="{6453834A-3C9A-0F39-55BE-611492913E17}"/>
                </a:ext>
              </a:extLst>
            </p:cNvPr>
            <p:cNvSpPr>
              <a:spLocks noChangeArrowheads="1"/>
            </p:cNvSpPr>
            <p:nvPr/>
          </p:nvSpPr>
          <p:spPr bwMode="auto">
            <a:xfrm>
              <a:off x="2182259" y="2250958"/>
              <a:ext cx="161400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1000" b="1" dirty="0">
                  <a:solidFill>
                    <a:schemeClr val="bg1"/>
                  </a:solidFill>
                </a:rPr>
                <a:t>Monto máximo total de cada obra pública que podrá adjudicarse directamente </a:t>
              </a:r>
            </a:p>
          </p:txBody>
        </p:sp>
        <p:sp>
          <p:nvSpPr>
            <p:cNvPr id="15" name="Rectangle 13">
              <a:extLst>
                <a:ext uri="{FF2B5EF4-FFF2-40B4-BE49-F238E27FC236}">
                  <a16:creationId xmlns:a16="http://schemas.microsoft.com/office/drawing/2014/main" id="{E875FBD7-E1F6-51A0-F31D-EB64B2604415}"/>
                </a:ext>
              </a:extLst>
            </p:cNvPr>
            <p:cNvSpPr>
              <a:spLocks noChangeArrowheads="1"/>
            </p:cNvSpPr>
            <p:nvPr/>
          </p:nvSpPr>
          <p:spPr bwMode="auto">
            <a:xfrm>
              <a:off x="7214270" y="2129137"/>
              <a:ext cx="1614008" cy="869469"/>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300" b="1" dirty="0">
                <a:solidFill>
                  <a:schemeClr val="bg1"/>
                </a:solidFill>
              </a:endParaRPr>
            </a:p>
            <a:p>
              <a:pPr algn="ctr"/>
              <a:r>
                <a:rPr lang="es-ES" altLang="es-MX" sz="950" b="1" dirty="0">
                  <a:solidFill>
                    <a:schemeClr val="bg1"/>
                  </a:solidFill>
                </a:rPr>
                <a:t>Monto máximo total de cada servicio que podrá adjudicarse mediante invitación a cuando menos tres personas </a:t>
              </a:r>
            </a:p>
          </p:txBody>
        </p:sp>
      </p:grpSp>
      <p:sp>
        <p:nvSpPr>
          <p:cNvPr id="8" name="Rectangle 13">
            <a:extLst>
              <a:ext uri="{FF2B5EF4-FFF2-40B4-BE49-F238E27FC236}">
                <a16:creationId xmlns:a16="http://schemas.microsoft.com/office/drawing/2014/main" id="{2E8D6DCD-251C-E091-AEC8-FFC060036C70}"/>
              </a:ext>
            </a:extLst>
          </p:cNvPr>
          <p:cNvSpPr>
            <a:spLocks noChangeArrowheads="1"/>
          </p:cNvSpPr>
          <p:nvPr/>
        </p:nvSpPr>
        <p:spPr bwMode="auto">
          <a:xfrm>
            <a:off x="5334246" y="1681385"/>
            <a:ext cx="1614267" cy="892552"/>
          </a:xfrm>
          <a:prstGeom prst="rect">
            <a:avLst/>
          </a:prstGeom>
          <a:solidFill>
            <a:schemeClr val="tx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ES" altLang="es-MX" sz="600" b="1" dirty="0">
              <a:solidFill>
                <a:schemeClr val="bg1"/>
              </a:solidFill>
            </a:endParaRPr>
          </a:p>
          <a:p>
            <a:pPr algn="ctr"/>
            <a:r>
              <a:rPr lang="es-ES" altLang="es-MX" sz="1000" b="1" dirty="0">
                <a:solidFill>
                  <a:schemeClr val="bg1"/>
                </a:solidFill>
              </a:rPr>
              <a:t>Monto máximo total de cada servicio que podrá adjudicarse directamente</a:t>
            </a:r>
          </a:p>
          <a:p>
            <a:pPr algn="ctr"/>
            <a:endParaRPr lang="es-ES" altLang="es-MX" sz="600" b="1" dirty="0">
              <a:solidFill>
                <a:schemeClr val="bg1"/>
              </a:solidFill>
            </a:endParaRPr>
          </a:p>
        </p:txBody>
      </p:sp>
      <p:sp>
        <p:nvSpPr>
          <p:cNvPr id="16" name="Rectangle 12">
            <a:extLst>
              <a:ext uri="{FF2B5EF4-FFF2-40B4-BE49-F238E27FC236}">
                <a16:creationId xmlns:a16="http://schemas.microsoft.com/office/drawing/2014/main" id="{B367AC0B-40C7-05B9-FB85-2B7400F8C649}"/>
              </a:ext>
            </a:extLst>
          </p:cNvPr>
          <p:cNvSpPr>
            <a:spLocks noChangeArrowheads="1"/>
          </p:cNvSpPr>
          <p:nvPr/>
        </p:nvSpPr>
        <p:spPr bwMode="auto">
          <a:xfrm>
            <a:off x="7045498" y="1619293"/>
            <a:ext cx="16142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 altLang="es-MX" sz="980" b="1" dirty="0">
                <a:solidFill>
                  <a:schemeClr val="bg1"/>
                </a:solidFill>
              </a:rPr>
              <a:t>Monto máximo total de cada obra pública que podrá adjudicarse mediante invitación a cuando menos tres personas </a:t>
            </a:r>
          </a:p>
        </p:txBody>
      </p:sp>
    </p:spTree>
    <p:extLst>
      <p:ext uri="{BB962C8B-B14F-4D97-AF65-F5344CB8AC3E}">
        <p14:creationId xmlns:p14="http://schemas.microsoft.com/office/powerpoint/2010/main" val="41009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anim calcmode="lin" valueType="num">
                                      <p:cBhvr>
                                        <p:cTn id="19" dur="1250" fill="hold"/>
                                        <p:tgtEl>
                                          <p:spTgt spid="3"/>
                                        </p:tgtEl>
                                        <p:attrNameLst>
                                          <p:attrName>ppt_x</p:attrName>
                                        </p:attrNameLst>
                                      </p:cBhvr>
                                      <p:tavLst>
                                        <p:tav tm="0">
                                          <p:val>
                                            <p:strVal val="#ppt_x"/>
                                          </p:val>
                                        </p:tav>
                                        <p:tav tm="100000">
                                          <p:val>
                                            <p:strVal val="#ppt_x"/>
                                          </p:val>
                                        </p:tav>
                                      </p:tavLst>
                                    </p:anim>
                                    <p:anim calcmode="lin" valueType="num">
                                      <p:cBhvr>
                                        <p:cTn id="20" dur="1250" fill="hold"/>
                                        <p:tgtEl>
                                          <p:spTgt spid="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250" fill="hold"/>
                                        <p:tgtEl>
                                          <p:spTgt spid="9"/>
                                        </p:tgtEl>
                                        <p:attrNameLst>
                                          <p:attrName>ppt_w</p:attrName>
                                        </p:attrNameLst>
                                      </p:cBhvr>
                                      <p:tavLst>
                                        <p:tav tm="0">
                                          <p:val>
                                            <p:fltVal val="0"/>
                                          </p:val>
                                        </p:tav>
                                        <p:tav tm="100000">
                                          <p:val>
                                            <p:strVal val="#ppt_w"/>
                                          </p:val>
                                        </p:tav>
                                      </p:tavLst>
                                    </p:anim>
                                    <p:anim calcmode="lin" valueType="num">
                                      <p:cBhvr>
                                        <p:cTn id="24" dur="1250" fill="hold"/>
                                        <p:tgtEl>
                                          <p:spTgt spid="9"/>
                                        </p:tgtEl>
                                        <p:attrNameLst>
                                          <p:attrName>ppt_h</p:attrName>
                                        </p:attrNameLst>
                                      </p:cBhvr>
                                      <p:tavLst>
                                        <p:tav tm="0">
                                          <p:val>
                                            <p:fltVal val="0"/>
                                          </p:val>
                                        </p:tav>
                                        <p:tav tm="100000">
                                          <p:val>
                                            <p:strVal val="#ppt_h"/>
                                          </p:val>
                                        </p:tav>
                                      </p:tavLst>
                                    </p:anim>
                                    <p:animEffect transition="in" filter="fade">
                                      <p:cBhvr>
                                        <p:cTn id="25" dur="125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250" fill="hold"/>
                                        <p:tgtEl>
                                          <p:spTgt spid="16"/>
                                        </p:tgtEl>
                                        <p:attrNameLst>
                                          <p:attrName>ppt_w</p:attrName>
                                        </p:attrNameLst>
                                      </p:cBhvr>
                                      <p:tavLst>
                                        <p:tav tm="0">
                                          <p:val>
                                            <p:fltVal val="0"/>
                                          </p:val>
                                        </p:tav>
                                        <p:tav tm="100000">
                                          <p:val>
                                            <p:strVal val="#ppt_w"/>
                                          </p:val>
                                        </p:tav>
                                      </p:tavLst>
                                    </p:anim>
                                    <p:anim calcmode="lin" valueType="num">
                                      <p:cBhvr>
                                        <p:cTn id="29" dur="1250" fill="hold"/>
                                        <p:tgtEl>
                                          <p:spTgt spid="16"/>
                                        </p:tgtEl>
                                        <p:attrNameLst>
                                          <p:attrName>ppt_h</p:attrName>
                                        </p:attrNameLst>
                                      </p:cBhvr>
                                      <p:tavLst>
                                        <p:tav tm="0">
                                          <p:val>
                                            <p:fltVal val="0"/>
                                          </p:val>
                                        </p:tav>
                                        <p:tav tm="100000">
                                          <p:val>
                                            <p:strVal val="#ppt_h"/>
                                          </p:val>
                                        </p:tav>
                                      </p:tavLst>
                                    </p:anim>
                                    <p:animEffect transition="in" filter="fade">
                                      <p:cBhvr>
                                        <p:cTn id="30" dur="125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250" fill="hold"/>
                                        <p:tgtEl>
                                          <p:spTgt spid="8"/>
                                        </p:tgtEl>
                                        <p:attrNameLst>
                                          <p:attrName>ppt_w</p:attrName>
                                        </p:attrNameLst>
                                      </p:cBhvr>
                                      <p:tavLst>
                                        <p:tav tm="0">
                                          <p:val>
                                            <p:fltVal val="0"/>
                                          </p:val>
                                        </p:tav>
                                        <p:tav tm="100000">
                                          <p:val>
                                            <p:strVal val="#ppt_w"/>
                                          </p:val>
                                        </p:tav>
                                      </p:tavLst>
                                    </p:anim>
                                    <p:anim calcmode="lin" valueType="num">
                                      <p:cBhvr>
                                        <p:cTn id="34" dur="1250" fill="hold"/>
                                        <p:tgtEl>
                                          <p:spTgt spid="8"/>
                                        </p:tgtEl>
                                        <p:attrNameLst>
                                          <p:attrName>ppt_h</p:attrName>
                                        </p:attrNameLst>
                                      </p:cBhvr>
                                      <p:tavLst>
                                        <p:tav tm="0">
                                          <p:val>
                                            <p:fltVal val="0"/>
                                          </p:val>
                                        </p:tav>
                                        <p:tav tm="100000">
                                          <p:val>
                                            <p:strVal val="#ppt_h"/>
                                          </p:val>
                                        </p:tav>
                                      </p:tavLst>
                                    </p:anim>
                                    <p:animEffect transition="in" filter="fade">
                                      <p:cBhvr>
                                        <p:cTn id="35" dur="125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250" fill="hold"/>
                                        <p:tgtEl>
                                          <p:spTgt spid="10"/>
                                        </p:tgtEl>
                                        <p:attrNameLst>
                                          <p:attrName>ppt_w</p:attrName>
                                        </p:attrNameLst>
                                      </p:cBhvr>
                                      <p:tavLst>
                                        <p:tav tm="0">
                                          <p:val>
                                            <p:fltVal val="0"/>
                                          </p:val>
                                        </p:tav>
                                        <p:tav tm="100000">
                                          <p:val>
                                            <p:strVal val="#ppt_w"/>
                                          </p:val>
                                        </p:tav>
                                      </p:tavLst>
                                    </p:anim>
                                    <p:anim calcmode="lin" valueType="num">
                                      <p:cBhvr>
                                        <p:cTn id="39" dur="1250" fill="hold"/>
                                        <p:tgtEl>
                                          <p:spTgt spid="10"/>
                                        </p:tgtEl>
                                        <p:attrNameLst>
                                          <p:attrName>ppt_h</p:attrName>
                                        </p:attrNameLst>
                                      </p:cBhvr>
                                      <p:tavLst>
                                        <p:tav tm="0">
                                          <p:val>
                                            <p:fltVal val="0"/>
                                          </p:val>
                                        </p:tav>
                                        <p:tav tm="100000">
                                          <p:val>
                                            <p:strVal val="#ppt_h"/>
                                          </p:val>
                                        </p:tav>
                                      </p:tavLst>
                                    </p:anim>
                                    <p:animEffect transition="in" filter="fade">
                                      <p:cBhvr>
                                        <p:cTn id="40" dur="1250"/>
                                        <p:tgtEl>
                                          <p:spTgt spid="1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250" fill="hold"/>
                                        <p:tgtEl>
                                          <p:spTgt spid="7"/>
                                        </p:tgtEl>
                                        <p:attrNameLst>
                                          <p:attrName>ppt_w</p:attrName>
                                        </p:attrNameLst>
                                      </p:cBhvr>
                                      <p:tavLst>
                                        <p:tav tm="0">
                                          <p:val>
                                            <p:strVal val="#ppt_w*0.70"/>
                                          </p:val>
                                        </p:tav>
                                        <p:tav tm="100000">
                                          <p:val>
                                            <p:strVal val="#ppt_w"/>
                                          </p:val>
                                        </p:tav>
                                      </p:tavLst>
                                    </p:anim>
                                    <p:anim calcmode="lin" valueType="num">
                                      <p:cBhvr>
                                        <p:cTn id="44" dur="1250" fill="hold"/>
                                        <p:tgtEl>
                                          <p:spTgt spid="7"/>
                                        </p:tgtEl>
                                        <p:attrNameLst>
                                          <p:attrName>ppt_h</p:attrName>
                                        </p:attrNameLst>
                                      </p:cBhvr>
                                      <p:tavLst>
                                        <p:tav tm="0">
                                          <p:val>
                                            <p:strVal val="#ppt_h"/>
                                          </p:val>
                                        </p:tav>
                                        <p:tav tm="100000">
                                          <p:val>
                                            <p:strVal val="#ppt_h"/>
                                          </p:val>
                                        </p:tav>
                                      </p:tavLst>
                                    </p:anim>
                                    <p:animEffect transition="in" filter="fade">
                                      <p:cBhvr>
                                        <p:cTn id="45" dur="125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250" fill="hold"/>
                                        <p:tgtEl>
                                          <p:spTgt spid="10"/>
                                        </p:tgtEl>
                                        <p:attrNameLst>
                                          <p:attrName>ppt_w</p:attrName>
                                        </p:attrNameLst>
                                      </p:cBhvr>
                                      <p:tavLst>
                                        <p:tav tm="0">
                                          <p:val>
                                            <p:fltVal val="0"/>
                                          </p:val>
                                        </p:tav>
                                        <p:tav tm="100000">
                                          <p:val>
                                            <p:strVal val="#ppt_w"/>
                                          </p:val>
                                        </p:tav>
                                      </p:tavLst>
                                    </p:anim>
                                    <p:anim calcmode="lin" valueType="num">
                                      <p:cBhvr>
                                        <p:cTn id="49" dur="1250" fill="hold"/>
                                        <p:tgtEl>
                                          <p:spTgt spid="10"/>
                                        </p:tgtEl>
                                        <p:attrNameLst>
                                          <p:attrName>ppt_h</p:attrName>
                                        </p:attrNameLst>
                                      </p:cBhvr>
                                      <p:tavLst>
                                        <p:tav tm="0">
                                          <p:val>
                                            <p:fltVal val="0"/>
                                          </p:val>
                                        </p:tav>
                                        <p:tav tm="100000">
                                          <p:val>
                                            <p:strVal val="#ppt_h"/>
                                          </p:val>
                                        </p:tav>
                                      </p:tavLst>
                                    </p:anim>
                                    <p:animEffect transition="in" filter="fade">
                                      <p:cBhvr>
                                        <p:cTn id="50"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8" grpId="0" animBg="1"/>
      <p:bldP spid="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213942"/>
            <a:ext cx="9690132" cy="6099825"/>
          </a:xfrm>
        </p:spPr>
        <p:txBody>
          <a:bodyPr>
            <a:normAutofit/>
          </a:bodyPr>
          <a:lstStyle/>
          <a:p>
            <a:pPr marL="0" lvl="1" indent="0" algn="just" eaLnBrk="1" hangingPunct="1">
              <a:lnSpc>
                <a:spcPct val="100000"/>
              </a:lnSpc>
              <a:spcBef>
                <a:spcPts val="0"/>
              </a:spcBef>
              <a:buClr>
                <a:srgbClr val="8E2E50"/>
              </a:buClr>
              <a:buFont typeface="Wingdings" pitchFamily="2" charset="2"/>
              <a:buNone/>
            </a:pPr>
            <a:r>
              <a:rPr lang="es-MX" altLang="es-MX" b="1" dirty="0">
                <a:solidFill>
                  <a:schemeClr val="bg1"/>
                </a:solidFill>
                <a:latin typeface="Arial" panose="020B0604020202020204" pitchFamily="34" charset="0"/>
                <a:cs typeface="Arial" panose="020B0604020202020204" pitchFamily="34" charset="0"/>
              </a:rPr>
              <a:t>III. </a:t>
            </a:r>
            <a:r>
              <a:rPr lang="es-MX" altLang="es-MX" dirty="0">
                <a:solidFill>
                  <a:schemeClr val="bg1"/>
                </a:solidFill>
                <a:latin typeface="Arial" panose="020B0604020202020204" pitchFamily="34" charset="0"/>
                <a:cs typeface="Arial" panose="020B0604020202020204" pitchFamily="34" charset="0"/>
              </a:rPr>
              <a:t>Estas contrataciones por </a:t>
            </a:r>
            <a:r>
              <a:rPr lang="es-MX" altLang="es-MX" dirty="0">
                <a:solidFill>
                  <a:srgbClr val="0000FF"/>
                </a:solidFill>
                <a:latin typeface="Arial" panose="020B0604020202020204" pitchFamily="34" charset="0"/>
                <a:cs typeface="Arial" panose="020B0604020202020204" pitchFamily="34" charset="0"/>
              </a:rPr>
              <a:t>monto</a:t>
            </a:r>
            <a:r>
              <a:rPr lang="es-MX" altLang="es-MX" dirty="0">
                <a:solidFill>
                  <a:schemeClr val="bg1"/>
                </a:solidFill>
                <a:latin typeface="Arial" panose="020B0604020202020204" pitchFamily="34" charset="0"/>
                <a:cs typeface="Arial" panose="020B0604020202020204" pitchFamily="34" charset="0"/>
              </a:rPr>
              <a:t> se podrán llevar a cabo siempre que </a:t>
            </a:r>
            <a:r>
              <a:rPr lang="es-MX" altLang="es-MX" dirty="0">
                <a:solidFill>
                  <a:schemeClr val="bg2"/>
                </a:solidFill>
                <a:latin typeface="Arial" panose="020B0604020202020204" pitchFamily="34" charset="0"/>
                <a:cs typeface="Arial" panose="020B0604020202020204" pitchFamily="34" charset="0"/>
              </a:rPr>
              <a:t>los contratos no se fraccionen</a:t>
            </a:r>
            <a:r>
              <a:rPr lang="es-MX" altLang="es-MX" dirty="0">
                <a:solidFill>
                  <a:schemeClr val="bg1"/>
                </a:solidFill>
                <a:latin typeface="Arial" panose="020B0604020202020204" pitchFamily="34" charset="0"/>
                <a:cs typeface="Arial" panose="020B0604020202020204" pitchFamily="34" charset="0"/>
              </a:rPr>
              <a:t> para que las contrataciones quede comprendidas en los supuestos de excepción a la licitación pública por monto.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Existe fraccionamiento cuando se cumplen las cinco fracciones del artículo 74 del RLAASSP o del 75 2º pfo. del RLOPSRM. </a:t>
            </a:r>
          </a:p>
          <a:p>
            <a:pPr marL="0" lvl="1" indent="0" algn="just" eaLnBrk="1" hangingPunct="1">
              <a:lnSpc>
                <a:spcPct val="100000"/>
              </a:lnSpc>
              <a:spcBef>
                <a:spcPts val="0"/>
              </a:spcBef>
              <a:buClr>
                <a:srgbClr val="8E2E50"/>
              </a:buClr>
              <a:buFont typeface="Wingdings" pitchFamily="2" charset="2"/>
              <a:buNone/>
            </a:pPr>
            <a:endParaRPr lang="es-MX" alt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altLang="es-MX" dirty="0">
                <a:solidFill>
                  <a:schemeClr val="bg1"/>
                </a:solidFill>
                <a:latin typeface="Arial" panose="020B0604020202020204" pitchFamily="34" charset="0"/>
                <a:cs typeface="Arial" panose="020B0604020202020204" pitchFamily="34" charset="0"/>
              </a:rPr>
              <a:t>Por lo tanto deben cumplirse los seis requisitos siguientes:</a:t>
            </a:r>
          </a:p>
          <a:p>
            <a:pPr marL="0" lvl="1" indent="0" algn="just" eaLnBrk="1" hangingPunct="1">
              <a:lnSpc>
                <a:spcPct val="100000"/>
              </a:lnSpc>
              <a:spcBef>
                <a:spcPts val="0"/>
              </a:spcBef>
              <a:buClr>
                <a:srgbClr val="8E2E50"/>
              </a:buClr>
              <a:buFont typeface="Wingdings" pitchFamily="2" charset="2"/>
              <a:buNone/>
            </a:pPr>
            <a:endParaRPr lang="es-MX" sz="500" dirty="0">
              <a:solidFill>
                <a:schemeClr val="bg1"/>
              </a:solidFill>
              <a:latin typeface="Arial" panose="020B0604020202020204" pitchFamily="34" charset="0"/>
              <a:cs typeface="Arial" panose="020B0604020202020204" pitchFamily="34" charset="0"/>
            </a:endParaRPr>
          </a:p>
          <a:p>
            <a:pPr marL="0" lvl="1" indent="0" algn="just" eaLnBrk="1" hangingPunct="1">
              <a:lnSpc>
                <a:spcPct val="100000"/>
              </a:lnSpc>
              <a:spcBef>
                <a:spcPts val="0"/>
              </a:spcBef>
              <a:buClr>
                <a:srgbClr val="8E2E50"/>
              </a:buClr>
              <a:buFont typeface="Wingdings" pitchFamily="2" charset="2"/>
              <a:buNone/>
            </a:pPr>
            <a:r>
              <a:rPr lang="es-MX" sz="2000" dirty="0">
                <a:solidFill>
                  <a:schemeClr val="bg1"/>
                </a:solidFill>
                <a:latin typeface="Arial" panose="020B0604020202020204" pitchFamily="34" charset="0"/>
                <a:cs typeface="Arial" panose="020B0604020202020204" pitchFamily="34" charset="0"/>
              </a:rPr>
              <a:t>		</a:t>
            </a:r>
            <a:endParaRPr lang="es-MX" alt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5491EDCB-B6C8-2F55-493E-ED5908F05B03}"/>
              </a:ext>
            </a:extLst>
          </p:cNvPr>
          <p:cNvGraphicFramePr>
            <a:graphicFrameLocks noGrp="1"/>
          </p:cNvGraphicFramePr>
          <p:nvPr>
            <p:extLst>
              <p:ext uri="{D42A27DB-BD31-4B8C-83A1-F6EECF244321}">
                <p14:modId xmlns:p14="http://schemas.microsoft.com/office/powerpoint/2010/main" val="1580033054"/>
              </p:ext>
            </p:extLst>
          </p:nvPr>
        </p:nvGraphicFramePr>
        <p:xfrm>
          <a:off x="346364" y="2444492"/>
          <a:ext cx="11537242" cy="3901440"/>
        </p:xfrm>
        <a:graphic>
          <a:graphicData uri="http://schemas.openxmlformats.org/drawingml/2006/table">
            <a:tbl>
              <a:tblPr firstRow="1" bandRow="1">
                <a:tableStyleId>{B301B821-A1FF-4177-AEE7-76D212191A09}</a:tableStyleId>
              </a:tblPr>
              <a:tblGrid>
                <a:gridCol w="5768621">
                  <a:extLst>
                    <a:ext uri="{9D8B030D-6E8A-4147-A177-3AD203B41FA5}">
                      <a16:colId xmlns:a16="http://schemas.microsoft.com/office/drawing/2014/main" val="1078123810"/>
                    </a:ext>
                  </a:extLst>
                </a:gridCol>
                <a:gridCol w="5768621">
                  <a:extLst>
                    <a:ext uri="{9D8B030D-6E8A-4147-A177-3AD203B41FA5}">
                      <a16:colId xmlns:a16="http://schemas.microsoft.com/office/drawing/2014/main" val="4051404842"/>
                    </a:ext>
                  </a:extLst>
                </a:gridCol>
              </a:tblGrid>
              <a:tr h="0">
                <a:tc gridSpan="2">
                  <a:txBody>
                    <a:bodyPr/>
                    <a:lstStyle/>
                    <a:p>
                      <a:pPr algn="ctr"/>
                      <a:r>
                        <a:rPr lang="es-MX" sz="1700" b="0" dirty="0">
                          <a:latin typeface="Arial" panose="020B0604020202020204" pitchFamily="34" charset="0"/>
                          <a:cs typeface="Arial" panose="020B0604020202020204" pitchFamily="34" charset="0"/>
                        </a:rPr>
                        <a:t>Requisitos para que se presente el fraccionamiento mediante contrataciones por monto</a:t>
                      </a:r>
                    </a:p>
                  </a:txBody>
                  <a:tcPr/>
                </a:tc>
                <a:tc hMerge="1">
                  <a:txBody>
                    <a:bodyPr/>
                    <a:lstStyle/>
                    <a:p>
                      <a:pPr algn="ctr"/>
                      <a:endParaRPr lang="es-MX"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1456996"/>
                  </a:ext>
                </a:extLst>
              </a:tr>
              <a:tr h="0">
                <a:tc>
                  <a:txBody>
                    <a:bodyPr/>
                    <a:lstStyle/>
                    <a:p>
                      <a:pPr algn="ctr"/>
                      <a:r>
                        <a:rPr lang="es-MX" sz="1700" b="0" dirty="0">
                          <a:latin typeface="Arial" panose="020B0604020202020204" pitchFamily="34" charset="0"/>
                          <a:cs typeface="Arial" panose="020B0604020202020204" pitchFamily="34" charset="0"/>
                        </a:rPr>
                        <a:t>Adquisiciones</a:t>
                      </a:r>
                    </a:p>
                  </a:txBody>
                  <a:tcPr/>
                </a:tc>
                <a:tc>
                  <a:txBody>
                    <a:bodyPr/>
                    <a:lstStyle/>
                    <a:p>
                      <a:pPr algn="ctr"/>
                      <a:r>
                        <a:rPr lang="es-MX" sz="1700" b="0"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21061916"/>
                  </a:ext>
                </a:extLst>
              </a:tr>
              <a:tr h="370840">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42 de la LAASSP. </a:t>
                      </a:r>
                      <a:endParaRPr lang="es-MX" sz="1700" dirty="0">
                        <a:latin typeface="Arial" panose="020B0604020202020204" pitchFamily="34" charset="0"/>
                        <a:cs typeface="Arial" panose="020B0604020202020204" pitchFamily="34" charset="0"/>
                      </a:endParaRP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estén fundadas en el artículo 43 de la LOPSRM.</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6158668"/>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La suma de sus importes superen el monto máximo indicado en el Presupuesto de Egresos de la Federación para cada procedimiento de excepción.</a:t>
                      </a:r>
                      <a:r>
                        <a:rPr lang="es-MX" sz="1700" kern="1200" dirty="0">
                          <a:solidFill>
                            <a:schemeClr val="dk1"/>
                          </a:solidFill>
                          <a:effectLst/>
                          <a:latin typeface="Arial" panose="020B0604020202020204" pitchFamily="34" charset="0"/>
                          <a:ea typeface="+mn-ea"/>
                          <a:cs typeface="Arial" panose="020B0604020202020204" pitchFamily="34" charset="0"/>
                        </a:rPr>
                        <a:t>.</a:t>
                      </a:r>
                      <a:endParaRPr lang="es-MX" sz="1700" dirty="0">
                        <a:effectLst/>
                        <a:latin typeface="Arial" panose="020B0604020202020204" pitchFamily="34" charset="0"/>
                        <a:cs typeface="Arial" panose="020B0604020202020204" pitchFamily="34" charset="0"/>
                      </a:endParaRP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383380698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Los bienes o servicios objeto de las contrataciones sean exactamente los mismos.</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Los trabajos objeto de las contrataciones se refieran a la misma obra o proyecto.</a:t>
                      </a:r>
                      <a:r>
                        <a:rPr lang="es-MX" sz="1700" dirty="0">
                          <a:effectLst/>
                          <a:latin typeface="Arial" panose="020B0604020202020204" pitchFamily="34" charset="0"/>
                          <a:cs typeface="Arial" panose="020B0604020202020204" pitchFamily="34" charset="0"/>
                        </a:rPr>
                        <a:t> </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347561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El Área contratante o el Área requirente pudieron prever las contrataciones en un sólo procedimiento, sin que se haya realizado de esta forma. </a:t>
                      </a:r>
                    </a:p>
                  </a:txBody>
                  <a:tcPr/>
                </a:tc>
                <a:tc>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El área responsable de la contratación o el Área requirente pudieron prever las contrataciones de las obras o servicios en un solo procedimiento.</a:t>
                      </a: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238555"/>
                  </a:ext>
                </a:extLst>
              </a:tr>
              <a:tr h="370840">
                <a:tc gridSpan="2">
                  <a:txBody>
                    <a:bodyPr/>
                    <a:lstStyle/>
                    <a:p>
                      <a:pPr algn="just"/>
                      <a:r>
                        <a:rPr lang="es-ES" sz="1700" kern="1200" dirty="0">
                          <a:solidFill>
                            <a:schemeClr val="dk1"/>
                          </a:solidFill>
                          <a:effectLst/>
                          <a:latin typeface="Arial" panose="020B0604020202020204" pitchFamily="34" charset="0"/>
                          <a:ea typeface="+mn-ea"/>
                          <a:cs typeface="Arial" panose="020B0604020202020204" pitchFamily="34" charset="0"/>
                        </a:rPr>
                        <a:t>Todas las operaciones involucradas se realicen en un solo ejercicio fiscal.</a:t>
                      </a:r>
                      <a:r>
                        <a:rPr lang="es-MX" sz="1700" dirty="0">
                          <a:effectLst/>
                          <a:latin typeface="Arial" panose="020B0604020202020204" pitchFamily="34" charset="0"/>
                          <a:cs typeface="Arial" panose="020B0604020202020204" pitchFamily="34" charset="0"/>
                        </a:rPr>
                        <a:t>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110037244"/>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kern="1200" dirty="0">
                          <a:solidFill>
                            <a:schemeClr val="dk1"/>
                          </a:solidFill>
                          <a:effectLst/>
                          <a:latin typeface="Arial" panose="020B0604020202020204" pitchFamily="34" charset="0"/>
                          <a:ea typeface="+mn-ea"/>
                          <a:cs typeface="Arial" panose="020B0604020202020204" pitchFamily="34" charset="0"/>
                        </a:rPr>
                        <a:t>Las solicitudes de contratación las hizo la misma área requirente, o el área responsable de la contratación . </a:t>
                      </a:r>
                    </a:p>
                  </a:txBody>
                  <a:tcPr/>
                </a:tc>
                <a:tc hMerge="1">
                  <a:txBody>
                    <a:bodyPr/>
                    <a:lstStyle/>
                    <a:p>
                      <a:pPr algn="just"/>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2547491948"/>
                  </a:ext>
                </a:extLst>
              </a:tr>
            </a:tbl>
          </a:graphicData>
        </a:graphic>
      </p:graphicFrame>
    </p:spTree>
    <p:extLst>
      <p:ext uri="{BB962C8B-B14F-4D97-AF65-F5344CB8AC3E}">
        <p14:creationId xmlns:p14="http://schemas.microsoft.com/office/powerpoint/2010/main" val="22372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800" decel="100000"/>
                                        <p:tgtEl>
                                          <p:spTgt spid="11">
                                            <p:txEl>
                                              <p:pRg st="2" end="2"/>
                                            </p:txEl>
                                          </p:spTgt>
                                        </p:tgtEl>
                                      </p:cBhvr>
                                    </p:animEffect>
                                    <p:anim calcmode="lin" valueType="num">
                                      <p:cBhvr>
                                        <p:cTn id="1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1">
                                            <p:txEl>
                                              <p:pRg st="4" end="4"/>
                                            </p:txEl>
                                          </p:spTgt>
                                        </p:tgtEl>
                                        <p:attrNameLst>
                                          <p:attrName>style.visibility</p:attrName>
                                        </p:attrNameLst>
                                      </p:cBhvr>
                                      <p:to>
                                        <p:strVal val="visible"/>
                                      </p:to>
                                    </p:set>
                                    <p:anim by="(-#ppt_w*2)" calcmode="lin" valueType="num">
                                      <p:cBhvr rctx="PPT">
                                        <p:cTn id="25" dur="250" autoRev="1" fill="hold">
                                          <p:stCondLst>
                                            <p:cond delay="0"/>
                                          </p:stCondLst>
                                        </p:cTn>
                                        <p:tgtEl>
                                          <p:spTgt spid="11">
                                            <p:txEl>
                                              <p:pRg st="4" end="4"/>
                                            </p:txEl>
                                          </p:spTgt>
                                        </p:tgtEl>
                                        <p:attrNameLst>
                                          <p:attrName>ppt_w</p:attrName>
                                        </p:attrNameLst>
                                      </p:cBhvr>
                                    </p:anim>
                                    <p:anim by="(#ppt_w*0.50)" calcmode="lin" valueType="num">
                                      <p:cBhvr>
                                        <p:cTn id="26" dur="250" decel="50000" autoRev="1" fill="hold">
                                          <p:stCondLst>
                                            <p:cond delay="0"/>
                                          </p:stCondLst>
                                        </p:cTn>
                                        <p:tgtEl>
                                          <p:spTgt spid="11">
                                            <p:txEl>
                                              <p:pRg st="4" end="4"/>
                                            </p:txEl>
                                          </p:spTgt>
                                        </p:tgtEl>
                                        <p:attrNameLst>
                                          <p:attrName>ppt_x</p:attrName>
                                        </p:attrNameLst>
                                      </p:cBhvr>
                                    </p:anim>
                                    <p:anim from="(-#ppt_h/2)" to="(#ppt_y)" calcmode="lin" valueType="num">
                                      <p:cBhvr>
                                        <p:cTn id="27" dur="500" fill="hold">
                                          <p:stCondLst>
                                            <p:cond delay="0"/>
                                          </p:stCondLst>
                                        </p:cTn>
                                        <p:tgtEl>
                                          <p:spTgt spid="11">
                                            <p:txEl>
                                              <p:pRg st="4" end="4"/>
                                            </p:txEl>
                                          </p:spTgt>
                                        </p:tgtEl>
                                        <p:attrNameLst>
                                          <p:attrName>ppt_y</p:attrName>
                                        </p:attrNameLst>
                                      </p:cBhvr>
                                    </p:anim>
                                    <p:animRot by="21600000">
                                      <p:cBhvr>
                                        <p:cTn id="28" dur="500" fill="hold">
                                          <p:stCondLst>
                                            <p:cond delay="0"/>
                                          </p:stCondLst>
                                        </p:cTn>
                                        <p:tgtEl>
                                          <p:spTgt spid="11">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El total de las contrataciones que realice la dependencia o entidad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no pueden exceder el 30% del presupuesto total para adquisiciones, arrendamientos y servicios en cada ejercicio presupuestal. </a:t>
            </a:r>
            <a:r>
              <a:rPr lang="es-MX" sz="1600" dirty="0">
                <a:solidFill>
                  <a:schemeClr val="bg1"/>
                </a:solidFill>
                <a:latin typeface="Arial" panose="020B0604020202020204" pitchFamily="34" charset="0"/>
                <a:cs typeface="Arial" panose="020B0604020202020204" pitchFamily="34" charset="0"/>
              </a:rPr>
              <a:t>(arts. 42 4º pfo. LAASSP, y 43 3er. pfo. 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Ahora bien, en materia de obras públicas, en casos excepcionales, el titular de la dependencia o el órgano de gobierno de la entidad, bajo su responsabilidad, podrá fijar un porcentaje mayor a ese 30 %, debiéndolo hacer del conocimiento del OIC. Esta facultad podrá delegarse en el oficial mayor o su equivalente en las dependencias o entidades </a:t>
            </a:r>
            <a:r>
              <a:rPr lang="es-MX" sz="1600" dirty="0">
                <a:solidFill>
                  <a:schemeClr val="bg1"/>
                </a:solidFill>
                <a:latin typeface="Arial" panose="020B0604020202020204" pitchFamily="34" charset="0"/>
                <a:cs typeface="Arial" panose="020B0604020202020204" pitchFamily="34" charset="0"/>
              </a:rPr>
              <a:t>(art. 43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del total de contrataciones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 deberá adjudicar por lo menos el 50% de monto contrado a MIPYMES </a:t>
            </a:r>
            <a:r>
              <a:rPr lang="es-MX" sz="1600" dirty="0">
                <a:solidFill>
                  <a:schemeClr val="bg1"/>
                </a:solidFill>
                <a:latin typeface="Arial" panose="020B0604020202020204" pitchFamily="34" charset="0"/>
                <a:cs typeface="Arial" panose="020B0604020202020204" pitchFamily="34" charset="0"/>
              </a:rPr>
              <a:t>(art. 76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En este mismo tenor, la fracción IX del artículo 10 de la Ley para el Desarrollo de la Competitividad de la Micro, Pequeña y Mediana Empresa, establece que la SE debe promover que los entes públicos federales realicen la planeación de sus contrataciones (adquisiciones y obra pública) para destinarles a las MIPYMES, de manera gradual, un mínimo del 35%. Por ello el útimo párrafo del artículo 35 de la LAASSP permite realizar licitaciones nacionales sólo para</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5124" name="Picture 4" descr="Trasformación digital de MiPyMes – Afamjal">
            <a:extLst>
              <a:ext uri="{FF2B5EF4-FFF2-40B4-BE49-F238E27FC236}">
                <a16:creationId xmlns:a16="http://schemas.microsoft.com/office/drawing/2014/main" id="{179376B0-41F6-470E-2382-68C9E5A15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01" y="5544144"/>
            <a:ext cx="2857647" cy="10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anim calcmode="lin" valueType="num">
                                      <p:cBhvr>
                                        <p:cTn id="8" dur="750" fill="hold"/>
                                        <p:tgtEl>
                                          <p:spTgt spid="11">
                                            <p:txEl>
                                              <p:pRg st="0" end="0"/>
                                            </p:txEl>
                                          </p:spTgt>
                                        </p:tgtEl>
                                        <p:attrNameLst>
                                          <p:attrName>style.rotation</p:attrName>
                                        </p:attrNameLst>
                                      </p:cBhvr>
                                      <p:tavLst>
                                        <p:tav tm="0">
                                          <p:val>
                                            <p:fltVal val="720"/>
                                          </p:val>
                                        </p:tav>
                                        <p:tav tm="100000">
                                          <p:val>
                                            <p:fltVal val="0"/>
                                          </p:val>
                                        </p:tav>
                                      </p:tavLst>
                                    </p:anim>
                                    <p:anim calcmode="lin" valueType="num">
                                      <p:cBhvr>
                                        <p:cTn id="9"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0" dur="750" fill="hold"/>
                                        <p:tgtEl>
                                          <p:spTgt spid="11">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circle(in)">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750"/>
                                        <p:tgtEl>
                                          <p:spTgt spid="11">
                                            <p:txEl>
                                              <p:pRg st="4" end="4"/>
                                            </p:txEl>
                                          </p:spTgt>
                                        </p:tgtEl>
                                      </p:cBhvr>
                                    </p:animEffect>
                                    <p:anim calcmode="lin" valueType="num">
                                      <p:cBhvr>
                                        <p:cTn id="20" dur="750" fill="hold"/>
                                        <p:tgtEl>
                                          <p:spTgt spid="11">
                                            <p:txEl>
                                              <p:pRg st="4" end="4"/>
                                            </p:txEl>
                                          </p:spTgt>
                                        </p:tgtEl>
                                        <p:attrNameLst>
                                          <p:attrName>style.rotation</p:attrName>
                                        </p:attrNameLst>
                                      </p:cBhvr>
                                      <p:tavLst>
                                        <p:tav tm="0">
                                          <p:val>
                                            <p:fltVal val="720"/>
                                          </p:val>
                                        </p:tav>
                                        <p:tav tm="100000">
                                          <p:val>
                                            <p:fltVal val="0"/>
                                          </p:val>
                                        </p:tav>
                                      </p:tavLst>
                                    </p:anim>
                                    <p:anim calcmode="lin" valueType="num">
                                      <p:cBhvr>
                                        <p:cTn id="21" dur="75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2" dur="750" fill="hold"/>
                                        <p:tgtEl>
                                          <p:spTgt spid="11">
                                            <p:txEl>
                                              <p:pRg st="4" end="4"/>
                                            </p:txEl>
                                          </p:spTgt>
                                        </p:tgtEl>
                                        <p:attrNameLst>
                                          <p:attrName>ppt_w</p:attrName>
                                        </p:attrNameLst>
                                      </p:cBhvr>
                                      <p:tavLst>
                                        <p:tav tm="0">
                                          <p:val>
                                            <p:fltVal val="0"/>
                                          </p:val>
                                        </p:tav>
                                        <p:tav tm="100000">
                                          <p:val>
                                            <p:strVal val="#ppt_w"/>
                                          </p:val>
                                        </p:tav>
                                      </p:tavLst>
                                    </p:anim>
                                  </p:childTnLst>
                                </p:cTn>
                              </p:par>
                            </p:childTnLst>
                          </p:cTn>
                        </p:par>
                        <p:par>
                          <p:cTn id="23" fill="hold">
                            <p:stCondLst>
                              <p:cond delay="750"/>
                            </p:stCondLst>
                            <p:childTnLst>
                              <p:par>
                                <p:cTn id="24" presetID="21" presetClass="entr" presetSubtype="1" fill="hold" nodeType="after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wheel(1)">
                                      <p:cBhvr>
                                        <p:cTn id="26" dur="1000"/>
                                        <p:tgtEl>
                                          <p:spTgt spid="11">
                                            <p:txEl>
                                              <p:pRg st="6" end="6"/>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strips(downLeft)">
                                      <p:cBhvr>
                                        <p:cTn id="2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1" y="393609"/>
            <a:ext cx="9690132" cy="2526567"/>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Por cuanto hace a las </a:t>
            </a:r>
            <a:r>
              <a:rPr lang="es-MX" sz="2000" b="1" dirty="0">
                <a:solidFill>
                  <a:schemeClr val="bg1"/>
                </a:solidFill>
                <a:latin typeface="Arial" panose="020B0604020202020204" pitchFamily="34" charset="0"/>
                <a:cs typeface="Arial" panose="020B0604020202020204" pitchFamily="34" charset="0"/>
              </a:rPr>
              <a:t>excepciones </a:t>
            </a:r>
            <a:r>
              <a:rPr lang="es-MX" sz="2000" b="1" dirty="0">
                <a:solidFill>
                  <a:schemeClr val="accent3">
                    <a:lumMod val="75000"/>
                  </a:schemeClr>
                </a:solidFill>
                <a:latin typeface="Arial" panose="020B0604020202020204" pitchFamily="34" charset="0"/>
                <a:cs typeface="Arial" panose="020B0604020202020204" pitchFamily="34" charset="0"/>
              </a:rPr>
              <a:t>por causa</a:t>
            </a:r>
            <a:r>
              <a:rPr lang="es-MX" sz="2000" b="1"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(arts. 41 LAASSP y 72 RLAASSP, y 42 LOPSRM y 74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 </a:t>
            </a:r>
            <a:r>
              <a:rPr lang="es-MX" sz="2000" dirty="0">
                <a:solidFill>
                  <a:schemeClr val="bg1"/>
                </a:solidFill>
                <a:latin typeface="Arial" panose="020B0604020202020204" pitchFamily="34" charset="0"/>
                <a:cs typeface="Arial" panose="020B0604020202020204" pitchFamily="34" charset="0"/>
              </a:rPr>
              <a:t>Siempre se debe hacer la justificación correspondiente </a:t>
            </a:r>
            <a:r>
              <a:rPr lang="es-MX" sz="1600" dirty="0">
                <a:solidFill>
                  <a:schemeClr val="bg1"/>
                </a:solidFill>
                <a:latin typeface="Arial" panose="020B0604020202020204" pitchFamily="34" charset="0"/>
                <a:cs typeface="Arial" panose="020B0604020202020204" pitchFamily="34" charset="0"/>
              </a:rPr>
              <a:t>(arts. 71 RLAASSP y 73 RLOPSRM)</a:t>
            </a:r>
            <a:r>
              <a:rPr lang="es-MX" sz="2000" dirty="0">
                <a:solidFill>
                  <a:schemeClr val="bg1"/>
                </a:solidFill>
                <a:latin typeface="Arial" panose="020B0604020202020204" pitchFamily="34" charset="0"/>
                <a:cs typeface="Arial" panose="020B0604020202020204" pitchFamily="34" charset="0"/>
              </a:rPr>
              <a:t>, la cual debe contener lo siguiente:</a:t>
            </a:r>
          </a:p>
          <a:p>
            <a:pPr marL="0" indent="0" algn="just">
              <a:lnSpc>
                <a:spcPct val="100000"/>
              </a:lnSpc>
              <a:spcBef>
                <a:spcPts val="0"/>
              </a:spcBef>
              <a:buNone/>
              <a:defRPr/>
            </a:pPr>
            <a:endParaRPr lang="es-MX" sz="2000"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2C727B68-8B7F-21FF-BC88-EE9D29A2D327}"/>
              </a:ext>
            </a:extLst>
          </p:cNvPr>
          <p:cNvGraphicFramePr>
            <a:graphicFrameLocks noGrp="1"/>
          </p:cNvGraphicFramePr>
          <p:nvPr>
            <p:extLst>
              <p:ext uri="{D42A27DB-BD31-4B8C-83A1-F6EECF244321}">
                <p14:modId xmlns:p14="http://schemas.microsoft.com/office/powerpoint/2010/main" val="564837030"/>
              </p:ext>
            </p:extLst>
          </p:nvPr>
        </p:nvGraphicFramePr>
        <p:xfrm>
          <a:off x="698051" y="1745457"/>
          <a:ext cx="11012170" cy="4983480"/>
        </p:xfrm>
        <a:graphic>
          <a:graphicData uri="http://schemas.openxmlformats.org/drawingml/2006/table">
            <a:tbl>
              <a:tblPr firstRow="1" bandRow="1">
                <a:tableStyleId>{5C22544A-7EE6-4342-B048-85BDC9FD1C3A}</a:tableStyleId>
              </a:tblPr>
              <a:tblGrid>
                <a:gridCol w="4803097">
                  <a:extLst>
                    <a:ext uri="{9D8B030D-6E8A-4147-A177-3AD203B41FA5}">
                      <a16:colId xmlns:a16="http://schemas.microsoft.com/office/drawing/2014/main" val="1820271020"/>
                    </a:ext>
                  </a:extLst>
                </a:gridCol>
                <a:gridCol w="702988">
                  <a:extLst>
                    <a:ext uri="{9D8B030D-6E8A-4147-A177-3AD203B41FA5}">
                      <a16:colId xmlns:a16="http://schemas.microsoft.com/office/drawing/2014/main" val="523777890"/>
                    </a:ext>
                  </a:extLst>
                </a:gridCol>
                <a:gridCol w="5506085">
                  <a:extLst>
                    <a:ext uri="{9D8B030D-6E8A-4147-A177-3AD203B41FA5}">
                      <a16:colId xmlns:a16="http://schemas.microsoft.com/office/drawing/2014/main" val="1291660807"/>
                    </a:ext>
                  </a:extLst>
                </a:gridCol>
              </a:tblGrid>
              <a:tr h="370840">
                <a:tc gridSpan="3">
                  <a:txBody>
                    <a:bodyPr/>
                    <a:lstStyle/>
                    <a:p>
                      <a:pPr algn="ctr"/>
                      <a:r>
                        <a:rPr lang="es-MX" sz="1700" dirty="0">
                          <a:latin typeface="Arial" panose="020B0604020202020204" pitchFamily="34" charset="0"/>
                          <a:cs typeface="Arial" panose="020B0604020202020204" pitchFamily="34" charset="0"/>
                        </a:rPr>
                        <a:t>Contenido de la justificación para exceptuar la licitación por causa.</a:t>
                      </a:r>
                    </a:p>
                  </a:txBody>
                  <a:tcPr/>
                </a:tc>
                <a:tc hMerge="1">
                  <a:txBody>
                    <a:bodyPr/>
                    <a:lstStyle/>
                    <a:p>
                      <a:endParaRPr lang="es-MX"/>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2141049"/>
                  </a:ext>
                </a:extLst>
              </a:tr>
              <a:tr h="370840">
                <a:tc gridSpan="2">
                  <a:txBody>
                    <a:bodyPr/>
                    <a:lstStyle/>
                    <a:p>
                      <a:pPr algn="ctr"/>
                      <a:r>
                        <a:rPr lang="es-MX" sz="1700" dirty="0">
                          <a:latin typeface="Arial" panose="020B0604020202020204" pitchFamily="34" charset="0"/>
                          <a:cs typeface="Arial" panose="020B0604020202020204" pitchFamily="34" charset="0"/>
                        </a:rPr>
                        <a:t>Adquisiciones</a:t>
                      </a:r>
                    </a:p>
                  </a:txBody>
                  <a:tcPr/>
                </a:tc>
                <a:tc hMerge="1">
                  <a:txBody>
                    <a:bodyPr/>
                    <a:lstStyle/>
                    <a:p>
                      <a:pPr algn="ctr"/>
                      <a:endParaRPr lang="es-MX" sz="1700" dirty="0">
                        <a:latin typeface="Arial" panose="020B0604020202020204" pitchFamily="34" charset="0"/>
                        <a:cs typeface="Arial" panose="020B0604020202020204" pitchFamily="34" charset="0"/>
                      </a:endParaRPr>
                    </a:p>
                  </a:txBody>
                  <a:tcPr/>
                </a:tc>
                <a:tc>
                  <a:txBody>
                    <a:bodyPr/>
                    <a:lstStyle/>
                    <a:p>
                      <a:pPr algn="ctr"/>
                      <a:r>
                        <a:rPr lang="es-MX" sz="1700" dirty="0">
                          <a:latin typeface="Arial" panose="020B0604020202020204" pitchFamily="34" charset="0"/>
                          <a:cs typeface="Arial" panose="020B0604020202020204" pitchFamily="34" charset="0"/>
                        </a:rPr>
                        <a:t>Obras públicas</a:t>
                      </a:r>
                    </a:p>
                  </a:txBody>
                  <a:tcPr/>
                </a:tc>
                <a:extLst>
                  <a:ext uri="{0D108BD9-81ED-4DB2-BD59-A6C34878D82A}">
                    <a16:rowId xmlns:a16="http://schemas.microsoft.com/office/drawing/2014/main" val="414470522"/>
                  </a:ext>
                </a:extLst>
              </a:tr>
              <a:tr h="370840">
                <a:tc gridSpan="3">
                  <a:txBody>
                    <a:bodyPr/>
                    <a:lstStyle/>
                    <a:p>
                      <a:r>
                        <a:rPr lang="es-MX" sz="1700" dirty="0">
                          <a:latin typeface="Arial" panose="020B0604020202020204" pitchFamily="34" charset="0"/>
                          <a:cs typeface="Arial" panose="020B0604020202020204" pitchFamily="34" charset="0"/>
                        </a:rPr>
                        <a:t>I. Descripción detallada del objeto de la contratación.</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Igual.</a:t>
                      </a:r>
                    </a:p>
                  </a:txBody>
                  <a:tcPr/>
                </a:tc>
                <a:extLst>
                  <a:ext uri="{0D108BD9-81ED-4DB2-BD59-A6C34878D82A}">
                    <a16:rowId xmlns:a16="http://schemas.microsoft.com/office/drawing/2014/main" val="627425937"/>
                  </a:ext>
                </a:extLst>
              </a:tr>
              <a:tr h="370840">
                <a:tc gridSpan="3">
                  <a:txBody>
                    <a:bodyPr/>
                    <a:lstStyle/>
                    <a:p>
                      <a:r>
                        <a:rPr lang="es-MX" sz="1700" dirty="0">
                          <a:latin typeface="Arial" panose="020B0604020202020204" pitchFamily="34" charset="0"/>
                          <a:cs typeface="Arial" panose="020B0604020202020204" pitchFamily="34" charset="0"/>
                        </a:rPr>
                        <a:t>II. Plazo y condiciones de la entrega de bienes o prestación de servicios o ejecución de la obra.</a:t>
                      </a:r>
                    </a:p>
                  </a:txBody>
                  <a:tcPr/>
                </a:tc>
                <a:tc hMerge="1">
                  <a:txBody>
                    <a:bodyPr/>
                    <a:lstStyle/>
                    <a:p>
                      <a:endParaRPr lang="es-MX"/>
                    </a:p>
                  </a:txBody>
                  <a:tcPr/>
                </a:tc>
                <a:tc hMerge="1">
                  <a:txBody>
                    <a:bodyPr/>
                    <a:lstStyle/>
                    <a:p>
                      <a:r>
                        <a:rPr lang="es-MX" sz="1700" dirty="0">
                          <a:latin typeface="Arial" panose="020B0604020202020204" pitchFamily="34" charset="0"/>
                          <a:cs typeface="Arial" panose="020B0604020202020204" pitchFamily="34" charset="0"/>
                        </a:rPr>
                        <a:t>Plazo de ejecución de la obra o servicio.</a:t>
                      </a:r>
                    </a:p>
                  </a:txBody>
                  <a:tcPr/>
                </a:tc>
                <a:extLst>
                  <a:ext uri="{0D108BD9-81ED-4DB2-BD59-A6C34878D82A}">
                    <a16:rowId xmlns:a16="http://schemas.microsoft.com/office/drawing/2014/main" val="324011641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III. Resultado de la investigación de mercado que soporta el procedimiento de contratación.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6380854"/>
                  </a:ext>
                </a:extLst>
              </a:tr>
              <a:tr h="370840">
                <a:tc gridSpan="3">
                  <a:txBody>
                    <a:bodyPr/>
                    <a:lstStyle/>
                    <a:p>
                      <a:r>
                        <a:rPr lang="es-MX" sz="1700" dirty="0">
                          <a:latin typeface="Arial" panose="020B0604020202020204" pitchFamily="34" charset="0"/>
                          <a:cs typeface="Arial" panose="020B0604020202020204" pitchFamily="34" charset="0"/>
                        </a:rPr>
                        <a:t>IV. Procedimiento de contratación propuesto. Fundamento y motivación de la fracción que se plantea.</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0425961"/>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 El monto estimado de la contratación y la forma de pago propuesta. </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824984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 Nombre o nombres de la o las personas propuestas y sus datos generales.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Aunque no es necesario para las invitaciones fundamentadas en las fracciones II, IV, V, VI, XIII, XVIII y XX. </a:t>
                      </a:r>
                      <a:r>
                        <a:rPr lang="es-MX" sz="1400" dirty="0">
                          <a:latin typeface="Arial" panose="020B0604020202020204" pitchFamily="34" charset="0"/>
                          <a:cs typeface="Arial" panose="020B0604020202020204" pitchFamily="34" charset="0"/>
                        </a:rPr>
                        <a:t>(art. 40 penúlt. LAASSP)</a:t>
                      </a:r>
                      <a:endParaRPr lang="es-MX" sz="1700" dirty="0">
                        <a:latin typeface="Arial" panose="020B0604020202020204" pitchFamily="34" charset="0"/>
                        <a:cs typeface="Arial" panose="020B0604020202020204" pitchFamily="34" charset="0"/>
                      </a:endParaRP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o la adjudicación directa, detallando sus datos generales, capacidad técnica y experiencia. Para las adjudicaciones directas de las fracciones I, VI, X, XI, segundo párrafo, XII, XIII y XIV, se deberá asentar invariablemente la información antes señalada. </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En caso de que se cuente con la información, los nombres de las personas propuestas para la invitación a cuando menos tres personas o la adjudicación directa, detallando sus datos generales, capacidad técnica y experiencia. Tratándose de adjudicaciones directas que se sustenten en los supuestos a que se refieren las fracciones I, VI, X, XI, segundo párrafo, XII, XIII y XIV del artículo 42 de la Ley, se deberá asentar invariablemente la información señalada en esta fracción </a:t>
                      </a:r>
                    </a:p>
                  </a:txBody>
                  <a:tcPr/>
                </a:tc>
                <a:extLst>
                  <a:ext uri="{0D108BD9-81ED-4DB2-BD59-A6C34878D82A}">
                    <a16:rowId xmlns:a16="http://schemas.microsoft.com/office/drawing/2014/main" val="4241684410"/>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 La acreditación del o los criterios constitucional que correspondan al caso.</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4498203"/>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dirty="0">
                          <a:latin typeface="Arial" panose="020B0604020202020204" pitchFamily="34" charset="0"/>
                          <a:cs typeface="Arial" panose="020B0604020202020204" pitchFamily="34" charset="0"/>
                        </a:rPr>
                        <a:t>VIII. El lugar y fecha de emisión de la justificación.</a:t>
                      </a:r>
                    </a:p>
                  </a:txBody>
                  <a:tcPr/>
                </a:tc>
                <a:tc hMerge="1">
                  <a:txBody>
                    <a:bodyPr/>
                    <a:lstStyle/>
                    <a:p>
                      <a:endParaRPr lang="es-MX"/>
                    </a:p>
                  </a:txBody>
                  <a:tcPr/>
                </a:tc>
                <a:tc hMerge="1">
                  <a:txBody>
                    <a:bodyPr/>
                    <a:lstStyle/>
                    <a:p>
                      <a:endParaRPr lang="es-MX"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9824154"/>
                  </a:ext>
                </a:extLst>
              </a:tr>
            </a:tbl>
          </a:graphicData>
        </a:graphic>
      </p:graphicFrame>
    </p:spTree>
    <p:extLst>
      <p:ext uri="{BB962C8B-B14F-4D97-AF65-F5344CB8AC3E}">
        <p14:creationId xmlns:p14="http://schemas.microsoft.com/office/powerpoint/2010/main" val="7681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4550"/>
                            </p:stCondLst>
                            <p:childTnLst>
                              <p:par>
                                <p:cTn id="12" presetID="15" presetClass="entr" presetSubtype="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833714" y="833718"/>
            <a:ext cx="10709275" cy="5916705"/>
          </a:xfrm>
        </p:spPr>
        <p:txBody>
          <a:bodyPr>
            <a:normAutofit/>
          </a:bodyPr>
          <a:lstStyle/>
          <a:p>
            <a:pPr marL="0" indent="0" algn="just">
              <a:lnSpc>
                <a:spcPct val="120000"/>
              </a:lnSpc>
              <a:spcBef>
                <a:spcPts val="0"/>
              </a:spcBef>
              <a:buNone/>
            </a:pPr>
            <a:r>
              <a:rPr lang="es-MX" sz="2000" b="1" dirty="0">
                <a:solidFill>
                  <a:schemeClr val="bg1"/>
                </a:solidFill>
                <a:latin typeface="ArialMT"/>
              </a:rPr>
              <a:t>Unidad 5. Otros sistemas electrónicos aplicables a las contrataciones públicas.</a:t>
            </a:r>
            <a:endParaRPr lang="es-MX" sz="2000" dirty="0">
              <a:solidFill>
                <a:schemeClr val="bg1"/>
              </a:solidFill>
              <a:latin typeface="ArialMT"/>
            </a:endParaRPr>
          </a:p>
          <a:p>
            <a:pPr marL="0" indent="0" algn="just">
              <a:lnSpc>
                <a:spcPct val="120000"/>
              </a:lnSpc>
              <a:spcBef>
                <a:spcPts val="0"/>
              </a:spcBef>
              <a:buNone/>
            </a:pPr>
            <a:r>
              <a:rPr lang="es-MX" sz="2000" dirty="0">
                <a:solidFill>
                  <a:schemeClr val="bg1"/>
                </a:solidFill>
                <a:effectLst/>
                <a:latin typeface="ArialMT"/>
              </a:rPr>
              <a:t>5.1. </a:t>
            </a:r>
            <a:r>
              <a:rPr lang="es-MX" sz="2000" dirty="0">
                <a:solidFill>
                  <a:schemeClr val="accent6">
                    <a:lumMod val="50000"/>
                  </a:schemeClr>
                </a:solidFill>
                <a:effectLst/>
                <a:latin typeface="ArialMT"/>
              </a:rPr>
              <a:t>CompraNet</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5.2. </a:t>
            </a:r>
            <a:r>
              <a:rPr lang="es-MX" sz="2000" dirty="0">
                <a:solidFill>
                  <a:schemeClr val="accent6">
                    <a:lumMod val="50000"/>
                  </a:schemeClr>
                </a:solidFill>
                <a:effectLst/>
                <a:latin typeface="ArialMT"/>
              </a:rPr>
              <a:t>Bitácora Electrónica de Seguimiento de Adquisiciones </a:t>
            </a:r>
            <a:r>
              <a:rPr lang="es-MX" sz="2000" dirty="0">
                <a:solidFill>
                  <a:schemeClr val="bg1"/>
                </a:solidFill>
                <a:effectLst/>
                <a:latin typeface="ArialMT"/>
              </a:rPr>
              <a:t>(BESA).</a:t>
            </a:r>
          </a:p>
          <a:p>
            <a:pPr marL="0" indent="0" algn="just">
              <a:lnSpc>
                <a:spcPct val="120000"/>
              </a:lnSpc>
              <a:spcBef>
                <a:spcPts val="0"/>
              </a:spcBef>
              <a:buNone/>
            </a:pPr>
            <a:endParaRPr lang="es-MX" sz="1000" b="1" dirty="0">
              <a:solidFill>
                <a:schemeClr val="bg1"/>
              </a:solidFill>
              <a:latin typeface="ArialMT"/>
            </a:endParaRPr>
          </a:p>
          <a:p>
            <a:pPr marL="0" indent="0" algn="just">
              <a:lnSpc>
                <a:spcPct val="120000"/>
              </a:lnSpc>
              <a:spcBef>
                <a:spcPts val="0"/>
              </a:spcBef>
              <a:buNone/>
            </a:pPr>
            <a:r>
              <a:rPr lang="es-MX" sz="2000" b="1" dirty="0">
                <a:solidFill>
                  <a:schemeClr val="bg1"/>
                </a:solidFill>
                <a:effectLst/>
                <a:latin typeface="ArialMT"/>
              </a:rPr>
              <a:t>Unidad 6.</a:t>
            </a:r>
            <a:r>
              <a:rPr lang="es-MX" sz="2000" dirty="0">
                <a:solidFill>
                  <a:schemeClr val="bg1"/>
                </a:solidFill>
                <a:effectLst/>
                <a:latin typeface="ArialMT"/>
              </a:rPr>
              <a:t> </a:t>
            </a:r>
            <a:r>
              <a:rPr lang="es-MX" sz="2000" b="1" dirty="0">
                <a:solidFill>
                  <a:schemeClr val="bg1"/>
                </a:solidFill>
                <a:effectLst/>
                <a:latin typeface="ArialMT"/>
              </a:rPr>
              <a:t>Terminación de los trabajos y de las obligaciones contractuales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6.1. </a:t>
            </a:r>
            <a:r>
              <a:rPr lang="es-MX" sz="2000" dirty="0">
                <a:solidFill>
                  <a:schemeClr val="accent6">
                    <a:lumMod val="50000"/>
                  </a:schemeClr>
                </a:solidFill>
                <a:latin typeface="ArialMT"/>
              </a:rPr>
              <a:t>Verificación de los trabajos</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.2. </a:t>
            </a:r>
            <a:r>
              <a:rPr lang="es-MX" sz="2000" dirty="0">
                <a:solidFill>
                  <a:schemeClr val="accent6">
                    <a:lumMod val="50000"/>
                  </a:schemeClr>
                </a:solidFill>
                <a:effectLst/>
                <a:latin typeface="ArialMT"/>
              </a:rPr>
              <a:t>Acta de entrega recepción físcia de los trabajos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6.3. </a:t>
            </a:r>
            <a:r>
              <a:rPr lang="es-MX" sz="2000" dirty="0">
                <a:solidFill>
                  <a:schemeClr val="accent6">
                    <a:lumMod val="50000"/>
                  </a:schemeClr>
                </a:solidFill>
                <a:latin typeface="ArialMT"/>
              </a:rPr>
              <a:t>Finiquito</a:t>
            </a:r>
            <a:r>
              <a:rPr lang="es-MX" sz="2000" dirty="0">
                <a:solidFill>
                  <a:schemeClr val="bg1"/>
                </a:solidFill>
                <a:latin typeface="ArialMT"/>
              </a:rPr>
              <a:t>.</a:t>
            </a:r>
          </a:p>
          <a:p>
            <a:pPr marL="0" indent="0" algn="just">
              <a:lnSpc>
                <a:spcPct val="120000"/>
              </a:lnSpc>
              <a:spcBef>
                <a:spcPts val="0"/>
              </a:spcBef>
              <a:buNone/>
            </a:pPr>
            <a:r>
              <a:rPr lang="es-MX" sz="2000" dirty="0">
                <a:solidFill>
                  <a:schemeClr val="bg1"/>
                </a:solidFill>
                <a:latin typeface="ArialMT"/>
              </a:rPr>
              <a:t>6</a:t>
            </a:r>
            <a:r>
              <a:rPr lang="es-MX" sz="2000" dirty="0">
                <a:solidFill>
                  <a:schemeClr val="bg1"/>
                </a:solidFill>
                <a:effectLst/>
                <a:latin typeface="ArialMT"/>
              </a:rPr>
              <a:t>.4. </a:t>
            </a:r>
            <a:r>
              <a:rPr lang="es-MX" sz="2000" dirty="0">
                <a:solidFill>
                  <a:schemeClr val="accent6">
                    <a:lumMod val="50000"/>
                  </a:schemeClr>
                </a:solidFill>
                <a:effectLst/>
                <a:latin typeface="ArialMT"/>
              </a:rPr>
              <a:t>Acta de extinción de derechos y obligaciones</a:t>
            </a:r>
            <a:r>
              <a:rPr lang="es-MX" sz="2000" dirty="0">
                <a:solidFill>
                  <a:schemeClr val="bg1"/>
                </a:solidFill>
                <a:effectLst/>
                <a:latin typeface="ArialMT"/>
              </a:rPr>
              <a:t>.</a:t>
            </a:r>
          </a:p>
          <a:p>
            <a:pPr marL="0" indent="0" algn="just">
              <a:lnSpc>
                <a:spcPct val="120000"/>
              </a:lnSpc>
              <a:spcBef>
                <a:spcPts val="0"/>
              </a:spcBef>
              <a:buNone/>
            </a:pPr>
            <a:r>
              <a:rPr lang="es-MX" sz="2000" dirty="0">
                <a:solidFill>
                  <a:schemeClr val="bg1"/>
                </a:solidFill>
                <a:latin typeface="ArialMT"/>
              </a:rPr>
              <a:t>6.5. </a:t>
            </a:r>
            <a:r>
              <a:rPr lang="es-MX" sz="2000" dirty="0">
                <a:solidFill>
                  <a:schemeClr val="accent6">
                    <a:lumMod val="50000"/>
                  </a:schemeClr>
                </a:solidFill>
                <a:latin typeface="ArialMT"/>
              </a:rPr>
              <a:t>Evaluación final de la obra</a:t>
            </a:r>
            <a:r>
              <a:rPr lang="es-MX" sz="2000" dirty="0">
                <a:solidFill>
                  <a:schemeClr val="bg1"/>
                </a:solidFill>
                <a:latin typeface="ArialMT"/>
              </a:rPr>
              <a:t>.</a:t>
            </a:r>
          </a:p>
          <a:p>
            <a:pPr marL="0" indent="0" algn="just">
              <a:lnSpc>
                <a:spcPct val="120000"/>
              </a:lnSpc>
              <a:spcBef>
                <a:spcPts val="0"/>
              </a:spcBef>
              <a:buNone/>
            </a:pPr>
            <a:endParaRPr lang="es-MX" sz="2000" dirty="0">
              <a:solidFill>
                <a:schemeClr val="bg1"/>
              </a:solidFill>
              <a:effectLst/>
              <a:latin typeface="ArialMT"/>
            </a:endParaRPr>
          </a:p>
          <a:p>
            <a:pPr marL="0" indent="0" algn="just">
              <a:lnSpc>
                <a:spcPct val="120000"/>
              </a:lnSpc>
              <a:spcBef>
                <a:spcPts val="0"/>
              </a:spcBef>
              <a:buNone/>
            </a:pPr>
            <a:endParaRPr lang="es-MX" sz="2000" dirty="0">
              <a:solidFill>
                <a:schemeClr val="bg1"/>
              </a:solidFill>
              <a:effectLst/>
            </a:endParaRPr>
          </a:p>
          <a:p>
            <a:pPr marL="0" indent="0" algn="just">
              <a:buNone/>
            </a:pPr>
            <a:endParaRPr lang="es-MX" dirty="0">
              <a:solidFill>
                <a:schemeClr val="bg1"/>
              </a:solidFill>
              <a:effectLst/>
            </a:endParaRPr>
          </a:p>
          <a:p>
            <a:endParaRPr lang="es-MX" dirty="0"/>
          </a:p>
        </p:txBody>
      </p:sp>
      <p:sp>
        <p:nvSpPr>
          <p:cNvPr id="2" name="Marcador de número de diapositiva 1">
            <a:extLst>
              <a:ext uri="{FF2B5EF4-FFF2-40B4-BE49-F238E27FC236}">
                <a16:creationId xmlns:a16="http://schemas.microsoft.com/office/drawing/2014/main" id="{4B89661E-6398-B3E5-ED4D-304A31670394}"/>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68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395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1">
                                            <p:txEl>
                                              <p:pRg st="1" end="1"/>
                                            </p:txEl>
                                          </p:spTgt>
                                        </p:tgtEl>
                                        <p:attrNameLst>
                                          <p:attrName>ppt_w</p:attrName>
                                        </p:attrNameLst>
                                      </p:cBhvr>
                                    </p:anim>
                                    <p:anim by="(#ppt_w*0.50)" calcmode="lin" valueType="num">
                                      <p:cBhvr>
                                        <p:cTn id="15" dur="250" decel="50000" autoRev="1" fill="hold">
                                          <p:stCondLst>
                                            <p:cond delay="0"/>
                                          </p:stCondLst>
                                        </p:cTn>
                                        <p:tgtEl>
                                          <p:spTgt spid="11">
                                            <p:txEl>
                                              <p:pRg st="1" end="1"/>
                                            </p:txEl>
                                          </p:spTgt>
                                        </p:tgtEl>
                                        <p:attrNameLst>
                                          <p:attrName>ppt_x</p:attrName>
                                        </p:attrNameLst>
                                      </p:cBhvr>
                                    </p:anim>
                                    <p:anim from="(-#ppt_h/2)" to="(#ppt_y)" calcmode="lin" valueType="num">
                                      <p:cBhvr>
                                        <p:cTn id="16" dur="500" fill="hold">
                                          <p:stCondLst>
                                            <p:cond delay="0"/>
                                          </p:stCondLst>
                                        </p:cTn>
                                        <p:tgtEl>
                                          <p:spTgt spid="11">
                                            <p:txEl>
                                              <p:pRg st="1" end="1"/>
                                            </p:txEl>
                                          </p:spTgt>
                                        </p:tgtEl>
                                        <p:attrNameLst>
                                          <p:attrName>ppt_y</p:attrName>
                                        </p:attrNameLst>
                                      </p:cBhvr>
                                    </p:anim>
                                    <p:animRot by="21600000">
                                      <p:cBhvr>
                                        <p:cTn id="17" dur="500" fill="hold">
                                          <p:stCondLst>
                                            <p:cond delay="0"/>
                                          </p:stCondLst>
                                        </p:cTn>
                                        <p:tgtEl>
                                          <p:spTgt spid="11">
                                            <p:txEl>
                                              <p:pRg st="1" end="1"/>
                                            </p:txEl>
                                          </p:spTgt>
                                        </p:tgtEl>
                                        <p:attrNameLst>
                                          <p:attrName>r</p:attrName>
                                        </p:attrNameLst>
                                      </p:cBhvr>
                                    </p:animRot>
                                  </p:childTnLst>
                                </p:cTn>
                              </p:par>
                            </p:childTnLst>
                          </p:cTn>
                        </p:par>
                        <p:par>
                          <p:cTn id="18" fill="hold">
                            <p:stCondLst>
                              <p:cond delay="5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1">
                                            <p:txEl>
                                              <p:pRg st="2" end="2"/>
                                            </p:txEl>
                                          </p:spTgt>
                                        </p:tgtEl>
                                        <p:attrNameLst>
                                          <p:attrName>ppt_w</p:attrName>
                                        </p:attrNameLst>
                                      </p:cBhvr>
                                    </p:anim>
                                    <p:anim by="(#ppt_w*0.50)" calcmode="lin" valueType="num">
                                      <p:cBhvr>
                                        <p:cTn id="22" dur="250" decel="50000" autoRev="1" fill="hold">
                                          <p:stCondLst>
                                            <p:cond delay="0"/>
                                          </p:stCondLst>
                                        </p:cTn>
                                        <p:tgtEl>
                                          <p:spTgt spid="11">
                                            <p:txEl>
                                              <p:pRg st="2" end="2"/>
                                            </p:txEl>
                                          </p:spTgt>
                                        </p:tgtEl>
                                        <p:attrNameLst>
                                          <p:attrName>ppt_x</p:attrName>
                                        </p:attrNameLst>
                                      </p:cBhvr>
                                    </p:anim>
                                    <p:anim from="(-#ppt_h/2)" to="(#ppt_y)" calcmode="lin" valueType="num">
                                      <p:cBhvr>
                                        <p:cTn id="23" dur="500" fill="hold">
                                          <p:stCondLst>
                                            <p:cond delay="0"/>
                                          </p:stCondLst>
                                        </p:cTn>
                                        <p:tgtEl>
                                          <p:spTgt spid="11">
                                            <p:txEl>
                                              <p:pRg st="2" end="2"/>
                                            </p:txEl>
                                          </p:spTgt>
                                        </p:tgtEl>
                                        <p:attrNameLst>
                                          <p:attrName>ppt_y</p:attrName>
                                        </p:attrNameLst>
                                      </p:cBhvr>
                                    </p:anim>
                                    <p:animRot by="21600000">
                                      <p:cBhvr>
                                        <p:cTn id="24" dur="500" fill="hold">
                                          <p:stCondLst>
                                            <p:cond delay="0"/>
                                          </p:stCondLst>
                                        </p:cTn>
                                        <p:tgtEl>
                                          <p:spTgt spid="11">
                                            <p:txEl>
                                              <p:pRg st="2" end="2"/>
                                            </p:txEl>
                                          </p:spTgt>
                                        </p:tgtEl>
                                        <p:attrNameLst>
                                          <p:attrName>r</p:attrName>
                                        </p:attrNameLst>
                                      </p:cBhvr>
                                    </p:animRot>
                                  </p:childTnLst>
                                </p:cTn>
                              </p:par>
                            </p:childTnLst>
                          </p:cTn>
                        </p:par>
                        <p:par>
                          <p:cTn id="25" fill="hold">
                            <p:stCondLst>
                              <p:cond delay="855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1">
                                            <p:txEl>
                                              <p:pRg st="4" end="4"/>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4" end="4"/>
                                            </p:txEl>
                                          </p:spTgt>
                                        </p:tgtEl>
                                        <p:attrNameLst>
                                          <p:attrName>ppt_w</p:attrName>
                                        </p:attrNameLst>
                                      </p:cBhvr>
                                    </p:anim>
                                    <p:anim by="(#ppt_w*0.50)" calcmode="lin" valueType="num">
                                      <p:cBhvr>
                                        <p:cTn id="29" dur="250" decel="50000" autoRev="1" fill="hold">
                                          <p:stCondLst>
                                            <p:cond delay="0"/>
                                          </p:stCondLst>
                                        </p:cTn>
                                        <p:tgtEl>
                                          <p:spTgt spid="11">
                                            <p:txEl>
                                              <p:pRg st="4" end="4"/>
                                            </p:txEl>
                                          </p:spTgt>
                                        </p:tgtEl>
                                        <p:attrNameLst>
                                          <p:attrName>ppt_x</p:attrName>
                                        </p:attrNameLst>
                                      </p:cBhvr>
                                    </p:anim>
                                    <p:anim from="(-#ppt_h/2)" to="(#ppt_y)" calcmode="lin" valueType="num">
                                      <p:cBhvr>
                                        <p:cTn id="30" dur="500" fill="hold">
                                          <p:stCondLst>
                                            <p:cond delay="0"/>
                                          </p:stCondLst>
                                        </p:cTn>
                                        <p:tgtEl>
                                          <p:spTgt spid="11">
                                            <p:txEl>
                                              <p:pRg st="4" end="4"/>
                                            </p:txEl>
                                          </p:spTgt>
                                        </p:tgtEl>
                                        <p:attrNameLst>
                                          <p:attrName>ppt_y</p:attrName>
                                        </p:attrNameLst>
                                      </p:cBhvr>
                                    </p:anim>
                                    <p:animRot by="21600000">
                                      <p:cBhvr>
                                        <p:cTn id="31" dur="500" fill="hold">
                                          <p:stCondLst>
                                            <p:cond delay="0"/>
                                          </p:stCondLst>
                                        </p:cTn>
                                        <p:tgtEl>
                                          <p:spTgt spid="11">
                                            <p:txEl>
                                              <p:pRg st="4" end="4"/>
                                            </p:txEl>
                                          </p:spTgt>
                                        </p:tgtEl>
                                        <p:attrNameLst>
                                          <p:attrName>r</p:attrName>
                                        </p:attrNameLst>
                                      </p:cBhvr>
                                    </p:animRot>
                                  </p:childTnLst>
                                </p:cTn>
                              </p:par>
                            </p:childTnLst>
                          </p:cTn>
                        </p:par>
                        <p:par>
                          <p:cTn id="32" fill="hold">
                            <p:stCondLst>
                              <p:cond delay="122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11">
                                            <p:txEl>
                                              <p:pRg st="5" end="5"/>
                                            </p:txEl>
                                          </p:spTgt>
                                        </p:tgtEl>
                                        <p:attrNameLst>
                                          <p:attrName>style.visibility</p:attrName>
                                        </p:attrNameLst>
                                      </p:cBhvr>
                                      <p:to>
                                        <p:strVal val="visible"/>
                                      </p:to>
                                    </p:set>
                                    <p:anim by="(-#ppt_w*2)" calcmode="lin" valueType="num">
                                      <p:cBhvr rctx="PPT">
                                        <p:cTn id="35" dur="250" autoRev="1" fill="hold">
                                          <p:stCondLst>
                                            <p:cond delay="0"/>
                                          </p:stCondLst>
                                        </p:cTn>
                                        <p:tgtEl>
                                          <p:spTgt spid="11">
                                            <p:txEl>
                                              <p:pRg st="5" end="5"/>
                                            </p:txEl>
                                          </p:spTgt>
                                        </p:tgtEl>
                                        <p:attrNameLst>
                                          <p:attrName>ppt_w</p:attrName>
                                        </p:attrNameLst>
                                      </p:cBhvr>
                                    </p:anim>
                                    <p:anim by="(#ppt_w*0.50)" calcmode="lin" valueType="num">
                                      <p:cBhvr>
                                        <p:cTn id="36" dur="250" decel="50000" autoRev="1" fill="hold">
                                          <p:stCondLst>
                                            <p:cond delay="0"/>
                                          </p:stCondLst>
                                        </p:cTn>
                                        <p:tgtEl>
                                          <p:spTgt spid="11">
                                            <p:txEl>
                                              <p:pRg st="5" end="5"/>
                                            </p:txEl>
                                          </p:spTgt>
                                        </p:tgtEl>
                                        <p:attrNameLst>
                                          <p:attrName>ppt_x</p:attrName>
                                        </p:attrNameLst>
                                      </p:cBhvr>
                                    </p:anim>
                                    <p:anim from="(-#ppt_h/2)" to="(#ppt_y)" calcmode="lin" valueType="num">
                                      <p:cBhvr>
                                        <p:cTn id="37" dur="500" fill="hold">
                                          <p:stCondLst>
                                            <p:cond delay="0"/>
                                          </p:stCondLst>
                                        </p:cTn>
                                        <p:tgtEl>
                                          <p:spTgt spid="11">
                                            <p:txEl>
                                              <p:pRg st="5" end="5"/>
                                            </p:txEl>
                                          </p:spTgt>
                                        </p:tgtEl>
                                        <p:attrNameLst>
                                          <p:attrName>ppt_y</p:attrName>
                                        </p:attrNameLst>
                                      </p:cBhvr>
                                    </p:anim>
                                    <p:animRot by="21600000">
                                      <p:cBhvr>
                                        <p:cTn id="38" dur="500" fill="hold">
                                          <p:stCondLst>
                                            <p:cond delay="0"/>
                                          </p:stCondLst>
                                        </p:cTn>
                                        <p:tgtEl>
                                          <p:spTgt spid="11">
                                            <p:txEl>
                                              <p:pRg st="5" end="5"/>
                                            </p:txEl>
                                          </p:spTgt>
                                        </p:tgtEl>
                                        <p:attrNameLst>
                                          <p:attrName>r</p:attrName>
                                        </p:attrNameLst>
                                      </p:cBhvr>
                                    </p:animRot>
                                  </p:childTnLst>
                                </p:cTn>
                              </p:par>
                            </p:childTnLst>
                          </p:cTn>
                        </p:par>
                        <p:par>
                          <p:cTn id="39" fill="hold">
                            <p:stCondLst>
                              <p:cond delay="1415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11">
                                            <p:txEl>
                                              <p:pRg st="6" end="6"/>
                                            </p:txEl>
                                          </p:spTgt>
                                        </p:tgtEl>
                                        <p:attrNameLst>
                                          <p:attrName>style.visibility</p:attrName>
                                        </p:attrNameLst>
                                      </p:cBhvr>
                                      <p:to>
                                        <p:strVal val="visible"/>
                                      </p:to>
                                    </p:set>
                                    <p:anim by="(-#ppt_w*2)" calcmode="lin" valueType="num">
                                      <p:cBhvr rctx="PPT">
                                        <p:cTn id="42" dur="250" autoRev="1" fill="hold">
                                          <p:stCondLst>
                                            <p:cond delay="0"/>
                                          </p:stCondLst>
                                        </p:cTn>
                                        <p:tgtEl>
                                          <p:spTgt spid="11">
                                            <p:txEl>
                                              <p:pRg st="6" end="6"/>
                                            </p:txEl>
                                          </p:spTgt>
                                        </p:tgtEl>
                                        <p:attrNameLst>
                                          <p:attrName>ppt_w</p:attrName>
                                        </p:attrNameLst>
                                      </p:cBhvr>
                                    </p:anim>
                                    <p:anim by="(#ppt_w*0.50)" calcmode="lin" valueType="num">
                                      <p:cBhvr>
                                        <p:cTn id="43" dur="250" decel="50000" autoRev="1" fill="hold">
                                          <p:stCondLst>
                                            <p:cond delay="0"/>
                                          </p:stCondLst>
                                        </p:cTn>
                                        <p:tgtEl>
                                          <p:spTgt spid="11">
                                            <p:txEl>
                                              <p:pRg st="6" end="6"/>
                                            </p:txEl>
                                          </p:spTgt>
                                        </p:tgtEl>
                                        <p:attrNameLst>
                                          <p:attrName>ppt_x</p:attrName>
                                        </p:attrNameLst>
                                      </p:cBhvr>
                                    </p:anim>
                                    <p:anim from="(-#ppt_h/2)" to="(#ppt_y)" calcmode="lin" valueType="num">
                                      <p:cBhvr>
                                        <p:cTn id="44" dur="500" fill="hold">
                                          <p:stCondLst>
                                            <p:cond delay="0"/>
                                          </p:stCondLst>
                                        </p:cTn>
                                        <p:tgtEl>
                                          <p:spTgt spid="11">
                                            <p:txEl>
                                              <p:pRg st="6" end="6"/>
                                            </p:txEl>
                                          </p:spTgt>
                                        </p:tgtEl>
                                        <p:attrNameLst>
                                          <p:attrName>ppt_y</p:attrName>
                                        </p:attrNameLst>
                                      </p:cBhvr>
                                    </p:anim>
                                    <p:animRot by="21600000">
                                      <p:cBhvr>
                                        <p:cTn id="45" dur="500" fill="hold">
                                          <p:stCondLst>
                                            <p:cond delay="0"/>
                                          </p:stCondLst>
                                        </p:cTn>
                                        <p:tgtEl>
                                          <p:spTgt spid="11">
                                            <p:txEl>
                                              <p:pRg st="6" end="6"/>
                                            </p:txEl>
                                          </p:spTgt>
                                        </p:tgtEl>
                                        <p:attrNameLst>
                                          <p:attrName>r</p:attrName>
                                        </p:attrNameLst>
                                      </p:cBhvr>
                                    </p:animRot>
                                  </p:childTnLst>
                                </p:cTn>
                              </p:par>
                            </p:childTnLst>
                          </p:cTn>
                        </p:par>
                        <p:par>
                          <p:cTn id="46" fill="hold">
                            <p:stCondLst>
                              <p:cond delay="169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1">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11">
                                            <p:txEl>
                                              <p:pRg st="7" end="7"/>
                                            </p:txEl>
                                          </p:spTgt>
                                        </p:tgtEl>
                                        <p:attrNameLst>
                                          <p:attrName>ppt_w</p:attrName>
                                        </p:attrNameLst>
                                      </p:cBhvr>
                                    </p:anim>
                                    <p:anim by="(#ppt_w*0.50)" calcmode="lin" valueType="num">
                                      <p:cBhvr>
                                        <p:cTn id="50" dur="250" decel="50000" autoRev="1" fill="hold">
                                          <p:stCondLst>
                                            <p:cond delay="0"/>
                                          </p:stCondLst>
                                        </p:cTn>
                                        <p:tgtEl>
                                          <p:spTgt spid="11">
                                            <p:txEl>
                                              <p:pRg st="7" end="7"/>
                                            </p:txEl>
                                          </p:spTgt>
                                        </p:tgtEl>
                                        <p:attrNameLst>
                                          <p:attrName>ppt_x</p:attrName>
                                        </p:attrNameLst>
                                      </p:cBhvr>
                                    </p:anim>
                                    <p:anim from="(-#ppt_h/2)" to="(#ppt_y)" calcmode="lin" valueType="num">
                                      <p:cBhvr>
                                        <p:cTn id="51" dur="500" fill="hold">
                                          <p:stCondLst>
                                            <p:cond delay="0"/>
                                          </p:stCondLst>
                                        </p:cTn>
                                        <p:tgtEl>
                                          <p:spTgt spid="11">
                                            <p:txEl>
                                              <p:pRg st="7" end="7"/>
                                            </p:txEl>
                                          </p:spTgt>
                                        </p:tgtEl>
                                        <p:attrNameLst>
                                          <p:attrName>ppt_y</p:attrName>
                                        </p:attrNameLst>
                                      </p:cBhvr>
                                    </p:anim>
                                    <p:animRot by="21600000">
                                      <p:cBhvr>
                                        <p:cTn id="52" dur="500" fill="hold">
                                          <p:stCondLst>
                                            <p:cond delay="0"/>
                                          </p:stCondLst>
                                        </p:cTn>
                                        <p:tgtEl>
                                          <p:spTgt spid="11">
                                            <p:txEl>
                                              <p:pRg st="7" end="7"/>
                                            </p:txEl>
                                          </p:spTgt>
                                        </p:tgtEl>
                                        <p:attrNameLst>
                                          <p:attrName>r</p:attrName>
                                        </p:attrNameLst>
                                      </p:cBhvr>
                                    </p:animRot>
                                  </p:childTnLst>
                                </p:cTn>
                              </p:par>
                            </p:childTnLst>
                          </p:cTn>
                        </p:par>
                        <p:par>
                          <p:cTn id="53" fill="hold">
                            <p:stCondLst>
                              <p:cond delay="1805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11">
                                            <p:txEl>
                                              <p:pRg st="8" end="8"/>
                                            </p:txEl>
                                          </p:spTgt>
                                        </p:tgtEl>
                                        <p:attrNameLst>
                                          <p:attrName>style.visibility</p:attrName>
                                        </p:attrNameLst>
                                      </p:cBhvr>
                                      <p:to>
                                        <p:strVal val="visible"/>
                                      </p:to>
                                    </p:set>
                                    <p:anim by="(-#ppt_w*2)" calcmode="lin" valueType="num">
                                      <p:cBhvr rctx="PPT">
                                        <p:cTn id="56" dur="250" autoRev="1" fill="hold">
                                          <p:stCondLst>
                                            <p:cond delay="0"/>
                                          </p:stCondLst>
                                        </p:cTn>
                                        <p:tgtEl>
                                          <p:spTgt spid="11">
                                            <p:txEl>
                                              <p:pRg st="8" end="8"/>
                                            </p:txEl>
                                          </p:spTgt>
                                        </p:tgtEl>
                                        <p:attrNameLst>
                                          <p:attrName>ppt_w</p:attrName>
                                        </p:attrNameLst>
                                      </p:cBhvr>
                                    </p:anim>
                                    <p:anim by="(#ppt_w*0.50)" calcmode="lin" valueType="num">
                                      <p:cBhvr>
                                        <p:cTn id="57" dur="250" decel="50000" autoRev="1" fill="hold">
                                          <p:stCondLst>
                                            <p:cond delay="0"/>
                                          </p:stCondLst>
                                        </p:cTn>
                                        <p:tgtEl>
                                          <p:spTgt spid="11">
                                            <p:txEl>
                                              <p:pRg st="8" end="8"/>
                                            </p:txEl>
                                          </p:spTgt>
                                        </p:tgtEl>
                                        <p:attrNameLst>
                                          <p:attrName>ppt_x</p:attrName>
                                        </p:attrNameLst>
                                      </p:cBhvr>
                                    </p:anim>
                                    <p:anim from="(-#ppt_h/2)" to="(#ppt_y)" calcmode="lin" valueType="num">
                                      <p:cBhvr>
                                        <p:cTn id="58" dur="500" fill="hold">
                                          <p:stCondLst>
                                            <p:cond delay="0"/>
                                          </p:stCondLst>
                                        </p:cTn>
                                        <p:tgtEl>
                                          <p:spTgt spid="11">
                                            <p:txEl>
                                              <p:pRg st="8" end="8"/>
                                            </p:txEl>
                                          </p:spTgt>
                                        </p:tgtEl>
                                        <p:attrNameLst>
                                          <p:attrName>ppt_y</p:attrName>
                                        </p:attrNameLst>
                                      </p:cBhvr>
                                    </p:anim>
                                    <p:animRot by="21600000">
                                      <p:cBhvr>
                                        <p:cTn id="59" dur="500" fill="hold">
                                          <p:stCondLst>
                                            <p:cond delay="0"/>
                                          </p:stCondLst>
                                        </p:cTn>
                                        <p:tgtEl>
                                          <p:spTgt spid="11">
                                            <p:txEl>
                                              <p:pRg st="8" end="8"/>
                                            </p:txEl>
                                          </p:spTgt>
                                        </p:tgtEl>
                                        <p:attrNameLst>
                                          <p:attrName>r</p:attrName>
                                        </p:attrNameLst>
                                      </p:cBhvr>
                                    </p:animRot>
                                  </p:childTnLst>
                                </p:cTn>
                              </p:par>
                            </p:childTnLst>
                          </p:cTn>
                        </p:par>
                        <p:par>
                          <p:cTn id="60" fill="hold">
                            <p:stCondLst>
                              <p:cond delay="2065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11">
                                            <p:txEl>
                                              <p:pRg st="9" end="9"/>
                                            </p:txEl>
                                          </p:spTgt>
                                        </p:tgtEl>
                                        <p:attrNameLst>
                                          <p:attrName>style.visibility</p:attrName>
                                        </p:attrNameLst>
                                      </p:cBhvr>
                                      <p:to>
                                        <p:strVal val="visible"/>
                                      </p:to>
                                    </p:set>
                                    <p:anim by="(-#ppt_w*2)" calcmode="lin" valueType="num">
                                      <p:cBhvr rctx="PPT">
                                        <p:cTn id="63" dur="250" autoRev="1" fill="hold">
                                          <p:stCondLst>
                                            <p:cond delay="0"/>
                                          </p:stCondLst>
                                        </p:cTn>
                                        <p:tgtEl>
                                          <p:spTgt spid="11">
                                            <p:txEl>
                                              <p:pRg st="9" end="9"/>
                                            </p:txEl>
                                          </p:spTgt>
                                        </p:tgtEl>
                                        <p:attrNameLst>
                                          <p:attrName>ppt_w</p:attrName>
                                        </p:attrNameLst>
                                      </p:cBhvr>
                                    </p:anim>
                                    <p:anim by="(#ppt_w*0.50)" calcmode="lin" valueType="num">
                                      <p:cBhvr>
                                        <p:cTn id="64" dur="250" decel="50000" autoRev="1" fill="hold">
                                          <p:stCondLst>
                                            <p:cond delay="0"/>
                                          </p:stCondLst>
                                        </p:cTn>
                                        <p:tgtEl>
                                          <p:spTgt spid="11">
                                            <p:txEl>
                                              <p:pRg st="9" end="9"/>
                                            </p:txEl>
                                          </p:spTgt>
                                        </p:tgtEl>
                                        <p:attrNameLst>
                                          <p:attrName>ppt_x</p:attrName>
                                        </p:attrNameLst>
                                      </p:cBhvr>
                                    </p:anim>
                                    <p:anim from="(-#ppt_h/2)" to="(#ppt_y)" calcmode="lin" valueType="num">
                                      <p:cBhvr>
                                        <p:cTn id="65" dur="500" fill="hold">
                                          <p:stCondLst>
                                            <p:cond delay="0"/>
                                          </p:stCondLst>
                                        </p:cTn>
                                        <p:tgtEl>
                                          <p:spTgt spid="11">
                                            <p:txEl>
                                              <p:pRg st="9" end="9"/>
                                            </p:txEl>
                                          </p:spTgt>
                                        </p:tgtEl>
                                        <p:attrNameLst>
                                          <p:attrName>ppt_y</p:attrName>
                                        </p:attrNameLst>
                                      </p:cBhvr>
                                    </p:anim>
                                    <p:animRot by="21600000">
                                      <p:cBhvr>
                                        <p:cTn id="66" dur="500" fill="hold">
                                          <p:stCondLst>
                                            <p:cond delay="0"/>
                                          </p:stCondLst>
                                        </p:cTn>
                                        <p:tgtEl>
                                          <p:spTgt spid="11">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79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 </a:t>
            </a:r>
            <a:r>
              <a:rPr lang="es-MX" sz="2000" dirty="0">
                <a:solidFill>
                  <a:schemeClr val="bg1"/>
                </a:solidFill>
                <a:latin typeface="Arial" panose="020B0604020202020204" pitchFamily="34" charset="0"/>
                <a:cs typeface="Arial" panose="020B0604020202020204" pitchFamily="34" charset="0"/>
              </a:rPr>
              <a:t>Esta justificación puede ser dictaminada, o sea, autorizada la excepción, por el CAAS </a:t>
            </a:r>
            <a:r>
              <a:rPr lang="es-MX" sz="1600" dirty="0">
                <a:solidFill>
                  <a:schemeClr val="bg1"/>
                </a:solidFill>
                <a:latin typeface="Arial" panose="020B0604020202020204" pitchFamily="34" charset="0"/>
                <a:cs typeface="Arial" panose="020B0604020202020204" pitchFamily="34" charset="0"/>
              </a:rPr>
              <a:t>(art. 22 fracc. II LAASSP) </a:t>
            </a:r>
            <a:r>
              <a:rPr lang="es-MX" sz="2000" dirty="0">
                <a:solidFill>
                  <a:schemeClr val="bg1"/>
                </a:solidFill>
                <a:latin typeface="Arial" panose="020B0604020202020204" pitchFamily="34" charset="0"/>
                <a:cs typeface="Arial" panose="020B0604020202020204" pitchFamily="34" charset="0"/>
              </a:rPr>
              <a:t>o el COP </a:t>
            </a:r>
            <a:r>
              <a:rPr lang="es-MX" sz="1600" dirty="0">
                <a:solidFill>
                  <a:schemeClr val="bg1"/>
                </a:solidFill>
                <a:latin typeface="Arial" panose="020B0604020202020204" pitchFamily="34" charset="0"/>
                <a:cs typeface="Arial" panose="020B0604020202020204" pitchFamily="34" charset="0"/>
              </a:rPr>
              <a:t>(art. 25 fracc. III LOPSRM)</a:t>
            </a:r>
            <a:r>
              <a:rPr lang="es-MX" sz="2000" dirty="0">
                <a:solidFill>
                  <a:schemeClr val="bg1"/>
                </a:solidFill>
                <a:latin typeface="Arial" panose="020B0604020202020204" pitchFamily="34" charset="0"/>
                <a:cs typeface="Arial" panose="020B0604020202020204" pitchFamily="34" charset="0"/>
              </a:rPr>
              <a:t>, o bien por el servidor público que formuló la justificación, de acuerdo al siguiente cuadro:</a:t>
            </a: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Cuando el titular del área requirente o el responsable de la contratación, ya sea en materia de adquisiciones o de obra pública, respectivamente, dictamine la excepción a la licitación, se deberá adicionar un punto al documento justificatorio en el  cual se precise que  quien  lo suscribe dictamina procedente  no celebrar la licita-</a:t>
            </a:r>
          </a:p>
        </p:txBody>
      </p:sp>
      <p:graphicFrame>
        <p:nvGraphicFramePr>
          <p:cNvPr id="3" name="Tabla 3">
            <a:extLst>
              <a:ext uri="{FF2B5EF4-FFF2-40B4-BE49-F238E27FC236}">
                <a16:creationId xmlns:a16="http://schemas.microsoft.com/office/drawing/2014/main" id="{F0D9EA73-EB2D-C927-4BEA-12C650400B8D}"/>
              </a:ext>
            </a:extLst>
          </p:cNvPr>
          <p:cNvGraphicFramePr>
            <a:graphicFrameLocks noGrp="1"/>
          </p:cNvGraphicFramePr>
          <p:nvPr>
            <p:extLst>
              <p:ext uri="{D42A27DB-BD31-4B8C-83A1-F6EECF244321}">
                <p14:modId xmlns:p14="http://schemas.microsoft.com/office/powerpoint/2010/main" val="2480434673"/>
              </p:ext>
            </p:extLst>
          </p:nvPr>
        </p:nvGraphicFramePr>
        <p:xfrm>
          <a:off x="698052" y="1737312"/>
          <a:ext cx="9690130" cy="3058160"/>
        </p:xfrm>
        <a:graphic>
          <a:graphicData uri="http://schemas.openxmlformats.org/drawingml/2006/table">
            <a:tbl>
              <a:tblPr firstRow="1" bandRow="1">
                <a:tableStyleId>{5C22544A-7EE6-4342-B048-85BDC9FD1C3A}</a:tableStyleId>
              </a:tblPr>
              <a:tblGrid>
                <a:gridCol w="4845065">
                  <a:extLst>
                    <a:ext uri="{9D8B030D-6E8A-4147-A177-3AD203B41FA5}">
                      <a16:colId xmlns:a16="http://schemas.microsoft.com/office/drawing/2014/main" val="740894800"/>
                    </a:ext>
                  </a:extLst>
                </a:gridCol>
                <a:gridCol w="4845065">
                  <a:extLst>
                    <a:ext uri="{9D8B030D-6E8A-4147-A177-3AD203B41FA5}">
                      <a16:colId xmlns:a16="http://schemas.microsoft.com/office/drawing/2014/main" val="1223366964"/>
                    </a:ext>
                  </a:extLst>
                </a:gridCol>
              </a:tblGrid>
              <a:tr h="370840">
                <a:tc gridSpan="2">
                  <a:txBody>
                    <a:bodyPr/>
                    <a:lstStyle/>
                    <a:p>
                      <a:pPr algn="ctr"/>
                      <a:r>
                        <a:rPr lang="es-MX" dirty="0">
                          <a:latin typeface="Arial" panose="020B0604020202020204" pitchFamily="34" charset="0"/>
                          <a:cs typeface="Arial" panose="020B0604020202020204" pitchFamily="34" charset="0"/>
                        </a:rPr>
                        <a:t>Responsables de dictaminar las excepciones a la licitación</a:t>
                      </a:r>
                    </a:p>
                  </a:txBody>
                  <a:tcPr/>
                </a:tc>
                <a:tc hMerge="1">
                  <a:txBody>
                    <a:bodyPr/>
                    <a:lstStyle/>
                    <a:p>
                      <a:pPr algn="ct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3342167"/>
                  </a:ext>
                </a:extLst>
              </a:tr>
              <a:tr h="370840">
                <a:tc>
                  <a:txBody>
                    <a:bodyPr/>
                    <a:lstStyle/>
                    <a:p>
                      <a:pPr algn="ctr"/>
                      <a:r>
                        <a:rPr lang="es-MX" dirty="0">
                          <a:latin typeface="Arial" panose="020B0604020202020204" pitchFamily="34" charset="0"/>
                          <a:cs typeface="Arial" panose="020B0604020202020204" pitchFamily="34" charset="0"/>
                        </a:rPr>
                        <a:t>Adquisiciones</a:t>
                      </a:r>
                    </a:p>
                  </a:txBody>
                  <a:tcPr/>
                </a:tc>
                <a:tc>
                  <a:txBody>
                    <a:bodyPr/>
                    <a:lstStyle/>
                    <a:p>
                      <a:pPr algn="ctr"/>
                      <a:r>
                        <a:rPr lang="es-MX" dirty="0">
                          <a:latin typeface="Arial" panose="020B0604020202020204" pitchFamily="34" charset="0"/>
                          <a:cs typeface="Arial" panose="020B0604020202020204" pitchFamily="34" charset="0"/>
                        </a:rPr>
                        <a:t>Obra pública</a:t>
                      </a:r>
                    </a:p>
                  </a:txBody>
                  <a:tcPr/>
                </a:tc>
                <a:extLst>
                  <a:ext uri="{0D108BD9-81ED-4DB2-BD59-A6C34878D82A}">
                    <a16:rowId xmlns:a16="http://schemas.microsoft.com/office/drawing/2014/main" val="5892993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Comité: </a:t>
                      </a:r>
                    </a:p>
                    <a:p>
                      <a:pPr marL="0" marR="0" indent="0" algn="just"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Fracciones I, III, VIII, IX segundo párrafo, X, XIII, XIV, XV, XVI, XVII, XVIII y XIX del artículo 41 de la LAASSP. </a:t>
                      </a:r>
                    </a:p>
                  </a:txBody>
                  <a:tcPr/>
                </a:tc>
                <a:tc>
                  <a:txBody>
                    <a:bodyPr/>
                    <a:lstStyle/>
                    <a:p>
                      <a:r>
                        <a:rPr lang="es-MX" b="1" dirty="0">
                          <a:solidFill>
                            <a:schemeClr val="bg1"/>
                          </a:solidFill>
                          <a:latin typeface="Arial" panose="020B0604020202020204" pitchFamily="34" charset="0"/>
                          <a:cs typeface="Arial" panose="020B0604020202020204" pitchFamily="34" charset="0"/>
                        </a:rPr>
                        <a:t>Comité:</a:t>
                      </a:r>
                      <a:endParaRPr lang="es-MX" b="0" dirty="0">
                        <a:solidFill>
                          <a:schemeClr val="bg1"/>
                        </a:solidFill>
                        <a:latin typeface="Arial" panose="020B0604020202020204" pitchFamily="34" charset="0"/>
                        <a:cs typeface="Arial" panose="020B0604020202020204" pitchFamily="34" charset="0"/>
                      </a:endParaRPr>
                    </a:p>
                    <a:p>
                      <a:r>
                        <a:rPr lang="es-MX" b="0" dirty="0">
                          <a:solidFill>
                            <a:schemeClr val="bg1"/>
                          </a:solidFill>
                          <a:latin typeface="Arial" panose="020B0604020202020204" pitchFamily="34" charset="0"/>
                          <a:cs typeface="Arial" panose="020B0604020202020204" pitchFamily="34" charset="0"/>
                        </a:rPr>
                        <a:t>Todas las fracciones del artículo 42 de la LOPSRM.</a:t>
                      </a:r>
                      <a:endParaRPr lang="es-MX"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260995"/>
                  </a:ext>
                </a:extLst>
              </a:tr>
              <a:tr h="370840">
                <a:tc>
                  <a:txBody>
                    <a:bodyPr/>
                    <a:lstStyle/>
                    <a:p>
                      <a:r>
                        <a:rPr lang="es-MX" sz="1800" b="1" kern="1200" dirty="0">
                          <a:solidFill>
                            <a:schemeClr val="dk1"/>
                          </a:solidFill>
                          <a:effectLst/>
                          <a:latin typeface="Arial" panose="020B0604020202020204" pitchFamily="34" charset="0"/>
                          <a:ea typeface="+mn-ea"/>
                          <a:cs typeface="Arial" panose="020B0604020202020204" pitchFamily="34" charset="0"/>
                        </a:rPr>
                        <a:t>Área usuaria o requirente:</a:t>
                      </a:r>
                    </a:p>
                    <a:p>
                      <a:r>
                        <a:rPr lang="es-MX" sz="1800" b="0" kern="1200" dirty="0">
                          <a:solidFill>
                            <a:schemeClr val="dk1"/>
                          </a:solidFill>
                          <a:effectLst/>
                          <a:latin typeface="Arial" panose="020B0604020202020204" pitchFamily="34" charset="0"/>
                          <a:ea typeface="+mn-ea"/>
                          <a:cs typeface="Arial" panose="020B0604020202020204" pitchFamily="34" charset="0"/>
                        </a:rPr>
                        <a:t>Fr</a:t>
                      </a:r>
                      <a:r>
                        <a:rPr lang="es-MX" sz="1800" kern="1200" dirty="0">
                          <a:solidFill>
                            <a:schemeClr val="dk1"/>
                          </a:solidFill>
                          <a:effectLst/>
                          <a:latin typeface="Arial" panose="020B0604020202020204" pitchFamily="34" charset="0"/>
                          <a:ea typeface="+mn-ea"/>
                          <a:cs typeface="Arial" panose="020B0604020202020204" pitchFamily="34" charset="0"/>
                        </a:rPr>
                        <a:t>acciones II, IV, V, VI, VII, IX primer párrafo, XI, XII y XX</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Área responsable de la contratación:</a:t>
                      </a:r>
                    </a:p>
                    <a:p>
                      <a:r>
                        <a:rPr lang="es-MX" sz="1800" kern="1200" dirty="0">
                          <a:solidFill>
                            <a:schemeClr val="dk1"/>
                          </a:solidFill>
                          <a:effectLst/>
                          <a:latin typeface="Arial" panose="020B0604020202020204" pitchFamily="34" charset="0"/>
                          <a:ea typeface="+mn-ea"/>
                          <a:cs typeface="Arial" panose="020B0604020202020204" pitchFamily="34" charset="0"/>
                        </a:rPr>
                        <a:t>Fracciones II, IV, V, VI, VII y XIV pero puede solicitar al COP que este dictamine. </a:t>
                      </a:r>
                      <a:r>
                        <a:rPr lang="es-MX" sz="1400" kern="1200" dirty="0">
                          <a:solidFill>
                            <a:schemeClr val="dk1"/>
                          </a:solidFill>
                          <a:effectLst/>
                          <a:latin typeface="Arial" panose="020B0604020202020204" pitchFamily="34" charset="0"/>
                          <a:ea typeface="+mn-ea"/>
                          <a:cs typeface="Arial" panose="020B0604020202020204" pitchFamily="34" charset="0"/>
                        </a:rPr>
                        <a:t>(art. 42 últ. pfo. LOPSRM)</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267656"/>
                  </a:ext>
                </a:extLst>
              </a:tr>
            </a:tbl>
          </a:graphicData>
        </a:graphic>
      </p:graphicFrame>
    </p:spTree>
    <p:extLst>
      <p:ext uri="{BB962C8B-B14F-4D97-AF65-F5344CB8AC3E}">
        <p14:creationId xmlns:p14="http://schemas.microsoft.com/office/powerpoint/2010/main" val="30202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xEl>
                                              <p:pRg st="12" end="12"/>
                                            </p:txEl>
                                          </p:spTgt>
                                        </p:tgtEl>
                                        <p:attrNameLst>
                                          <p:attrName>style.visibility</p:attrName>
                                        </p:attrNameLst>
                                      </p:cBhvr>
                                      <p:to>
                                        <p:strVal val="visible"/>
                                      </p:to>
                                    </p:set>
                                    <p:anim calcmode="lin" valueType="num">
                                      <p:cBhvr>
                                        <p:cTn id="20" dur="1000" fill="hold"/>
                                        <p:tgtEl>
                                          <p:spTgt spid="11">
                                            <p:txEl>
                                              <p:pRg st="12" end="12"/>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12" end="12"/>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146351"/>
          </a:xfrm>
        </p:spPr>
        <p:txBody>
          <a:bodyPr>
            <a:normAutofit/>
          </a:bodyPr>
          <a:lstStyle/>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ción pública, y cual es el procedimiento de contratación (invitación o adjudicación directa) que autoriza</a:t>
            </a:r>
            <a:r>
              <a:rPr lang="es-MX" sz="1600" dirty="0">
                <a:solidFill>
                  <a:schemeClr val="bg1"/>
                </a:solidFill>
                <a:latin typeface="Arial" panose="020B0604020202020204" pitchFamily="34" charset="0"/>
                <a:cs typeface="Arial" panose="020B0604020202020204" pitchFamily="34" charset="0"/>
              </a:rPr>
              <a:t> (arts. 71 últ. pfo. RLAASSP, y 73 últ. pfo. RLOPSRM)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III. </a:t>
            </a:r>
            <a:r>
              <a:rPr lang="es-MX" sz="2000" dirty="0">
                <a:solidFill>
                  <a:schemeClr val="bg1"/>
                </a:solidFill>
                <a:latin typeface="Arial" panose="020B0604020202020204" pitchFamily="34" charset="0"/>
                <a:cs typeface="Arial" panose="020B0604020202020204" pitchFamily="34" charset="0"/>
              </a:rPr>
              <a:t>Evidentemente esta justificación debe constar por escrito. Ahora bien, es importante señalar que esta </a:t>
            </a:r>
            <a:r>
              <a:rPr lang="es-MX" sz="2000" b="1" dirty="0">
                <a:solidFill>
                  <a:schemeClr val="bg1"/>
                </a:solidFill>
                <a:latin typeface="Arial" panose="020B0604020202020204" pitchFamily="34" charset="0"/>
                <a:cs typeface="Arial" panose="020B0604020202020204" pitchFamily="34" charset="0"/>
              </a:rPr>
              <a:t>NO</a:t>
            </a:r>
            <a:r>
              <a:rPr lang="es-MX" sz="2000" dirty="0">
                <a:solidFill>
                  <a:schemeClr val="bg1"/>
                </a:solidFill>
                <a:latin typeface="Arial" panose="020B0604020202020204" pitchFamily="34" charset="0"/>
                <a:cs typeface="Arial" panose="020B0604020202020204" pitchFamily="34" charset="0"/>
              </a:rPr>
              <a:t> es procedente hacerla para las excepciones por </a:t>
            </a:r>
            <a:r>
              <a:rPr lang="es-MX" sz="2000" dirty="0">
                <a:solidFill>
                  <a:srgbClr val="0000FF"/>
                </a:solidFill>
                <a:latin typeface="Arial" panose="020B0604020202020204" pitchFamily="34" charset="0"/>
                <a:cs typeface="Arial" panose="020B0604020202020204" pitchFamily="34" charset="0"/>
              </a:rPr>
              <a:t>monto</a:t>
            </a:r>
            <a:r>
              <a:rPr lang="es-MX" sz="1600" dirty="0">
                <a:solidFill>
                  <a:schemeClr val="bg1"/>
                </a:solidFill>
                <a:latin typeface="Arial" panose="020B0604020202020204" pitchFamily="34" charset="0"/>
                <a:cs typeface="Arial" panose="020B0604020202020204" pitchFamily="34" charset="0"/>
              </a:rPr>
              <a:t> (arts. 40 1er. pfo. LAASSP, y 41 1er. pfo. LOPSRM)</a:t>
            </a:r>
            <a:r>
              <a:rPr lang="es-MX" sz="2000" dirty="0">
                <a:solidFill>
                  <a:schemeClr val="bg1"/>
                </a:solidFill>
                <a:latin typeface="Arial" panose="020B0604020202020204" pitchFamily="34" charset="0"/>
                <a:cs typeface="Arial" panose="020B0604020202020204" pitchFamily="34" charset="0"/>
              </a:rPr>
              <a:t>,</a:t>
            </a:r>
            <a:r>
              <a:rPr lang="es-MX" sz="16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con excepción del caso previsto en el segundo párrafo del artículo 42 de la LAASSP.</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IV. </a:t>
            </a:r>
            <a:r>
              <a:rPr lang="es-MX" sz="2000" dirty="0">
                <a:solidFill>
                  <a:schemeClr val="bg1"/>
                </a:solidFill>
                <a:latin typeface="Arial" panose="020B0604020202020204" pitchFamily="34" charset="0"/>
                <a:cs typeface="Arial" panose="020B0604020202020204" pitchFamily="34" charset="0"/>
              </a:rPr>
              <a:t>La cantidad a contratar siempre debe ser de un monto iguales o superior al de una licitación, de lo contrato procede hacer una excepción por </a:t>
            </a:r>
            <a:r>
              <a:rPr lang="es-MX" sz="2000" dirty="0">
                <a:solidFill>
                  <a:srgbClr val="0000FF"/>
                </a:solidFill>
                <a:latin typeface="Arial" panose="020B0604020202020204" pitchFamily="34" charset="0"/>
                <a:cs typeface="Arial" panose="020B0604020202020204" pitchFamily="34" charset="0"/>
              </a:rPr>
              <a:t>monto</a:t>
            </a:r>
            <a:r>
              <a:rPr lang="es-MX" sz="2000" dirty="0">
                <a:solidFill>
                  <a:schemeClr val="bg1"/>
                </a:solidFill>
                <a:latin typeface="Arial" panose="020B0604020202020204" pitchFamily="34" charset="0"/>
                <a:cs typeface="Arial" panose="020B0604020202020204" pitchFamily="34" charset="0"/>
              </a:rPr>
              <a:t> sea invitación a cuando menos tres personas o adjudicación directa.</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 </a:t>
            </a:r>
            <a:r>
              <a:rPr lang="es-MX" sz="2000" dirty="0">
                <a:solidFill>
                  <a:schemeClr val="bg1"/>
                </a:solidFill>
                <a:latin typeface="Arial" panose="020B0604020202020204" pitchFamily="34" charset="0"/>
                <a:cs typeface="Arial" panose="020B0604020202020204" pitchFamily="34" charset="0"/>
              </a:rPr>
              <a:t>Estas excepciones, al igual que las licitaciones públicas, tienen carácter en los términos del artículo 28 de la LAASSP </a:t>
            </a:r>
            <a:r>
              <a:rPr lang="es-MX" sz="1600" dirty="0">
                <a:solidFill>
                  <a:schemeClr val="bg1"/>
                </a:solidFill>
                <a:latin typeface="Arial" panose="020B0604020202020204" pitchFamily="34" charset="0"/>
                <a:cs typeface="Arial" panose="020B0604020202020204" pitchFamily="34" charset="0"/>
              </a:rPr>
              <a:t>(art. 40 últ. pfo. LAASSP, y 41 últ.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VI. </a:t>
            </a:r>
            <a:r>
              <a:rPr lang="es-ES" sz="2000" b="1" dirty="0">
                <a:solidFill>
                  <a:srgbClr val="000000"/>
                </a:solidFill>
                <a:latin typeface="Arial" panose="020B0604020202020204" pitchFamily="34" charset="0"/>
                <a:cs typeface="Arial" panose="020B0604020202020204" pitchFamily="34" charset="0"/>
              </a:rPr>
              <a:t>E</a:t>
            </a:r>
            <a:r>
              <a:rPr lang="es-ES" sz="2000" dirty="0">
                <a:solidFill>
                  <a:srgbClr val="000000"/>
                </a:solidFill>
                <a:effectLst/>
                <a:latin typeface="Arial" panose="020B0604020202020204" pitchFamily="34" charset="0"/>
                <a:ea typeface="Times New Roman" panose="02020603050405020304" pitchFamily="18" charset="0"/>
              </a:rPr>
              <a:t>l titular del área responsable de la contratación, a más tardar el día último hábil de cada mes, enviará al OIC del ente público, un informe sobre los contratos formalizados durante el mes calendario inmediato anterior, acompañando copia del a justificación para exceptuar la licitación y del dictamen en el que conste la dictaminación emitida. </a:t>
            </a:r>
          </a:p>
          <a:p>
            <a:pPr marL="0" indent="0" algn="just">
              <a:lnSpc>
                <a:spcPct val="100000"/>
              </a:lnSpc>
              <a:spcBef>
                <a:spcPts val="0"/>
              </a:spcBef>
              <a:buNone/>
              <a:defRPr/>
            </a:pPr>
            <a:endParaRPr lang="es-ES" sz="5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No  ese necesario esto para las contrataciones por seguridad nacional y, en materia</a:t>
            </a:r>
            <a:endParaRPr lang="es-MX"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82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2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2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25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25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25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2" dur="1250" fill="hold"/>
                                        <p:tgtEl>
                                          <p:spTgt spid="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3" dur="1250" fill="hold"/>
                                        <p:tgtEl>
                                          <p:spTgt spid="1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 calcmode="lin" valueType="num">
                                      <p:cBhvr>
                                        <p:cTn id="38"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anim calcmode="lin" valueType="num">
                                      <p:cBhvr>
                                        <p:cTn id="46"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47"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48"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327868"/>
          </a:xfrm>
        </p:spPr>
        <p:txBody>
          <a:bodyPr>
            <a:normAutofit/>
          </a:bodyPr>
          <a:lstStyle/>
          <a:p>
            <a:pPr marL="0" indent="0" algn="just">
              <a:lnSpc>
                <a:spcPct val="110000"/>
              </a:lnSpc>
              <a:spcBef>
                <a:spcPts val="0"/>
              </a:spcBef>
              <a:buNone/>
              <a:defRPr/>
            </a:pPr>
            <a:r>
              <a:rPr lang="es-ES" sz="2000" dirty="0">
                <a:solidFill>
                  <a:srgbClr val="000000"/>
                </a:solidFill>
                <a:effectLst/>
                <a:latin typeface="Arial" panose="020B0604020202020204" pitchFamily="34" charset="0"/>
                <a:ea typeface="Times New Roman" panose="02020603050405020304" pitchFamily="18" charset="0"/>
              </a:rPr>
              <a:t>de </a:t>
            </a:r>
            <a:r>
              <a:rPr lang="es-ES" sz="2000" b="1" dirty="0">
                <a:solidFill>
                  <a:srgbClr val="000000"/>
                </a:solidFill>
                <a:effectLst/>
                <a:latin typeface="Arial" panose="020B0604020202020204" pitchFamily="34" charset="0"/>
                <a:ea typeface="Times New Roman" panose="02020603050405020304" pitchFamily="18" charset="0"/>
              </a:rPr>
              <a:t>adquisiciones</a:t>
            </a:r>
            <a:r>
              <a:rPr lang="es-ES" sz="2000" dirty="0">
                <a:solidFill>
                  <a:srgbClr val="000000"/>
                </a:solidFill>
                <a:effectLst/>
                <a:latin typeface="Arial" panose="020B0604020202020204" pitchFamily="34" charset="0"/>
                <a:ea typeface="Times New Roman" panose="02020603050405020304" pitchFamily="18" charset="0"/>
              </a:rPr>
              <a:t>, la compra de bienes para su comercialización directa o para </a:t>
            </a:r>
            <a:r>
              <a:rPr lang="es-ES" sz="2000" dirty="0">
                <a:solidFill>
                  <a:schemeClr val="bg1"/>
                </a:solidFill>
                <a:effectLst/>
                <a:latin typeface="Arial" panose="020B0604020202020204" pitchFamily="34" charset="0"/>
                <a:ea typeface="Times New Roman" panose="02020603050405020304" pitchFamily="18" charset="0"/>
              </a:rPr>
              <a:t>someterlos a procesos productivos</a:t>
            </a:r>
            <a:r>
              <a:rPr lang="es-ES" sz="1600" dirty="0">
                <a:solidFill>
                  <a:schemeClr val="bg1"/>
                </a:solidFill>
                <a:effectLst/>
                <a:latin typeface="Arial" panose="020B0604020202020204" pitchFamily="34" charset="0"/>
                <a:ea typeface="Times New Roman" panose="02020603050405020304" pitchFamily="18" charset="0"/>
              </a:rPr>
              <a:t> (arts. 40 4º pfo. LAASSP, y 41 4º pfo. LOPSRM)</a:t>
            </a:r>
            <a:r>
              <a:rPr lang="es-ES" sz="2000" dirty="0">
                <a:solidFill>
                  <a:schemeClr val="bg1"/>
                </a:solidFill>
                <a:effectLst/>
                <a:latin typeface="Arial" panose="020B0604020202020204" pitchFamily="34" charset="0"/>
                <a:ea typeface="Times New Roman" panose="02020603050405020304" pitchFamily="18" charset="0"/>
              </a:rPr>
              <a:t>, y</a:t>
            </a:r>
            <a:endParaRPr lang="es-ES" sz="1600" dirty="0">
              <a:solidFill>
                <a:schemeClr val="bg1"/>
              </a:solidFill>
              <a:effectLst/>
              <a:latin typeface="Arial" panose="020B0604020202020204" pitchFamily="34" charset="0"/>
              <a:ea typeface="Times New Roman" panose="02020603050405020304" pitchFamily="18" charset="0"/>
            </a:endParaRPr>
          </a:p>
          <a:p>
            <a:pPr marL="0" indent="0" algn="just">
              <a:lnSpc>
                <a:spcPct val="110000"/>
              </a:lnSpc>
              <a:spcBef>
                <a:spcPts val="0"/>
              </a:spcBef>
              <a:buNone/>
              <a:defRPr/>
            </a:pPr>
            <a:endParaRPr lang="es-ES" sz="5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b="1" dirty="0">
                <a:solidFill>
                  <a:schemeClr val="bg1"/>
                </a:solidFill>
                <a:effectLst/>
                <a:latin typeface="Arial" panose="020B0604020202020204" pitchFamily="34" charset="0"/>
                <a:ea typeface="Times New Roman" panose="02020603050405020304" pitchFamily="18" charset="0"/>
              </a:rPr>
              <a:t>VII. </a:t>
            </a:r>
            <a:r>
              <a:rPr lang="es-MX" sz="2000" dirty="0">
                <a:solidFill>
                  <a:schemeClr val="bg1"/>
                </a:solidFill>
                <a:effectLst/>
                <a:latin typeface="Arial" panose="020B0604020202020204" pitchFamily="34" charset="0"/>
                <a:ea typeface="Times New Roman" panose="02020603050405020304" pitchFamily="18" charset="0"/>
              </a:rPr>
              <a:t>Los criterios </a:t>
            </a:r>
            <a:r>
              <a:rPr lang="es-MX" sz="2000" dirty="0">
                <a:solidFill>
                  <a:schemeClr val="bg1"/>
                </a:solidFill>
                <a:latin typeface="Arial" panose="020B0604020202020204" pitchFamily="34" charset="0"/>
                <a:ea typeface="Times New Roman" panose="02020603050405020304" pitchFamily="18" charset="0"/>
              </a:rPr>
              <a:t>constitucionales de eficiencia, eficacia, economía, transparencia, honradez e imparcialidad, que se deben explicar en la justificación por escrito que </a:t>
            </a:r>
            <a:r>
              <a:rPr lang="es-MX" sz="2000" dirty="0">
                <a:solidFill>
                  <a:schemeClr val="bg1"/>
                </a:solidFill>
                <a:effectLst/>
                <a:latin typeface="Arial" panose="020B0604020202020204" pitchFamily="34" charset="0"/>
                <a:ea typeface="Times New Roman" panose="02020603050405020304" pitchFamily="18" charset="0"/>
              </a:rPr>
              <a:t>sustentan las excepciones a la licitación por causa tienen como fin explica la </a:t>
            </a:r>
            <a:r>
              <a:rPr lang="es-MX" sz="2000" i="1" dirty="0">
                <a:solidFill>
                  <a:schemeClr val="bg1"/>
                </a:solidFill>
                <a:effectLst/>
                <a:latin typeface="Arial" panose="020B0604020202020204" pitchFamily="34" charset="0"/>
                <a:ea typeface="Times New Roman" panose="02020603050405020304" pitchFamily="18" charset="0"/>
              </a:rPr>
              <a:t>ratio essendi</a:t>
            </a:r>
            <a:r>
              <a:rPr lang="es-MX" sz="2000" dirty="0">
                <a:solidFill>
                  <a:schemeClr val="bg1"/>
                </a:solidFill>
                <a:effectLst/>
                <a:latin typeface="Arial" panose="020B0604020202020204" pitchFamily="34" charset="0"/>
                <a:ea typeface="Times New Roman" panose="02020603050405020304" pitchFamily="18" charset="0"/>
              </a:rPr>
              <a:t>,</a:t>
            </a:r>
            <a:r>
              <a:rPr lang="es-MX" sz="2000" i="1" dirty="0">
                <a:solidFill>
                  <a:schemeClr val="bg1"/>
                </a:solidFill>
                <a:effectLst/>
                <a:latin typeface="Arial" panose="020B0604020202020204" pitchFamily="34" charset="0"/>
                <a:ea typeface="Times New Roman" panose="02020603050405020304" pitchFamily="18" charset="0"/>
              </a:rPr>
              <a:t> </a:t>
            </a:r>
            <a:r>
              <a:rPr lang="es-MX" sz="2000" dirty="0">
                <a:solidFill>
                  <a:schemeClr val="bg1"/>
                </a:solidFill>
                <a:effectLst/>
                <a:latin typeface="Arial" panose="020B0604020202020204" pitchFamily="34" charset="0"/>
                <a:ea typeface="Times New Roman" panose="02020603050405020304" pitchFamily="18" charset="0"/>
              </a:rPr>
              <a:t>o razón esencial, de porque se desea dejar de licitar y genera un compromiso para con el o los servidores públicos involucarados.</a:t>
            </a:r>
          </a:p>
          <a:p>
            <a:pPr marL="0" indent="0" algn="just">
              <a:lnSpc>
                <a:spcPct val="110000"/>
              </a:lnSpc>
              <a:spcBef>
                <a:spcPts val="0"/>
              </a:spcBef>
              <a:buNone/>
              <a:defRPr/>
            </a:pPr>
            <a:endParaRPr lang="es-MX" sz="2000" dirty="0">
              <a:solidFill>
                <a:schemeClr val="bg1"/>
              </a:solidFill>
              <a:latin typeface="Arial" panose="020B0604020202020204" pitchFamily="34" charset="0"/>
              <a:ea typeface="Times New Roman" panose="02020603050405020304" pitchFamily="18"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El </a:t>
            </a:r>
            <a:r>
              <a:rPr lang="es-MX" sz="2000" b="1" dirty="0">
                <a:solidFill>
                  <a:schemeClr val="bg1"/>
                </a:solidFill>
                <a:latin typeface="Arial" panose="020B0604020202020204" pitchFamily="34" charset="0"/>
                <a:cs typeface="Arial" panose="020B0604020202020204" pitchFamily="34" charset="0"/>
              </a:rPr>
              <a:t>procedimiento de invitación a cuando menos tres personas</a:t>
            </a:r>
            <a:r>
              <a:rPr lang="es-MX" sz="2000" dirty="0">
                <a:solidFill>
                  <a:schemeClr val="bg1"/>
                </a:solidFill>
                <a:latin typeface="Arial" panose="020B0604020202020204" pitchFamily="34" charset="0"/>
                <a:cs typeface="Arial" panose="020B0604020202020204" pitchFamily="34" charset="0"/>
              </a:rPr>
              <a:t>, se debe llevar a cabo de acuerdo a lo siguiente: </a:t>
            </a:r>
            <a:r>
              <a:rPr lang="es-MX" altLang="es-MX" sz="1600" dirty="0">
                <a:solidFill>
                  <a:schemeClr val="bg1"/>
                </a:solidFill>
                <a:latin typeface="Arial" panose="020B0604020202020204" pitchFamily="34" charset="0"/>
                <a:ea typeface="Times New Roman" panose="02020603050405020304" pitchFamily="18" charset="0"/>
              </a:rPr>
              <a:t>(arts. 43 LAASSP, y 77 y 78 RLAASSP; y 44 LOPSRM, 77 a 78 RLOPSRM)</a:t>
            </a:r>
            <a:endParaRPr lang="es-MX" sz="2000" dirty="0">
              <a:solidFill>
                <a:schemeClr val="bg1"/>
              </a:solidFill>
              <a:latin typeface="Arial" panose="020B0604020202020204" pitchFamily="34" charset="0"/>
              <a:cs typeface="Arial" panose="020B0604020202020204" pitchFamily="34" charset="0"/>
            </a:endParaRPr>
          </a:p>
          <a:p>
            <a:pPr marL="0" lvl="1" indent="0" algn="just">
              <a:lnSpc>
                <a:spcPct val="11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1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 </a:t>
            </a:r>
            <a:r>
              <a:rPr lang="es-MX" altLang="es-MX" dirty="0">
                <a:solidFill>
                  <a:schemeClr val="bg1"/>
                </a:solidFill>
                <a:latin typeface="Arial" panose="020B0604020202020204" pitchFamily="34" charset="0"/>
                <a:ea typeface="Times New Roman" panose="02020603050405020304" pitchFamily="18" charset="0"/>
              </a:rPr>
              <a:t>Como ya se mencionó, las personas a invitar deben </a:t>
            </a:r>
            <a:r>
              <a:rPr lang="es-ES" dirty="0">
                <a:solidFill>
                  <a:srgbClr val="000000"/>
                </a:solidFill>
                <a:latin typeface="Arial" panose="020B0604020202020204" pitchFamily="34" charset="0"/>
                <a:ea typeface="MS PGothic" charset="0"/>
                <a:cs typeface="Arial" panose="020B0604020202020204" pitchFamily="34" charset="0"/>
              </a:rPr>
              <a:t>contar con </a:t>
            </a:r>
            <a:r>
              <a:rPr lang="es-ES" dirty="0">
                <a:solidFill>
                  <a:srgbClr val="B36A99"/>
                </a:solidFill>
                <a:latin typeface="Arial" panose="020B0604020202020204" pitchFamily="34" charset="0"/>
                <a:ea typeface="MS PGothic" charset="0"/>
                <a:cs typeface="Arial" panose="020B0604020202020204" pitchFamily="34" charset="0"/>
              </a:rPr>
              <a:t>capacidad de respuesta inmediata </a:t>
            </a:r>
            <a:r>
              <a:rPr lang="es-ES" dirty="0">
                <a:solidFill>
                  <a:srgbClr val="000000"/>
                </a:solidFill>
                <a:latin typeface="Arial" panose="020B0604020202020204" pitchFamily="34" charset="0"/>
                <a:ea typeface="MS PGothic" charset="0"/>
                <a:cs typeface="Arial" panose="020B0604020202020204" pitchFamily="34" charset="0"/>
              </a:rPr>
              <a:t>y </a:t>
            </a:r>
            <a:r>
              <a:rPr lang="es-ES" dirty="0">
                <a:solidFill>
                  <a:srgbClr val="0070C0"/>
                </a:solidFill>
                <a:latin typeface="Arial" panose="020B0604020202020204" pitchFamily="34" charset="0"/>
                <a:ea typeface="MS PGothic" charset="0"/>
                <a:cs typeface="Arial" panose="020B0604020202020204" pitchFamily="34" charset="0"/>
              </a:rPr>
              <a:t>tener los recursos </a:t>
            </a:r>
            <a:r>
              <a:rPr lang="es-ES" dirty="0">
                <a:solidFill>
                  <a:srgbClr val="000000"/>
                </a:solidFill>
                <a:latin typeface="Arial" panose="020B0604020202020204" pitchFamily="34" charset="0"/>
                <a:ea typeface="MS PGothic" charset="0"/>
                <a:cs typeface="Arial" panose="020B0604020202020204" pitchFamily="34" charset="0"/>
              </a:rPr>
              <a:t>técnicos, financieros y demás que sean necesarios para cumplir por sí las obligaciones contractuales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chemeClr val="bg1"/>
                </a:solidFill>
                <a:latin typeface="Arial" panose="020B0604020202020204" pitchFamily="34" charset="0"/>
                <a:cs typeface="Arial" panose="020B0604020202020204" pitchFamily="34" charset="0"/>
              </a:rPr>
              <a:t>40 3er. pfo. y  42 3er. pfo. LAASSP, </a:t>
            </a:r>
            <a:r>
              <a:rPr lang="es-MX" altLang="es-MX" sz="1600" dirty="0">
                <a:solidFill>
                  <a:schemeClr val="bg1"/>
                </a:solidFill>
                <a:latin typeface="Arial" panose="020B0604020202020204" pitchFamily="34" charset="0"/>
                <a:ea typeface="Times New Roman" panose="02020603050405020304" pitchFamily="18" charset="0"/>
              </a:rPr>
              <a:t>y 77 2º pfo. RLAASSP; </a:t>
            </a:r>
            <a:r>
              <a:rPr lang="es-ES" sz="1600" dirty="0">
                <a:solidFill>
                  <a:srgbClr val="000000"/>
                </a:solidFill>
                <a:latin typeface="Arial" panose="020B0604020202020204" pitchFamily="34" charset="0"/>
                <a:ea typeface="MS PGothic" charset="0"/>
                <a:cs typeface="Arial" panose="020B0604020202020204" pitchFamily="34" charset="0"/>
              </a:rPr>
              <a:t>41 3er. pfo. LOPSRM,</a:t>
            </a:r>
            <a:r>
              <a:rPr lang="es-MX" altLang="es-MX" sz="1600" dirty="0">
                <a:solidFill>
                  <a:schemeClr val="bg1"/>
                </a:solidFill>
                <a:latin typeface="Arial" panose="020B0604020202020204" pitchFamily="34" charset="0"/>
                <a:ea typeface="Times New Roman" panose="02020603050405020304" pitchFamily="18" charset="0"/>
              </a:rPr>
              <a:t> y 77 2º pfo. RLOPRSM)</a:t>
            </a:r>
            <a:r>
              <a:rPr lang="es-MX" altLang="es-MX" dirty="0">
                <a:solidFill>
                  <a:schemeClr val="bg1"/>
                </a:solidFill>
                <a:latin typeface="Arial" panose="020B0604020202020204" pitchFamily="34" charset="0"/>
                <a:ea typeface="Times New Roman" panose="02020603050405020304" pitchFamily="18" charset="0"/>
              </a:rPr>
              <a:t>;</a:t>
            </a:r>
            <a:r>
              <a:rPr lang="es-MX" altLang="es-MX" dirty="0">
                <a:solidFill>
                  <a:schemeClr val="bg1"/>
                </a:solidFill>
                <a:latin typeface="Arial" panose="020B0604020202020204" pitchFamily="34" charset="0"/>
                <a:cs typeface="Arial" panose="020B0604020202020204" pitchFamily="34" charset="0"/>
              </a:rPr>
              <a:t>  y para el caso</a:t>
            </a:r>
            <a:endParaRPr lang="es-MX" altLang="es-MX"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3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dirty="0">
                <a:solidFill>
                  <a:schemeClr val="bg1"/>
                </a:solidFill>
                <a:latin typeface="Arial" panose="020B0604020202020204" pitchFamily="34" charset="0"/>
                <a:cs typeface="Arial" panose="020B0604020202020204" pitchFamily="34" charset="0"/>
              </a:rPr>
              <a:t>de </a:t>
            </a:r>
            <a:r>
              <a:rPr lang="es-MX" altLang="es-MX" b="1" dirty="0">
                <a:solidFill>
                  <a:schemeClr val="bg1"/>
                </a:solidFill>
                <a:latin typeface="Arial" panose="020B0604020202020204" pitchFamily="34" charset="0"/>
                <a:cs typeface="Arial" panose="020B0604020202020204" pitchFamily="34" charset="0"/>
              </a:rPr>
              <a:t>adquisiciones</a:t>
            </a:r>
            <a:r>
              <a:rPr lang="es-MX" altLang="es-MX" dirty="0">
                <a:solidFill>
                  <a:schemeClr val="bg1"/>
                </a:solidFill>
                <a:latin typeface="Arial" panose="020B0604020202020204" pitchFamily="34" charset="0"/>
                <a:cs typeface="Arial" panose="020B0604020202020204" pitchFamily="34" charset="0"/>
              </a:rPr>
              <a:t>, además, sus </a:t>
            </a:r>
            <a:r>
              <a:rPr lang="es-MX" altLang="es-MX" dirty="0">
                <a:solidFill>
                  <a:schemeClr val="bg2">
                    <a:lumMod val="60000"/>
                    <a:lumOff val="40000"/>
                  </a:schemeClr>
                </a:solidFill>
                <a:latin typeface="Arial" panose="020B0604020202020204" pitchFamily="34" charset="0"/>
                <a:cs typeface="Arial" panose="020B0604020202020204" pitchFamily="34" charset="0"/>
              </a:rPr>
              <a:t>actividades deben estar relacionadas con el objeto del contrato</a:t>
            </a:r>
            <a:r>
              <a:rPr lang="es-MX" altLang="es-MX" dirty="0">
                <a:solidFill>
                  <a:schemeClr val="bg1"/>
                </a:solidFill>
                <a:latin typeface="Arial" panose="020B0604020202020204" pitchFamily="34" charset="0"/>
                <a:cs typeface="Arial" panose="020B0604020202020204" pitchFamily="34" charset="0"/>
              </a:rPr>
              <a:t> a celebrarse </a:t>
            </a:r>
            <a:r>
              <a:rPr lang="es-ES" sz="1600" dirty="0">
                <a:solidFill>
                  <a:srgbClr val="000000"/>
                </a:solidFill>
                <a:latin typeface="Arial" panose="020B0604020202020204" pitchFamily="34" charset="0"/>
                <a:ea typeface="MS PGothic" charset="0"/>
                <a:cs typeface="Arial" panose="020B0604020202020204" pitchFamily="34" charset="0"/>
              </a:rPr>
              <a:t>(arts. </a:t>
            </a:r>
            <a:r>
              <a:rPr lang="es-MX" altLang="es-MX" sz="1600" dirty="0">
                <a:solidFill>
                  <a:srgbClr val="000000"/>
                </a:solidFill>
                <a:latin typeface="Arial" panose="020B0604020202020204" pitchFamily="34" charset="0"/>
                <a:cs typeface="Arial" panose="020B0604020202020204" pitchFamily="34" charset="0"/>
              </a:rPr>
              <a:t>40 3er. pfo. y 42 3er. pfo. LAASSP</a:t>
            </a:r>
            <a:r>
              <a:rPr lang="es-ES" sz="1600" dirty="0">
                <a:solidFill>
                  <a:srgbClr val="000000"/>
                </a:solidFill>
                <a:latin typeface="Arial" panose="020B0604020202020204" pitchFamily="34" charset="0"/>
                <a:ea typeface="MS PGothic" charset="0"/>
                <a:cs typeface="Arial" panose="020B0604020202020204" pitchFamily="34" charset="0"/>
              </a:rPr>
              <a:t>).</a:t>
            </a: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ES" dirty="0">
                <a:solidFill>
                  <a:srgbClr val="000000"/>
                </a:solidFill>
                <a:latin typeface="Arial" panose="020B0604020202020204" pitchFamily="34" charset="0"/>
                <a:ea typeface="MS PGothic" charset="0"/>
                <a:cs typeface="Arial" panose="020B0604020202020204" pitchFamily="34" charset="0"/>
              </a:rPr>
              <a:t>La </a:t>
            </a:r>
            <a:r>
              <a:rPr lang="es-ES" dirty="0">
                <a:solidFill>
                  <a:schemeClr val="bg2"/>
                </a:solidFill>
                <a:latin typeface="Arial" panose="020B0604020202020204" pitchFamily="34" charset="0"/>
                <a:ea typeface="MS PGothic" charset="0"/>
                <a:cs typeface="Arial" panose="020B0604020202020204" pitchFamily="34" charset="0"/>
              </a:rPr>
              <a:t>selección de participantes </a:t>
            </a:r>
            <a:r>
              <a:rPr lang="es-ES" dirty="0">
                <a:solidFill>
                  <a:srgbClr val="000000"/>
                </a:solidFill>
                <a:latin typeface="Arial" panose="020B0604020202020204" pitchFamily="34" charset="0"/>
                <a:ea typeface="MS PGothic" charset="0"/>
                <a:cs typeface="Arial" panose="020B0604020202020204" pitchFamily="34" charset="0"/>
              </a:rPr>
              <a:t>podrá hacerse de entre las personas que se encuentren inscritas en el registro único de proveedores y contratistas, y ahí se puede verificar la experiencia, especialidad, capacidad técnica e historial de cumplimiento de las mismas </a:t>
            </a:r>
            <a:r>
              <a:rPr lang="es-ES" sz="1600" dirty="0">
                <a:solidFill>
                  <a:srgbClr val="000000"/>
                </a:solidFill>
                <a:latin typeface="Arial" panose="020B0604020202020204" pitchFamily="34" charset="0"/>
                <a:ea typeface="MS PGothic" charset="0"/>
                <a:cs typeface="Arial" panose="020B0604020202020204" pitchFamily="34" charset="0"/>
              </a:rPr>
              <a:t>(arts. 77 2º pfo. RLAASSP, y 77</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2º pfo. RLOPSRM)</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a:t>
            </a:r>
            <a:endParaRPr lang="es-ES"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endParaRPr lang="es-ES" sz="500" dirty="0">
              <a:solidFill>
                <a:srgbClr val="000000"/>
              </a:solidFill>
              <a:latin typeface="Arial" panose="020B0604020202020204" pitchFamily="34" charset="0"/>
              <a:ea typeface="MS PGothic" charset="0"/>
              <a:cs typeface="Arial" panose="020B0604020202020204" pitchFamily="34"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 </a:t>
            </a:r>
            <a:r>
              <a:rPr lang="es-MX" altLang="es-MX" dirty="0">
                <a:solidFill>
                  <a:schemeClr val="bg1"/>
                </a:solidFill>
                <a:latin typeface="Arial" panose="020B0604020202020204" pitchFamily="34" charset="0"/>
                <a:ea typeface="Times New Roman" panose="02020603050405020304" pitchFamily="18" charset="0"/>
              </a:rPr>
              <a:t>Se debe </a:t>
            </a:r>
            <a:r>
              <a:rPr lang="es-MX" altLang="es-MX" dirty="0">
                <a:solidFill>
                  <a:schemeClr val="accent5">
                    <a:lumMod val="75000"/>
                  </a:schemeClr>
                </a:solidFill>
                <a:latin typeface="Arial" panose="020B0604020202020204" pitchFamily="34" charset="0"/>
                <a:ea typeface="Times New Roman" panose="02020603050405020304" pitchFamily="18" charset="0"/>
              </a:rPr>
              <a:t>difundir la invitación </a:t>
            </a:r>
            <a:r>
              <a:rPr lang="es-MX" altLang="es-MX" dirty="0">
                <a:solidFill>
                  <a:schemeClr val="bg1"/>
                </a:solidFill>
                <a:latin typeface="Arial" panose="020B0604020202020204" pitchFamily="34" charset="0"/>
                <a:ea typeface="Times New Roman" panose="02020603050405020304" pitchFamily="18" charset="0"/>
              </a:rPr>
              <a:t>(con carácter meramente </a:t>
            </a:r>
            <a:r>
              <a:rPr lang="es-MX" altLang="ja-JP" dirty="0">
                <a:solidFill>
                  <a:schemeClr val="bg1"/>
                </a:solidFill>
                <a:latin typeface="Arial" panose="020B0604020202020204" pitchFamily="34" charset="0"/>
                <a:ea typeface="Times New Roman" panose="02020603050405020304" pitchFamily="18" charset="0"/>
              </a:rPr>
              <a:t>informativo) en CompraNet y en la página de la dependencia o entidad </a:t>
            </a:r>
            <a:r>
              <a:rPr lang="es-MX" altLang="ja-JP" sz="1600" dirty="0">
                <a:solidFill>
                  <a:schemeClr val="bg1"/>
                </a:solidFill>
                <a:latin typeface="Arial" panose="020B0604020202020204" pitchFamily="34" charset="0"/>
                <a:ea typeface="Times New Roman" panose="02020603050405020304" pitchFamily="18" charset="0"/>
              </a:rPr>
              <a:t>(arts. 43 fracc. I LAASSP y 77 4º pfo. RLAASSP, y 44 fracc I y art. 77 4º pfo. RLOPSRM)</a:t>
            </a:r>
            <a:r>
              <a:rPr lang="es-MX" altLang="ja-JP"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altLang="ja-JP"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III. </a:t>
            </a:r>
            <a:r>
              <a:rPr lang="es-MX" altLang="es-MX" dirty="0">
                <a:solidFill>
                  <a:schemeClr val="accent3">
                    <a:lumMod val="75000"/>
                  </a:schemeClr>
                </a:solidFill>
                <a:latin typeface="Arial" panose="020B0604020202020204" pitchFamily="34" charset="0"/>
                <a:ea typeface="Times New Roman" panose="02020603050405020304" pitchFamily="18" charset="0"/>
              </a:rPr>
              <a:t>La invitación se debe hacer </a:t>
            </a:r>
            <a:r>
              <a:rPr lang="es-MX" altLang="es-MX" dirty="0">
                <a:solidFill>
                  <a:schemeClr val="bg1"/>
                </a:solidFill>
                <a:latin typeface="Arial" panose="020B0604020202020204" pitchFamily="34" charset="0"/>
                <a:ea typeface="Times New Roman" panose="02020603050405020304" pitchFamily="18" charset="0"/>
              </a:rPr>
              <a:t>considerando los aspectos o requisitos para la convocatoria a la licitación </a:t>
            </a:r>
            <a:r>
              <a:rPr lang="es-MX" altLang="es-MX" sz="1600" dirty="0">
                <a:solidFill>
                  <a:schemeClr val="bg1"/>
                </a:solidFill>
                <a:latin typeface="Arial" panose="020B0604020202020204" pitchFamily="34" charset="0"/>
                <a:ea typeface="Times New Roman" panose="02020603050405020304" pitchFamily="18" charset="0"/>
              </a:rPr>
              <a:t>(arts. 29 LAASSP y 31 LOPSRM)</a:t>
            </a:r>
            <a:r>
              <a:rPr lang="es-MX" altLang="es-MX" dirty="0">
                <a:solidFill>
                  <a:schemeClr val="bg1"/>
                </a:solidFill>
                <a:latin typeface="Arial" panose="020B0604020202020204" pitchFamily="34" charset="0"/>
                <a:ea typeface="Times New Roman" panose="02020603050405020304" pitchFamily="18" charset="0"/>
              </a:rPr>
              <a:t>, y en materia de </a:t>
            </a:r>
            <a:r>
              <a:rPr lang="es-MX" altLang="es-MX" b="1" dirty="0">
                <a:solidFill>
                  <a:schemeClr val="bg1"/>
                </a:solidFill>
                <a:latin typeface="Arial" panose="020B0604020202020204" pitchFamily="34" charset="0"/>
                <a:ea typeface="Times New Roman" panose="02020603050405020304" pitchFamily="18" charset="0"/>
              </a:rPr>
              <a:t>obras públicas</a:t>
            </a:r>
            <a:r>
              <a:rPr lang="es-MX" altLang="es-MX" dirty="0">
                <a:solidFill>
                  <a:schemeClr val="bg1"/>
                </a:solidFill>
                <a:latin typeface="Arial" panose="020B0604020202020204" pitchFamily="34" charset="0"/>
                <a:ea typeface="Times New Roman" panose="02020603050405020304" pitchFamily="18" charset="0"/>
              </a:rPr>
              <a:t>, además considerando las características, complejidad y magnitud de los trabajos </a:t>
            </a:r>
            <a:r>
              <a:rPr lang="es-MX" altLang="es-MX" sz="1600" dirty="0">
                <a:solidFill>
                  <a:schemeClr val="bg1"/>
                </a:solidFill>
                <a:latin typeface="Arial" panose="020B0604020202020204" pitchFamily="34" charset="0"/>
                <a:ea typeface="Times New Roman" panose="02020603050405020304" pitchFamily="18" charset="0"/>
              </a:rPr>
              <a:t>(art. 44 fracc IV LOPSRM)</a:t>
            </a:r>
            <a:r>
              <a:rPr lang="es-MX" alt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r>
              <a:rPr lang="es-MX" altLang="es-MX" sz="500" dirty="0">
                <a:solidFill>
                  <a:schemeClr val="bg1"/>
                </a:solidFill>
                <a:latin typeface="Arial" panose="020B0604020202020204" pitchFamily="34" charset="0"/>
                <a:ea typeface="Times New Roman" panose="02020603050405020304" pitchFamily="18" charset="0"/>
              </a:rPr>
              <a:t> </a:t>
            </a:r>
          </a:p>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IV. </a:t>
            </a:r>
            <a:r>
              <a:rPr lang="es-MX" altLang="es-MX" dirty="0">
                <a:solidFill>
                  <a:schemeClr val="bg1"/>
                </a:solidFill>
                <a:latin typeface="Arial" panose="020B0604020202020204" pitchFamily="34" charset="0"/>
                <a:ea typeface="Times New Roman" panose="02020603050405020304" pitchFamily="18" charset="0"/>
              </a:rPr>
              <a:t>El </a:t>
            </a:r>
            <a:r>
              <a:rPr lang="es-MX" altLang="es-MX" dirty="0">
                <a:solidFill>
                  <a:srgbClr val="0070C0"/>
                </a:solidFill>
                <a:latin typeface="Arial" panose="020B0604020202020204" pitchFamily="34" charset="0"/>
                <a:ea typeface="Times New Roman" panose="02020603050405020304" pitchFamily="18" charset="0"/>
              </a:rPr>
              <a:t>plazo para presentar proposiciones </a:t>
            </a:r>
            <a:r>
              <a:rPr lang="es-MX" altLang="es-MX" dirty="0">
                <a:solidFill>
                  <a:schemeClr val="bg1"/>
                </a:solidFill>
                <a:latin typeface="Arial" panose="020B0604020202020204" pitchFamily="34" charset="0"/>
                <a:ea typeface="Times New Roman" panose="02020603050405020304" pitchFamily="18" charset="0"/>
              </a:rPr>
              <a:t>se fijara para cada caso, atendiendo a las características, complejidad y magnitud de los trabajos en el caso de la </a:t>
            </a:r>
            <a:r>
              <a:rPr lang="es-MX" altLang="es-MX" b="1" dirty="0">
                <a:solidFill>
                  <a:schemeClr val="bg1"/>
                </a:solidFill>
                <a:latin typeface="Arial" panose="020B0604020202020204" pitchFamily="34" charset="0"/>
                <a:ea typeface="Times New Roman" panose="02020603050405020304" pitchFamily="18" charset="0"/>
              </a:rPr>
              <a:t>obra pública </a:t>
            </a:r>
            <a:r>
              <a:rPr lang="es-MX" altLang="es-MX" sz="1600" dirty="0">
                <a:solidFill>
                  <a:schemeClr val="bg1"/>
                </a:solidFill>
                <a:latin typeface="Arial" panose="020B0604020202020204" pitchFamily="34" charset="0"/>
                <a:ea typeface="Times New Roman" panose="02020603050405020304" pitchFamily="18" charset="0"/>
              </a:rPr>
              <a:t>(art. 44 fracc. V LOPSRM)</a:t>
            </a:r>
            <a:r>
              <a:rPr lang="es-MX" altLang="es-MX" dirty="0">
                <a:solidFill>
                  <a:schemeClr val="bg1"/>
                </a:solidFill>
                <a:latin typeface="Arial" panose="020B0604020202020204" pitchFamily="34" charset="0"/>
                <a:ea typeface="Times New Roman" panose="02020603050405020304" pitchFamily="18" charset="0"/>
              </a:rPr>
              <a:t>, y a la complejidad para elaborar la proposición en materia de </a:t>
            </a:r>
            <a:r>
              <a:rPr lang="es-MX" altLang="es-MX" b="1" dirty="0">
                <a:solidFill>
                  <a:schemeClr val="bg1"/>
                </a:solidFill>
                <a:latin typeface="Arial" panose="020B0604020202020204" pitchFamily="34" charset="0"/>
                <a:ea typeface="Times New Roman" panose="02020603050405020304" pitchFamily="18" charset="0"/>
              </a:rPr>
              <a:t>adquisiciones</a:t>
            </a:r>
            <a:r>
              <a:rPr lang="es-MX" altLang="es-MX" dirty="0">
                <a:solidFill>
                  <a:schemeClr val="bg1"/>
                </a:solidFill>
                <a:latin typeface="Arial" panose="020B0604020202020204" pitchFamily="34" charset="0"/>
                <a:ea typeface="Times New Roman" panose="02020603050405020304" pitchFamily="18" charset="0"/>
              </a:rPr>
              <a:t>, pero en esta última materia, no podrá ser inferior a cinco días naturales a partir de que se entregó la última invitación </a:t>
            </a:r>
            <a:r>
              <a:rPr lang="es-MX" altLang="es-MX" sz="1600" dirty="0">
                <a:solidFill>
                  <a:schemeClr val="bg1"/>
                </a:solidFill>
                <a:latin typeface="Arial" panose="020B0604020202020204" pitchFamily="34" charset="0"/>
                <a:ea typeface="Times New Roman" panose="02020603050405020304" pitchFamily="18" charset="0"/>
              </a:rPr>
              <a:t>(art. 43 fracc. IV LAASSP)</a:t>
            </a:r>
            <a:r>
              <a:rPr lang="es-MX" altLang="es-MX" dirty="0">
                <a:solidFill>
                  <a:schemeClr val="bg1"/>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35437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
                                        <p:tgtEl>
                                          <p:spTgt spid="11">
                                            <p:txEl>
                                              <p:pRg st="4" end="4"/>
                                            </p:txEl>
                                          </p:spTgt>
                                        </p:tgtEl>
                                      </p:cBhvr>
                                    </p:animEffect>
                                    <p:anim calcmode="lin" valueType="num">
                                      <p:cBhvr>
                                        <p:cTn id="21"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barn(inVertical)">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blinds(horizontal)">
                                      <p:cBhvr>
                                        <p:cTn id="34" dur="12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62158"/>
          </a:xfrm>
        </p:spPr>
        <p:txBody>
          <a:bodyPr>
            <a:normAutofit/>
          </a:bodyPr>
          <a:lstStyle/>
          <a:p>
            <a:pPr marL="0" lvl="1" indent="0" algn="just">
              <a:lnSpc>
                <a:spcPct val="100000"/>
              </a:lnSpc>
              <a:spcBef>
                <a:spcPts val="0"/>
              </a:spcBef>
              <a:buClr>
                <a:schemeClr val="bg1"/>
              </a:buClr>
              <a:buNone/>
            </a:pPr>
            <a:r>
              <a:rPr lang="es-MX" altLang="es-MX" b="1" dirty="0">
                <a:solidFill>
                  <a:schemeClr val="bg1"/>
                </a:solidFill>
                <a:latin typeface="Arial" panose="020B0604020202020204" pitchFamily="34" charset="0"/>
                <a:ea typeface="Times New Roman" panose="02020603050405020304" pitchFamily="18" charset="0"/>
              </a:rPr>
              <a:t>V. </a:t>
            </a:r>
            <a:r>
              <a:rPr lang="es-MX" altLang="es-MX" dirty="0">
                <a:solidFill>
                  <a:schemeClr val="bg1"/>
                </a:solidFill>
                <a:latin typeface="Arial" panose="020B0604020202020204" pitchFamily="34" charset="0"/>
                <a:ea typeface="Times New Roman" panose="02020603050405020304" pitchFamily="18" charset="0"/>
              </a:rPr>
              <a:t>La </a:t>
            </a:r>
            <a:r>
              <a:rPr lang="es-MX" altLang="es-MX" dirty="0">
                <a:solidFill>
                  <a:schemeClr val="accent1">
                    <a:lumMod val="75000"/>
                  </a:schemeClr>
                </a:solidFill>
                <a:latin typeface="Arial" panose="020B0604020202020204" pitchFamily="34" charset="0"/>
                <a:ea typeface="Times New Roman" panose="02020603050405020304" pitchFamily="18" charset="0"/>
              </a:rPr>
              <a:t>junta de aclaraciones</a:t>
            </a:r>
            <a:r>
              <a:rPr lang="es-MX" altLang="es-MX" dirty="0">
                <a:solidFill>
                  <a:schemeClr val="bg1"/>
                </a:solidFill>
                <a:latin typeface="Arial" panose="020B0604020202020204" pitchFamily="34" charset="0"/>
                <a:ea typeface="Times New Roman" panose="02020603050405020304" pitchFamily="18" charset="0"/>
              </a:rPr>
              <a:t> es optativa para la convocante, que deberá indicar la forma y términos en que podrán solicitarse las aclaraciones correspondientes, de cuyas respuestas debe informarse al solicitante y demás invitados. </a:t>
            </a:r>
            <a:r>
              <a:rPr lang="es-MX" altLang="es-MX" sz="1600" dirty="0">
                <a:solidFill>
                  <a:schemeClr val="bg1"/>
                </a:solidFill>
                <a:latin typeface="Arial" panose="020B0604020202020204" pitchFamily="34" charset="0"/>
                <a:ea typeface="Times New Roman" panose="02020603050405020304" pitchFamily="18" charset="0"/>
              </a:rPr>
              <a:t>(arts. 77 penúlt. pfo. RLAASSP y 77 6° pfo. RLOPSRM)</a:t>
            </a:r>
          </a:p>
          <a:p>
            <a:pPr marL="0" lvl="1" indent="0" algn="just">
              <a:lnSpc>
                <a:spcPct val="100000"/>
              </a:lnSpc>
              <a:spcBef>
                <a:spcPts val="0"/>
              </a:spcBef>
              <a:buClr>
                <a:schemeClr val="bg1"/>
              </a:buClr>
              <a:buNone/>
            </a:pPr>
            <a:endParaRPr lang="es-MX" alt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 </a:t>
            </a:r>
            <a:r>
              <a:rPr lang="es-MX" dirty="0">
                <a:solidFill>
                  <a:schemeClr val="bg1"/>
                </a:solidFill>
                <a:latin typeface="Arial" panose="020B0604020202020204" pitchFamily="34" charset="0"/>
                <a:ea typeface="Times New Roman" panose="02020603050405020304" pitchFamily="18" charset="0"/>
              </a:rPr>
              <a:t>El </a:t>
            </a:r>
            <a:r>
              <a:rPr lang="es-MX" dirty="0">
                <a:solidFill>
                  <a:srgbClr val="7030A0"/>
                </a:solidFill>
                <a:latin typeface="Arial" panose="020B0604020202020204" pitchFamily="34" charset="0"/>
                <a:ea typeface="Times New Roman" panose="02020603050405020304" pitchFamily="18" charset="0"/>
              </a:rPr>
              <a:t>acto de presentación y apertura de proposiciones </a:t>
            </a:r>
            <a:r>
              <a:rPr lang="es-MX" dirty="0">
                <a:solidFill>
                  <a:schemeClr val="bg1"/>
                </a:solidFill>
                <a:latin typeface="Arial" panose="020B0604020202020204" pitchFamily="34" charset="0"/>
                <a:ea typeface="Times New Roman" panose="02020603050405020304" pitchFamily="18" charset="0"/>
              </a:rPr>
              <a:t>se puede hacer sin la presencia de los licitantes, pero siempre se debe invitar al OIC, en el entendido que su inasistencia no será impedimento para continuar el procedimiento.</a:t>
            </a:r>
            <a:r>
              <a:rPr lang="es-MX" sz="1600" dirty="0">
                <a:solidFill>
                  <a:schemeClr val="bg1"/>
                </a:solidFill>
                <a:latin typeface="Arial" panose="020B0604020202020204" pitchFamily="34" charset="0"/>
                <a:ea typeface="Times New Roman" panose="02020603050405020304" pitchFamily="18" charset="0"/>
              </a:rPr>
              <a:t> (43 fracc. II LAASSP y 77 3er. pfo. RLAASSP, y 44 fracc. II. LOPSRM y 77 3er. pfo. RLOPSRM) </a:t>
            </a: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VII. </a:t>
            </a:r>
            <a:r>
              <a:rPr lang="es-MX" dirty="0">
                <a:solidFill>
                  <a:schemeClr val="bg1"/>
                </a:solidFill>
                <a:latin typeface="Arial" panose="020B0604020202020204" pitchFamily="34" charset="0"/>
                <a:ea typeface="Times New Roman" panose="02020603050405020304" pitchFamily="18" charset="0"/>
              </a:rPr>
              <a:t>Como regla general se debe </a:t>
            </a:r>
            <a:r>
              <a:rPr lang="es-MX" dirty="0">
                <a:solidFill>
                  <a:schemeClr val="bg2">
                    <a:lumMod val="60000"/>
                    <a:lumOff val="40000"/>
                  </a:schemeClr>
                </a:solidFill>
                <a:latin typeface="Arial" panose="020B0604020202020204" pitchFamily="34" charset="0"/>
                <a:ea typeface="Times New Roman" panose="02020603050405020304" pitchFamily="18" charset="0"/>
              </a:rPr>
              <a:t>contar con al menos tres proposiciones </a:t>
            </a:r>
            <a:r>
              <a:rPr lang="es-MX" dirty="0">
                <a:solidFill>
                  <a:schemeClr val="bg1"/>
                </a:solidFill>
                <a:latin typeface="Arial" panose="020B0604020202020204" pitchFamily="34" charset="0"/>
                <a:ea typeface="Times New Roman" panose="02020603050405020304" pitchFamily="18" charset="0"/>
              </a:rPr>
              <a:t>suscepti-bles de ser analizadas técnicamente. </a:t>
            </a:r>
            <a:r>
              <a:rPr lang="es-MX" sz="1600" dirty="0">
                <a:solidFill>
                  <a:schemeClr val="bg1"/>
                </a:solidFill>
                <a:latin typeface="Arial" panose="020B0604020202020204" pitchFamily="34" charset="0"/>
                <a:ea typeface="Times New Roman" panose="02020603050405020304" pitchFamily="18" charset="0"/>
              </a:rPr>
              <a:t>(43 fracc. III LAASSP y 78 1er. pfo. RLAASSP, y 44 fracc. II LOPSRM y 77 5º pfo. y 78 1er.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Si no se presenta el mínimo de proposiciones, se puede </a:t>
            </a:r>
            <a:r>
              <a:rPr lang="es-MX" sz="2000" dirty="0">
                <a:solidFill>
                  <a:srgbClr val="C00000"/>
                </a:solidFill>
                <a:latin typeface="Arial" panose="020B0604020202020204" pitchFamily="34" charset="0"/>
                <a:cs typeface="Arial" panose="020B0604020202020204" pitchFamily="34" charset="0"/>
              </a:rPr>
              <a:t>declarar desierto </a:t>
            </a:r>
            <a:r>
              <a:rPr lang="es-MX" sz="2000" dirty="0">
                <a:solidFill>
                  <a:schemeClr val="bg1"/>
                </a:solidFill>
                <a:latin typeface="Arial" panose="020B0604020202020204" pitchFamily="34" charset="0"/>
                <a:cs typeface="Arial" panose="020B0604020202020204" pitchFamily="34" charset="0"/>
              </a:rPr>
              <a:t>el procedimiento de contratación, o bien continuarlo, y evaluar la o las proposiciones presentadas. </a:t>
            </a:r>
            <a:r>
              <a:rPr lang="es-MX" sz="1600" dirty="0">
                <a:solidFill>
                  <a:schemeClr val="bg1"/>
                </a:solidFill>
                <a:latin typeface="Arial" panose="020B0604020202020204" pitchFamily="34" charset="0"/>
                <a:cs typeface="Arial" panose="020B0604020202020204" pitchFamily="34" charset="0"/>
              </a:rPr>
              <a:t>(arts. 43 fracc. III 2º pfo. LAASSP y 78 1er. pfo. RLAASSP, y 44 fracc. III 2º pfo. LOPSRM y 77 5º pfo. RLOPSRM)</a:t>
            </a:r>
          </a:p>
          <a:p>
            <a:pPr marL="0" indent="0" algn="just">
              <a:lnSpc>
                <a:spcPct val="10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lvl="1" indent="0" algn="just">
              <a:lnSpc>
                <a:spcPct val="100000"/>
              </a:lnSpc>
              <a:spcBef>
                <a:spcPts val="0"/>
              </a:spcBef>
              <a:buClr>
                <a:schemeClr val="bg1"/>
              </a:buClr>
              <a:buNone/>
            </a:pPr>
            <a:r>
              <a:rPr lang="es-MX" sz="2000" b="1" dirty="0">
                <a:solidFill>
                  <a:schemeClr val="bg1"/>
                </a:solidFill>
                <a:effectLst/>
                <a:latin typeface="Arial" panose="020B0604020202020204" pitchFamily="34" charset="0"/>
                <a:ea typeface="Times New Roman" panose="02020603050405020304" pitchFamily="18" charset="0"/>
              </a:rPr>
              <a:t>IX. </a:t>
            </a:r>
            <a:r>
              <a:rPr lang="es-MX" dirty="0">
                <a:solidFill>
                  <a:schemeClr val="bg1"/>
                </a:solidFill>
                <a:latin typeface="Arial" panose="020B0604020202020204" pitchFamily="34" charset="0"/>
                <a:ea typeface="Times New Roman" panose="02020603050405020304" pitchFamily="18" charset="0"/>
              </a:rPr>
              <a:t>Si</a:t>
            </a:r>
            <a:r>
              <a:rPr lang="es-MX" sz="2000" dirty="0">
                <a:solidFill>
                  <a:schemeClr val="bg1"/>
                </a:solidFill>
                <a:effectLst/>
                <a:latin typeface="Arial" panose="020B0604020202020204" pitchFamily="34" charset="0"/>
                <a:ea typeface="Times New Roman" panose="02020603050405020304" pitchFamily="18" charset="0"/>
              </a:rPr>
              <a:t> el procedimiento de invitación se </a:t>
            </a:r>
            <a:r>
              <a:rPr lang="es-MX" sz="2000" dirty="0">
                <a:solidFill>
                  <a:srgbClr val="C00000"/>
                </a:solidFill>
                <a:effectLst/>
                <a:latin typeface="Arial" panose="020B0604020202020204" pitchFamily="34" charset="0"/>
                <a:ea typeface="Times New Roman" panose="02020603050405020304" pitchFamily="18" charset="0"/>
              </a:rPr>
              <a:t>declaro desierto</a:t>
            </a:r>
            <a:r>
              <a:rPr lang="es-MX" sz="2000" dirty="0">
                <a:solidFill>
                  <a:schemeClr val="bg1"/>
                </a:solidFill>
                <a:effectLst/>
                <a:latin typeface="Arial" panose="020B0604020202020204" pitchFamily="34" charset="0"/>
                <a:ea typeface="Times New Roman" panose="02020603050405020304" pitchFamily="18" charset="0"/>
              </a:rPr>
              <a:t>, el titular del área responsable de la contratación podrá adjudicar directamente el contrato, siempre que no se modifiquen los requisitos establecidos en el procedimiento previo </a:t>
            </a:r>
            <a:r>
              <a:rPr lang="es-MX" sz="1600" dirty="0">
                <a:solidFill>
                  <a:schemeClr val="bg1"/>
                </a:solidFill>
                <a:effectLst/>
                <a:latin typeface="Arial" panose="020B0604020202020204" pitchFamily="34" charset="0"/>
                <a:ea typeface="Times New Roman" panose="02020603050405020304" pitchFamily="18" charset="0"/>
              </a:rPr>
              <a:t>(arts. 43 2º pfo. LAASSP y 78 2º pfo. RLAASSP, y 44 2º pfo. LOPSRM y 78 2º pfo. RLOPSRM)</a:t>
            </a:r>
          </a:p>
        </p:txBody>
      </p:sp>
    </p:spTree>
    <p:extLst>
      <p:ext uri="{BB962C8B-B14F-4D97-AF65-F5344CB8AC3E}">
        <p14:creationId xmlns:p14="http://schemas.microsoft.com/office/powerpoint/2010/main" val="17836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p:cTn id="3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 calcmode="lin" valueType="num">
                                      <p:cBhvr>
                                        <p:cTn id="4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p:cTn id="49" dur="750" fill="hold"/>
                                        <p:tgtEl>
                                          <p:spTgt spid="11">
                                            <p:txEl>
                                              <p:pRg st="8" end="8"/>
                                            </p:txEl>
                                          </p:spTgt>
                                        </p:tgtEl>
                                        <p:attrNameLst>
                                          <p:attrName>ppt_w</p:attrName>
                                        </p:attrNameLst>
                                      </p:cBhvr>
                                      <p:tavLst>
                                        <p:tav tm="0" fmla="#ppt_w*sin(2.5*pi*$)">
                                          <p:val>
                                            <p:fltVal val="0"/>
                                          </p:val>
                                        </p:tav>
                                        <p:tav tm="100000">
                                          <p:val>
                                            <p:fltVal val="1"/>
                                          </p:val>
                                        </p:tav>
                                      </p:tavLst>
                                    </p:anim>
                                    <p:anim calcmode="lin" valueType="num">
                                      <p:cBhvr>
                                        <p:cTn id="50" dur="75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38499"/>
          </a:xfrm>
        </p:spPr>
        <p:txBody>
          <a:bodyPr>
            <a:normAutofit/>
          </a:bodyPr>
          <a:lstStyle/>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 </a:t>
            </a:r>
            <a:r>
              <a:rPr lang="es-MX" dirty="0">
                <a:solidFill>
                  <a:schemeClr val="bg1"/>
                </a:solidFill>
                <a:latin typeface="Arial" panose="020B0604020202020204" pitchFamily="34" charset="0"/>
                <a:ea typeface="Times New Roman" panose="02020603050405020304" pitchFamily="18" charset="0"/>
              </a:rPr>
              <a:t>Cuando se vaya a realizar una </a:t>
            </a:r>
            <a:r>
              <a:rPr lang="es-MX" dirty="0">
                <a:solidFill>
                  <a:srgbClr val="00B050"/>
                </a:solidFill>
                <a:latin typeface="Arial" panose="020B0604020202020204" pitchFamily="34" charset="0"/>
                <a:ea typeface="Times New Roman" panose="02020603050405020304" pitchFamily="18" charset="0"/>
              </a:rPr>
              <a:t>segunda invitación </a:t>
            </a:r>
            <a:r>
              <a:rPr lang="es-MX" dirty="0">
                <a:solidFill>
                  <a:schemeClr val="bg1"/>
                </a:solidFill>
                <a:latin typeface="Arial" panose="020B0604020202020204" pitchFamily="34" charset="0"/>
                <a:ea typeface="Times New Roman" panose="02020603050405020304" pitchFamily="18" charset="0"/>
              </a:rPr>
              <a:t>fundamentada en alguna  excepción por </a:t>
            </a:r>
            <a:r>
              <a:rPr lang="es-MX" b="1" dirty="0">
                <a:solidFill>
                  <a:schemeClr val="accent3">
                    <a:lumMod val="75000"/>
                  </a:schemeClr>
                </a:solidFill>
                <a:latin typeface="Arial" panose="020B0604020202020204" pitchFamily="34" charset="0"/>
                <a:ea typeface="Times New Roman" panose="02020603050405020304" pitchFamily="18" charset="0"/>
              </a:rPr>
              <a:t>causa</a:t>
            </a:r>
            <a:r>
              <a:rPr lang="es-MX" dirty="0">
                <a:solidFill>
                  <a:schemeClr val="bg1"/>
                </a:solidFill>
                <a:latin typeface="Arial" panose="020B0604020202020204" pitchFamily="34" charset="0"/>
                <a:ea typeface="Times New Roman" panose="02020603050405020304" pitchFamily="18" charset="0"/>
              </a:rPr>
              <a:t>, no será necesario llevar este segundo procedimiento al comité de adquisiciones o de obras públicas, pero se deberá informar al comité sobre dicha adjudicación directa, durante el mes siguiente a la formalización del contrato </a:t>
            </a:r>
            <a:r>
              <a:rPr lang="es-MX" sz="1600" dirty="0">
                <a:solidFill>
                  <a:schemeClr val="bg1"/>
                </a:solidFill>
                <a:latin typeface="Arial" panose="020B0604020202020204" pitchFamily="34" charset="0"/>
                <a:ea typeface="Times New Roman" panose="02020603050405020304" pitchFamily="18" charset="0"/>
              </a:rPr>
              <a:t>(arts 78 2º pfo. RLAASSP, y 78 2º  RLOPSRM)</a:t>
            </a:r>
            <a:r>
              <a:rPr lang="es-MX" dirty="0">
                <a:solidFill>
                  <a:schemeClr val="bg1"/>
                </a:solidFill>
                <a:latin typeface="Arial" panose="020B0604020202020204" pitchFamily="34" charset="0"/>
                <a:ea typeface="Times New Roman" panose="02020603050405020304" pitchFamily="18" charset="0"/>
              </a:rPr>
              <a:t>.</a:t>
            </a:r>
          </a:p>
          <a:p>
            <a:pPr marL="0" lvl="1" indent="0" algn="just">
              <a:lnSpc>
                <a:spcPct val="100000"/>
              </a:lnSpc>
              <a:spcBef>
                <a:spcPts val="0"/>
              </a:spcBef>
              <a:buClr>
                <a:schemeClr val="bg1"/>
              </a:buClr>
              <a:buNone/>
            </a:pPr>
            <a:endParaRPr lang="es-MX" sz="500" dirty="0">
              <a:effectLst/>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 </a:t>
            </a:r>
            <a:r>
              <a:rPr lang="es-MX" dirty="0">
                <a:solidFill>
                  <a:schemeClr val="bg1"/>
                </a:solidFill>
                <a:latin typeface="Arial" panose="020B0604020202020204" pitchFamily="34" charset="0"/>
                <a:ea typeface="Times New Roman" panose="02020603050405020304" pitchFamily="18" charset="0"/>
              </a:rPr>
              <a:t>No es admisible la presentación de </a:t>
            </a:r>
            <a:r>
              <a:rPr lang="es-MX" dirty="0">
                <a:solidFill>
                  <a:srgbClr val="FF0000"/>
                </a:solidFill>
                <a:latin typeface="Arial" panose="020B0604020202020204" pitchFamily="34" charset="0"/>
                <a:ea typeface="Times New Roman" panose="02020603050405020304" pitchFamily="18" charset="0"/>
              </a:rPr>
              <a:t>proposiciones conjuntas</a:t>
            </a:r>
            <a:r>
              <a:rPr lang="es-MX" dirty="0">
                <a:solidFill>
                  <a:schemeClr val="bg1"/>
                </a:solidFill>
                <a:latin typeface="Arial" panose="020B0604020202020204" pitchFamily="34" charset="0"/>
                <a:ea typeface="Times New Roman" panose="02020603050405020304" pitchFamily="18" charset="0"/>
              </a:rPr>
              <a:t>, salvo que la convocante quiera fomentar la participación de las MIPYMES, o bien, por necesidades técnicas para obtener proposiciones en forma integral </a:t>
            </a:r>
            <a:r>
              <a:rPr lang="es-MX" sz="1600" dirty="0">
                <a:solidFill>
                  <a:schemeClr val="bg1"/>
                </a:solidFill>
                <a:latin typeface="Arial" panose="020B0604020202020204" pitchFamily="34" charset="0"/>
                <a:ea typeface="Times New Roman" panose="02020603050405020304" pitchFamily="18" charset="0"/>
              </a:rPr>
              <a:t>(arts. 77 últ. pfo. RLAASSP, y 77 últ. pfo. RLOPSRM)</a:t>
            </a:r>
            <a:r>
              <a:rPr lang="es-MX" dirty="0">
                <a:solidFill>
                  <a:schemeClr val="bg1"/>
                </a:solidFill>
                <a:latin typeface="Arial" panose="020B0604020202020204" pitchFamily="34" charset="0"/>
                <a:ea typeface="Times New Roman" panose="02020603050405020304" pitchFamily="18" charset="0"/>
              </a:rPr>
              <a:t>, y</a:t>
            </a:r>
            <a:endParaRPr lang="es-MX" sz="16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endParaRPr lang="es-MX" sz="5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b="1" dirty="0">
                <a:solidFill>
                  <a:schemeClr val="bg1"/>
                </a:solidFill>
                <a:latin typeface="Arial" panose="020B0604020202020204" pitchFamily="34" charset="0"/>
                <a:ea typeface="Times New Roman" panose="02020603050405020304" pitchFamily="18" charset="0"/>
              </a:rPr>
              <a:t>XII. </a:t>
            </a:r>
            <a:r>
              <a:rPr lang="es-MX" dirty="0">
                <a:solidFill>
                  <a:schemeClr val="bg1"/>
                </a:solidFill>
                <a:latin typeface="Arial" panose="020B0604020202020204" pitchFamily="34" charset="0"/>
                <a:ea typeface="Times New Roman" panose="02020603050405020304" pitchFamily="18" charset="0"/>
              </a:rPr>
              <a:t>En todo lo no previsto para los procedimientos de invitación a cuando menos tres personas, le serán aplicables, en lo procedente, las disposiciones que prevén tanto la Ley como el Reglamento para la licitación pública.</a:t>
            </a:r>
            <a:r>
              <a:rPr lang="es-MX" sz="1600" dirty="0">
                <a:solidFill>
                  <a:schemeClr val="bg1"/>
                </a:solidFill>
                <a:latin typeface="Arial" panose="020B0604020202020204" pitchFamily="34" charset="0"/>
                <a:ea typeface="Times New Roman" panose="02020603050405020304" pitchFamily="18" charset="0"/>
              </a:rPr>
              <a:t>(arts. 43 fracc. VI LAASSP, y 77 1er. pfo. RLAASSP, y 43 fracc. VII. LOPSRM, y 77 1er. pfo. RLOPSRM)</a:t>
            </a:r>
          </a:p>
          <a:p>
            <a:pPr marL="0" lvl="1" indent="0" algn="just">
              <a:lnSpc>
                <a:spcPct val="100000"/>
              </a:lnSpc>
              <a:spcBef>
                <a:spcPts val="0"/>
              </a:spcBef>
              <a:buClr>
                <a:schemeClr val="bg1"/>
              </a:buClr>
              <a:buNone/>
            </a:pPr>
            <a:endParaRPr lang="es-MX" sz="1000" dirty="0">
              <a:solidFill>
                <a:schemeClr val="bg1"/>
              </a:solidFill>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sz="2000" dirty="0">
                <a:solidFill>
                  <a:schemeClr val="bg1"/>
                </a:solidFill>
                <a:effectLst/>
                <a:latin typeface="Arial" panose="020B0604020202020204" pitchFamily="34" charset="0"/>
                <a:ea typeface="Times New Roman" panose="02020603050405020304" pitchFamily="18" charset="0"/>
              </a:rPr>
              <a:t>Por cuanto se refiere a las </a:t>
            </a:r>
            <a:r>
              <a:rPr lang="es-MX" sz="2000" b="1" dirty="0">
                <a:solidFill>
                  <a:schemeClr val="bg1"/>
                </a:solidFill>
                <a:effectLst/>
                <a:latin typeface="Arial" panose="020B0604020202020204" pitchFamily="34" charset="0"/>
                <a:ea typeface="Times New Roman" panose="02020603050405020304" pitchFamily="18" charset="0"/>
              </a:rPr>
              <a:t>adjudicaciones directas</a:t>
            </a:r>
            <a:r>
              <a:rPr lang="es-MX" sz="2000" dirty="0">
                <a:solidFill>
                  <a:schemeClr val="bg1"/>
                </a:solidFill>
                <a:effectLst/>
                <a:latin typeface="Arial" panose="020B0604020202020204" pitchFamily="34" charset="0"/>
                <a:ea typeface="Times New Roman" panose="02020603050405020304" pitchFamily="18" charset="0"/>
              </a:rPr>
              <a:t>, el procedimiento de contratación empieza y concluye con el documento con el cual se le infoma al adjudicado que pase a formalizar el contrato. </a:t>
            </a:r>
          </a:p>
          <a:p>
            <a:pPr marL="0" lvl="1" indent="0" algn="just">
              <a:lnSpc>
                <a:spcPct val="100000"/>
              </a:lnSpc>
              <a:spcBef>
                <a:spcPts val="0"/>
              </a:spcBef>
              <a:buClr>
                <a:schemeClr val="bg1"/>
              </a:buClr>
              <a:buNone/>
            </a:pPr>
            <a:endParaRPr lang="es-MX" sz="1000" dirty="0">
              <a:solidFill>
                <a:schemeClr val="bg1"/>
              </a:solidFill>
              <a:effectLst/>
              <a:latin typeface="Arial" panose="020B0604020202020204" pitchFamily="34" charset="0"/>
              <a:ea typeface="Times New Roman" panose="02020603050405020304" pitchFamily="18" charset="0"/>
            </a:endParaRPr>
          </a:p>
          <a:p>
            <a:pPr marL="0" lvl="1" indent="0" algn="just">
              <a:lnSpc>
                <a:spcPct val="100000"/>
              </a:lnSpc>
              <a:spcBef>
                <a:spcPts val="0"/>
              </a:spcBef>
              <a:buClr>
                <a:schemeClr val="bg1"/>
              </a:buClr>
              <a:buNone/>
            </a:pPr>
            <a:r>
              <a:rPr lang="es-MX" dirty="0">
                <a:solidFill>
                  <a:schemeClr val="bg1"/>
                </a:solidFill>
                <a:latin typeface="Arial" panose="020B0604020202020204" pitchFamily="34" charset="0"/>
                <a:ea typeface="Times New Roman" panose="02020603050405020304" pitchFamily="18" charset="0"/>
              </a:rPr>
              <a:t>La IM, la elaboración de la justificación para las AD por causa </a:t>
            </a:r>
            <a:r>
              <a:rPr lang="es-MX">
                <a:solidFill>
                  <a:schemeClr val="bg1"/>
                </a:solidFill>
                <a:latin typeface="Arial" panose="020B0604020202020204" pitchFamily="34" charset="0"/>
                <a:ea typeface="Times New Roman" panose="02020603050405020304" pitchFamily="18" charset="0"/>
              </a:rPr>
              <a:t>y su </a:t>
            </a:r>
            <a:r>
              <a:rPr lang="es-MX" dirty="0">
                <a:solidFill>
                  <a:schemeClr val="bg1"/>
                </a:solidFill>
                <a:latin typeface="Arial" panose="020B0604020202020204" pitchFamily="34" charset="0"/>
                <a:ea typeface="Times New Roman" panose="02020603050405020304" pitchFamily="18" charset="0"/>
              </a:rPr>
              <a:t>dictaminación, son actos y actividades previas a la contratación.</a:t>
            </a:r>
            <a:endParaRPr lang="es-MX" sz="20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514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2" end="2"/>
                                            </p:txEl>
                                          </p:spTgt>
                                        </p:tgtEl>
                                        <p:attrNameLst>
                                          <p:attrName>style.rotation</p:attrName>
                                        </p:attrNameLst>
                                      </p:cBhvr>
                                      <p:tavLst>
                                        <p:tav tm="0">
                                          <p:val>
                                            <p:fltVal val="360"/>
                                          </p:val>
                                        </p:tav>
                                        <p:tav tm="100000">
                                          <p:val>
                                            <p:fltVal val="0"/>
                                          </p:val>
                                        </p:tav>
                                      </p:tavLst>
                                    </p:anim>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heel(1)">
                                      <p:cBhvr>
                                        <p:cTn id="27" dur="2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wheel(1)">
                                      <p:cBhvr>
                                        <p:cTn id="32"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lvl="0" indent="0" algn="just" defTabSz="457200">
              <a:lnSpc>
                <a:spcPct val="100000"/>
              </a:lnSpc>
              <a:spcBef>
                <a:spcPts val="0"/>
              </a:spcBef>
              <a:buNone/>
            </a:pPr>
            <a:r>
              <a:rPr lang="es-ES_tradnl" altLang="es-MX" sz="2000" dirty="0">
                <a:solidFill>
                  <a:srgbClr val="000000"/>
                </a:solidFill>
                <a:latin typeface="Arial" panose="020B0604020202020204" pitchFamily="34" charset="0"/>
                <a:cs typeface="Arial" panose="020B0604020202020204" pitchFamily="34" charset="0"/>
              </a:rPr>
              <a:t>Las</a:t>
            </a:r>
            <a:r>
              <a:rPr lang="es-ES_tradnl" altLang="es-MX" sz="2000" dirty="0">
                <a:solidFill>
                  <a:srgbClr val="FFFFFF"/>
                </a:solidFill>
                <a:latin typeface="Arial" panose="020B0604020202020204" pitchFamily="34" charset="0"/>
                <a:cs typeface="Arial" panose="020B0604020202020204" pitchFamily="34" charset="0"/>
              </a:rPr>
              <a:t> </a:t>
            </a:r>
            <a:r>
              <a:rPr lang="es-ES_tradnl" altLang="es-MX" sz="2000" b="1" dirty="0">
                <a:solidFill>
                  <a:srgbClr val="000000"/>
                </a:solidFill>
                <a:latin typeface="Arial" panose="020B0604020202020204" pitchFamily="34" charset="0"/>
                <a:cs typeface="Arial" panose="020B0604020202020204" pitchFamily="34" charset="0"/>
              </a:rPr>
              <a:t>excepciones a la licitación por </a:t>
            </a:r>
            <a:r>
              <a:rPr lang="es-ES_tradnl" altLang="es-MX" sz="2000" b="1" dirty="0">
                <a:solidFill>
                  <a:srgbClr val="4BAF73">
                    <a:lumMod val="75000"/>
                  </a:srgbClr>
                </a:solidFill>
                <a:latin typeface="Arial" panose="020B0604020202020204" pitchFamily="34" charset="0"/>
                <a:cs typeface="Arial" panose="020B0604020202020204" pitchFamily="34" charset="0"/>
              </a:rPr>
              <a:t>causa</a:t>
            </a:r>
            <a:r>
              <a:rPr lang="es-ES_tradnl" altLang="es-MX" sz="2000" b="1" dirty="0">
                <a:solidFill>
                  <a:srgbClr val="000000"/>
                </a:solidFill>
                <a:latin typeface="Arial" panose="020B0604020202020204" pitchFamily="34" charset="0"/>
                <a:cs typeface="Arial" panose="020B0604020202020204" pitchFamily="34" charset="0"/>
              </a:rPr>
              <a:t> </a:t>
            </a:r>
            <a:r>
              <a:rPr lang="es-ES_tradnl" altLang="es-MX" sz="2000" dirty="0">
                <a:solidFill>
                  <a:srgbClr val="000000"/>
                </a:solidFill>
                <a:latin typeface="Arial" panose="020B0604020202020204" pitchFamily="34" charset="0"/>
                <a:cs typeface="Arial" panose="020B0604020202020204" pitchFamily="34" charset="0"/>
              </a:rPr>
              <a:t>en </a:t>
            </a:r>
            <a:r>
              <a:rPr lang="es-ES_tradnl" altLang="es-MX" sz="2000" b="1" dirty="0">
                <a:solidFill>
                  <a:srgbClr val="000000"/>
                </a:solidFill>
                <a:latin typeface="Arial" panose="020B0604020202020204" pitchFamily="34" charset="0"/>
                <a:cs typeface="Arial" panose="020B0604020202020204" pitchFamily="34" charset="0"/>
              </a:rPr>
              <a:t>materia de adquisiciones </a:t>
            </a:r>
            <a:r>
              <a:rPr lang="es-ES_tradnl" altLang="es-MX" sz="1600" dirty="0">
                <a:solidFill>
                  <a:srgbClr val="000000"/>
                </a:solidFill>
                <a:latin typeface="Arial" panose="020B0604020202020204" pitchFamily="34" charset="0"/>
                <a:cs typeface="Arial" panose="020B0604020202020204" pitchFamily="34" charset="0"/>
              </a:rPr>
              <a:t>(art. 41 LAASSP) </a:t>
            </a:r>
            <a:r>
              <a:rPr lang="es-ES_tradnl" altLang="es-MX" sz="2000" dirty="0">
                <a:solidFill>
                  <a:srgbClr val="000000"/>
                </a:solidFill>
                <a:latin typeface="Arial" panose="020B0604020202020204" pitchFamily="34" charset="0"/>
                <a:cs typeface="Arial" panose="020B0604020202020204" pitchFamily="34" charset="0"/>
              </a:rPr>
              <a:t>se deben justificar considerando lo siguiente:</a:t>
            </a:r>
          </a:p>
          <a:p>
            <a:pPr marL="0" lvl="0" indent="0" algn="just" defTabSz="457200">
              <a:lnSpc>
                <a:spcPct val="100000"/>
              </a:lnSpc>
              <a:spcBef>
                <a:spcPts val="0"/>
              </a:spcBef>
              <a:buNone/>
            </a:pPr>
            <a:endParaRPr lang="es-MX" sz="1000" dirty="0">
              <a:solidFill>
                <a:srgbClr val="FFFF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 </a:t>
            </a:r>
            <a:r>
              <a:rPr lang="es-MX" sz="2000" dirty="0">
                <a:solidFill>
                  <a:srgbClr val="000000"/>
                </a:solidFill>
                <a:latin typeface="Arial" panose="020B0604020202020204" pitchFamily="34" charset="0"/>
                <a:cs typeface="Arial" panose="020B0604020202020204" pitchFamily="34" charset="0"/>
              </a:rPr>
              <a:t>Exista un </a:t>
            </a:r>
            <a:r>
              <a:rPr lang="es-MX" sz="2000" dirty="0">
                <a:solidFill>
                  <a:srgbClr val="FA4F1A"/>
                </a:solidFill>
                <a:latin typeface="Arial" panose="020B0604020202020204" pitchFamily="34" charset="0"/>
                <a:cs typeface="Arial" panose="020B0604020202020204" pitchFamily="34" charset="0"/>
              </a:rPr>
              <a:t>único oferente </a:t>
            </a:r>
            <a:r>
              <a:rPr lang="es-MX" sz="2000" dirty="0">
                <a:solidFill>
                  <a:srgbClr val="000000"/>
                </a:solidFill>
                <a:latin typeface="Arial" panose="020B0604020202020204" pitchFamily="34" charset="0"/>
                <a:cs typeface="Arial" panose="020B0604020202020204" pitchFamily="34" charset="0"/>
              </a:rPr>
              <a:t>porque: No </a:t>
            </a:r>
            <a:r>
              <a:rPr lang="es-MX" sz="2000" dirty="0">
                <a:solidFill>
                  <a:schemeClr val="tx1">
                    <a:lumMod val="50000"/>
                  </a:schemeClr>
                </a:solidFill>
                <a:latin typeface="Arial" panose="020B0604020202020204" pitchFamily="34" charset="0"/>
                <a:cs typeface="Arial" panose="020B0604020202020204" pitchFamily="34" charset="0"/>
              </a:rPr>
              <a:t>existan bienes o servicios alternativos o sustitutos</a:t>
            </a:r>
            <a:r>
              <a:rPr lang="es-MX" sz="2000" dirty="0">
                <a:solidFill>
                  <a:srgbClr val="D9D9D9">
                    <a:lumMod val="75000"/>
                  </a:srgbClr>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técnicamente razonables; se trate de una </a:t>
            </a:r>
            <a:r>
              <a:rPr lang="es-MX" sz="2000" dirty="0">
                <a:solidFill>
                  <a:schemeClr val="accent1">
                    <a:lumMod val="75000"/>
                  </a:schemeClr>
                </a:solidFill>
                <a:latin typeface="Arial" panose="020B0604020202020204" pitchFamily="34" charset="0"/>
                <a:cs typeface="Arial" panose="020B0604020202020204" pitchFamily="34" charset="0"/>
              </a:rPr>
              <a:t>persona que posee la titularidad </a:t>
            </a:r>
            <a:r>
              <a:rPr lang="es-MX" sz="2000" dirty="0">
                <a:solidFill>
                  <a:schemeClr val="bg1"/>
                </a:solidFill>
                <a:latin typeface="Arial" panose="020B0604020202020204" pitchFamily="34" charset="0"/>
                <a:cs typeface="Arial" panose="020B0604020202020204" pitchFamily="34" charset="0"/>
              </a:rPr>
              <a:t>o el </a:t>
            </a:r>
            <a:r>
              <a:rPr lang="es-MX" sz="2000" dirty="0">
                <a:solidFill>
                  <a:schemeClr val="accent1">
                    <a:lumMod val="75000"/>
                  </a:schemeClr>
                </a:solidFill>
                <a:latin typeface="Arial" panose="020B0604020202020204" pitchFamily="34" charset="0"/>
                <a:cs typeface="Arial" panose="020B0604020202020204" pitchFamily="34" charset="0"/>
              </a:rPr>
              <a:t>licenciamiento exclusivo</a:t>
            </a:r>
            <a:r>
              <a:rPr lang="es-MX" sz="2000" dirty="0">
                <a:solidFill>
                  <a:srgbClr val="FFFFFF"/>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de patentes, derechos de autor, u otros derechos exclusivos, o  por tratarse de</a:t>
            </a:r>
            <a:r>
              <a:rPr lang="es-MX" sz="2000" dirty="0">
                <a:solidFill>
                  <a:srgbClr val="FFFFFF"/>
                </a:solidFill>
                <a:latin typeface="Arial" panose="020B0604020202020204" pitchFamily="34" charset="0"/>
                <a:cs typeface="Arial" panose="020B0604020202020204" pitchFamily="34" charset="0"/>
              </a:rPr>
              <a:t> </a:t>
            </a:r>
            <a:r>
              <a:rPr lang="es-MX" sz="2000" dirty="0">
                <a:solidFill>
                  <a:srgbClr val="DE708A"/>
                </a:solidFill>
                <a:latin typeface="Arial" panose="020B0604020202020204" pitchFamily="34" charset="0"/>
                <a:cs typeface="Arial" panose="020B0604020202020204" pitchFamily="34" charset="0"/>
              </a:rPr>
              <a:t>o</a:t>
            </a:r>
            <a:r>
              <a:rPr lang="es-MX" sz="2000" dirty="0">
                <a:solidFill>
                  <a:srgbClr val="B36A99"/>
                </a:solidFill>
                <a:latin typeface="Arial" panose="020B0604020202020204" pitchFamily="34" charset="0"/>
                <a:cs typeface="Arial" panose="020B0604020202020204" pitchFamily="34" charset="0"/>
              </a:rPr>
              <a:t>b</a:t>
            </a:r>
            <a:r>
              <a:rPr lang="es-MX" sz="2000" dirty="0">
                <a:solidFill>
                  <a:srgbClr val="B522FF"/>
                </a:solidFill>
                <a:latin typeface="Arial" panose="020B0604020202020204" pitchFamily="34" charset="0"/>
                <a:cs typeface="Arial" panose="020B0604020202020204" pitchFamily="34" charset="0"/>
              </a:rPr>
              <a:t>r</a:t>
            </a:r>
            <a:r>
              <a:rPr lang="es-MX" sz="2000" dirty="0">
                <a:solidFill>
                  <a:srgbClr val="DE3673"/>
                </a:solidFill>
                <a:latin typeface="Arial" panose="020B0604020202020204" pitchFamily="34" charset="0"/>
                <a:cs typeface="Arial" panose="020B0604020202020204" pitchFamily="34" charset="0"/>
              </a:rPr>
              <a:t>a</a:t>
            </a:r>
            <a:r>
              <a:rPr lang="es-MX" sz="2000" dirty="0">
                <a:solidFill>
                  <a:srgbClr val="00B0F0"/>
                </a:solidFill>
                <a:latin typeface="Arial" panose="020B0604020202020204" pitchFamily="34" charset="0"/>
                <a:cs typeface="Arial" panose="020B0604020202020204" pitchFamily="34" charset="0"/>
              </a:rPr>
              <a:t>s</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FFC000"/>
                </a:solidFill>
                <a:latin typeface="Arial" panose="020B0604020202020204" pitchFamily="34" charset="0"/>
                <a:cs typeface="Arial" panose="020B0604020202020204" pitchFamily="34" charset="0"/>
              </a:rPr>
              <a:t>d</a:t>
            </a:r>
            <a:r>
              <a:rPr lang="es-MX" sz="2000" dirty="0">
                <a:solidFill>
                  <a:schemeClr val="accent3">
                    <a:lumMod val="75000"/>
                  </a:schemeClr>
                </a:solidFill>
                <a:latin typeface="Arial" panose="020B0604020202020204" pitchFamily="34" charset="0"/>
                <a:cs typeface="Arial" panose="020B0604020202020204" pitchFamily="34" charset="0"/>
              </a:rPr>
              <a:t>e</a:t>
            </a:r>
            <a:r>
              <a:rPr lang="es-MX" sz="2000" dirty="0">
                <a:solidFill>
                  <a:srgbClr val="DE708A"/>
                </a:solidFill>
                <a:latin typeface="Arial" panose="020B0604020202020204" pitchFamily="34" charset="0"/>
                <a:cs typeface="Arial" panose="020B0604020202020204" pitchFamily="34" charset="0"/>
              </a:rPr>
              <a:t> </a:t>
            </a:r>
            <a:r>
              <a:rPr lang="es-MX" sz="2000" dirty="0">
                <a:solidFill>
                  <a:schemeClr val="accent4">
                    <a:lumMod val="75000"/>
                  </a:schemeClr>
                </a:solidFill>
                <a:latin typeface="Arial" panose="020B0604020202020204" pitchFamily="34" charset="0"/>
                <a:cs typeface="Arial" panose="020B0604020202020204" pitchFamily="34" charset="0"/>
              </a:rPr>
              <a:t>a</a:t>
            </a:r>
            <a:r>
              <a:rPr lang="es-MX" sz="2000" dirty="0">
                <a:solidFill>
                  <a:schemeClr val="accent3">
                    <a:lumMod val="75000"/>
                  </a:schemeClr>
                </a:solidFill>
                <a:latin typeface="Arial" panose="020B0604020202020204" pitchFamily="34" charset="0"/>
                <a:cs typeface="Arial" panose="020B0604020202020204" pitchFamily="34" charset="0"/>
              </a:rPr>
              <a:t>r</a:t>
            </a:r>
            <a:r>
              <a:rPr lang="es-MX" sz="2000" dirty="0">
                <a:solidFill>
                  <a:schemeClr val="bg2">
                    <a:lumMod val="60000"/>
                    <a:lumOff val="40000"/>
                  </a:schemeClr>
                </a:solidFill>
                <a:latin typeface="Arial" panose="020B0604020202020204" pitchFamily="34" charset="0"/>
                <a:cs typeface="Arial" panose="020B0604020202020204" pitchFamily="34" charset="0"/>
              </a:rPr>
              <a:t>t</a:t>
            </a:r>
            <a:r>
              <a:rPr lang="es-MX" sz="2000" dirty="0">
                <a:solidFill>
                  <a:srgbClr val="DE708A"/>
                </a:solidFill>
                <a:latin typeface="Arial" panose="020B0604020202020204" pitchFamily="34" charset="0"/>
                <a:cs typeface="Arial" panose="020B0604020202020204" pitchFamily="34" charset="0"/>
              </a:rPr>
              <a:t>e </a:t>
            </a:r>
            <a:r>
              <a:rPr lang="es-MX" sz="1600" dirty="0">
                <a:solidFill>
                  <a:srgbClr val="000000"/>
                </a:solidFill>
                <a:latin typeface="Arial" panose="020B0604020202020204" pitchFamily="34" charset="0"/>
                <a:cs typeface="Arial" panose="020B0604020202020204" pitchFamily="34" charset="0"/>
              </a:rPr>
              <a:t>(fracc. I  y 72 fraccs. I y II RLAASSP)</a:t>
            </a:r>
            <a:r>
              <a:rPr lang="es-MX" sz="1800" dirty="0">
                <a:solidFill>
                  <a:srgbClr val="000000"/>
                </a:solidFill>
                <a:latin typeface="Arial" panose="020B0604020202020204" pitchFamily="34" charset="0"/>
                <a:cs typeface="Arial" panose="020B0604020202020204" pitchFamily="34" charset="0"/>
              </a:rPr>
              <a:t>;</a:t>
            </a:r>
          </a:p>
          <a:p>
            <a:pPr marL="0" lvl="0" indent="-342900" algn="just" defTabSz="457200">
              <a:lnSpc>
                <a:spcPct val="100000"/>
              </a:lnSpc>
              <a:spcBef>
                <a:spcPts val="0"/>
              </a:spcBef>
              <a:buFont typeface="+mj-lt"/>
              <a:buAutoNum type="arabicPeriod"/>
            </a:pPr>
            <a:endParaRPr lang="es-MX" sz="1000" dirty="0">
              <a:solidFill>
                <a:srgbClr val="FFFF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 </a:t>
            </a:r>
            <a:r>
              <a:rPr lang="es-MX" sz="2000" dirty="0">
                <a:solidFill>
                  <a:srgbClr val="000000"/>
                </a:solidFill>
                <a:latin typeface="Arial" panose="020B0604020202020204" pitchFamily="34" charset="0"/>
                <a:cs typeface="Arial" panose="020B0604020202020204" pitchFamily="34" charset="0"/>
              </a:rPr>
              <a:t>Exista razón justificada para adquirir o arrendar bienes de </a:t>
            </a:r>
            <a:r>
              <a:rPr lang="es-MX" sz="2000" dirty="0">
                <a:solidFill>
                  <a:srgbClr val="00B050"/>
                </a:solidFill>
                <a:latin typeface="Arial" panose="020B0604020202020204" pitchFamily="34" charset="0"/>
                <a:cs typeface="Arial" panose="020B0604020202020204" pitchFamily="34" charset="0"/>
              </a:rPr>
              <a:t>marca determinada</a:t>
            </a:r>
            <a:r>
              <a:rPr lang="es-MX" sz="2000" dirty="0">
                <a:solidFill>
                  <a:schemeClr val="bg1"/>
                </a:solidFill>
                <a:latin typeface="Arial" panose="020B0604020202020204" pitchFamily="34" charset="0"/>
                <a:cs typeface="Arial" panose="020B0604020202020204" pitchFamily="34" charset="0"/>
              </a:rPr>
              <a:t>;</a:t>
            </a:r>
            <a:r>
              <a:rPr lang="es-MX" sz="2000" dirty="0">
                <a:solidFill>
                  <a:srgbClr val="00B050"/>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cs typeface="Arial" panose="020B0604020202020204" pitchFamily="34" charset="0"/>
              </a:rPr>
              <a:t>(fracc. VIII  y 72 fracc. VII RLAASSP)</a:t>
            </a:r>
            <a:endParaRPr lang="es-ES_tradnl" sz="2000" dirty="0">
              <a:solidFill>
                <a:srgbClr val="000000"/>
              </a:solidFill>
              <a:latin typeface="Arial" panose="020B0604020202020204" pitchFamily="34" charset="0"/>
              <a:cs typeface="Arial" panose="020B0604020202020204" pitchFamily="34" charset="0"/>
            </a:endParaRPr>
          </a:p>
          <a:p>
            <a:pPr marL="0" lvl="0" indent="-342900" algn="just" defTabSz="457200">
              <a:lnSpc>
                <a:spcPct val="100000"/>
              </a:lnSpc>
              <a:spcBef>
                <a:spcPts val="0"/>
              </a:spcBef>
              <a:buFont typeface="+mj-lt"/>
              <a:buAutoNum type="arabicPeriod"/>
            </a:pPr>
            <a:endParaRPr lang="es-MX" sz="1000" dirty="0">
              <a:solidFill>
                <a:srgbClr val="FFFFFF"/>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3. </a:t>
            </a:r>
            <a:r>
              <a:rPr lang="es-MX" sz="2000" dirty="0">
                <a:solidFill>
                  <a:srgbClr val="000000"/>
                </a:solidFill>
                <a:latin typeface="Arial" panose="020B0604020202020204" pitchFamily="34" charset="0"/>
                <a:cs typeface="Arial" panose="020B0604020202020204" pitchFamily="34" charset="0"/>
              </a:rPr>
              <a:t>Existan circunstancias que puedan provocar </a:t>
            </a:r>
            <a:r>
              <a:rPr lang="es-MX" sz="2000" dirty="0">
                <a:solidFill>
                  <a:srgbClr val="FF0000"/>
                </a:solidFill>
                <a:latin typeface="Arial" panose="020B0604020202020204" pitchFamily="34" charset="0"/>
                <a:cs typeface="Arial" panose="020B0604020202020204" pitchFamily="34" charset="0"/>
              </a:rPr>
              <a:t>pérdidas o costos adicionales </a:t>
            </a:r>
            <a:r>
              <a:rPr lang="es-MX" sz="2000" dirty="0">
                <a:solidFill>
                  <a:srgbClr val="000000"/>
                </a:solidFill>
                <a:latin typeface="Arial" panose="020B0604020202020204" pitchFamily="34" charset="0"/>
                <a:cs typeface="Arial" panose="020B0604020202020204" pitchFamily="34" charset="0"/>
              </a:rPr>
              <a:t>importantes, cuantificados y justificados </a:t>
            </a:r>
            <a:r>
              <a:rPr lang="es-MX" sz="1600" dirty="0">
                <a:solidFill>
                  <a:srgbClr val="000000"/>
                </a:solidFill>
                <a:latin typeface="Arial" panose="020B0604020202020204" pitchFamily="34" charset="0"/>
                <a:cs typeface="Arial" panose="020B0604020202020204" pitchFamily="34" charset="0"/>
              </a:rPr>
              <a:t>(fracc. III y 72 fracc III RLAASSP)</a:t>
            </a:r>
            <a:r>
              <a:rPr lang="es-MX" sz="2000" dirty="0">
                <a:solidFill>
                  <a:srgbClr val="000000"/>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rgbClr val="000000"/>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4. </a:t>
            </a:r>
            <a:r>
              <a:rPr lang="es-MX" sz="2000" dirty="0">
                <a:solidFill>
                  <a:srgbClr val="3366FF"/>
                </a:solidFill>
                <a:latin typeface="Arial" panose="020B0604020202020204" pitchFamily="34" charset="0"/>
                <a:cs typeface="Arial" panose="020B0604020202020204" pitchFamily="34" charset="0"/>
              </a:rPr>
              <a:t>Peligre o se altere </a:t>
            </a:r>
            <a:r>
              <a:rPr lang="es-MX" sz="2000" dirty="0">
                <a:solidFill>
                  <a:schemeClr val="bg1"/>
                </a:solidFill>
                <a:latin typeface="Arial" panose="020B0604020202020204" pitchFamily="34" charset="0"/>
                <a:cs typeface="Arial" panose="020B0604020202020204" pitchFamily="34" charset="0"/>
              </a:rPr>
              <a:t>el orden social</a:t>
            </a:r>
            <a:r>
              <a:rPr lang="es-MX" sz="2000" dirty="0">
                <a:solidFill>
                  <a:srgbClr val="000000"/>
                </a:solidFill>
                <a:latin typeface="Arial" panose="020B0604020202020204" pitchFamily="34" charset="0"/>
                <a:cs typeface="Arial" panose="020B0604020202020204" pitchFamily="34" charset="0"/>
              </a:rPr>
              <a:t>, la economía, los servicios públicos, la salubridad, la seguridad o el ambiente de alguna zona o región del país </a:t>
            </a:r>
            <a:r>
              <a:rPr lang="es-MX" sz="2000" dirty="0">
                <a:solidFill>
                  <a:schemeClr val="bg2">
                    <a:lumMod val="75000"/>
                  </a:schemeClr>
                </a:solidFill>
                <a:latin typeface="Arial" panose="020B0604020202020204" pitchFamily="34" charset="0"/>
                <a:cs typeface="Arial" panose="020B0604020202020204" pitchFamily="34" charset="0"/>
              </a:rPr>
              <a:t>como consecuencia de caso fortuito o de fuerza mayor</a:t>
            </a:r>
            <a:r>
              <a:rPr lang="es-MX" sz="2000" dirty="0">
                <a:solidFill>
                  <a:srgbClr val="292934"/>
                </a:solidFill>
                <a:latin typeface="Arial" panose="020B0604020202020204" pitchFamily="34" charset="0"/>
                <a:cs typeface="Arial" panose="020B0604020202020204" pitchFamily="34" charset="0"/>
              </a:rPr>
              <a:t> </a:t>
            </a:r>
            <a:r>
              <a:rPr lang="es-MX" sz="1400" dirty="0">
                <a:solidFill>
                  <a:srgbClr val="292934"/>
                </a:solidFill>
                <a:latin typeface="Arial" panose="020B0604020202020204" pitchFamily="34" charset="0"/>
                <a:cs typeface="Arial" panose="020B0604020202020204" pitchFamily="34" charset="0"/>
              </a:rPr>
              <a:t>(fracc. II)</a:t>
            </a:r>
            <a:r>
              <a:rPr lang="es-MX" sz="2000" dirty="0">
                <a:solidFill>
                  <a:schemeClr val="bg1"/>
                </a:solidFill>
                <a:latin typeface="Arial" panose="020B0604020202020204" pitchFamily="34" charset="0"/>
                <a:cs typeface="Arial" panose="020B0604020202020204" pitchFamily="34" charset="0"/>
              </a:rPr>
              <a:t>;</a:t>
            </a:r>
          </a:p>
          <a:p>
            <a:pPr marL="0" lvl="0" indent="-342900" algn="just" defTabSz="457200">
              <a:lnSpc>
                <a:spcPct val="100000"/>
              </a:lnSpc>
              <a:spcBef>
                <a:spcPts val="0"/>
              </a:spcBef>
              <a:buFont typeface="+mj-lt"/>
              <a:buAutoNum type="arabicPeriod"/>
            </a:pPr>
            <a:endParaRPr lang="es-MX" sz="1000" dirty="0">
              <a:solidFill>
                <a:srgbClr val="3366FF"/>
              </a:solidFill>
              <a:latin typeface="Arial" panose="020B0604020202020204" pitchFamily="34" charset="0"/>
              <a:cs typeface="Arial" panose="020B0604020202020204" pitchFamily="34" charset="0"/>
            </a:endParaRPr>
          </a:p>
          <a:p>
            <a:pPr marL="0" lv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5. </a:t>
            </a:r>
            <a:r>
              <a:rPr lang="es-MX" sz="2000" dirty="0">
                <a:solidFill>
                  <a:schemeClr val="bg2">
                    <a:lumMod val="75000"/>
                  </a:schemeClr>
                </a:solidFill>
                <a:latin typeface="Arial" panose="020B0604020202020204" pitchFamily="34" charset="0"/>
                <a:cs typeface="Arial" panose="020B0604020202020204" pitchFamily="34" charset="0"/>
              </a:rPr>
              <a:t>Derivado de caso fortuito o fuerza mayor</a:t>
            </a:r>
            <a:r>
              <a:rPr lang="es-MX" sz="2000" dirty="0">
                <a:solidFill>
                  <a:srgbClr val="DE708A"/>
                </a:solidFill>
                <a:latin typeface="Arial" panose="020B0604020202020204" pitchFamily="34" charset="0"/>
                <a:cs typeface="Arial" panose="020B0604020202020204" pitchFamily="34" charset="0"/>
              </a:rPr>
              <a:t>, no sea posible obtener bienes o servicios </a:t>
            </a:r>
            <a:r>
              <a:rPr lang="es-MX" sz="2000" dirty="0">
                <a:solidFill>
                  <a:srgbClr val="000000"/>
                </a:solidFill>
                <a:latin typeface="Arial" panose="020B0604020202020204" pitchFamily="34" charset="0"/>
                <a:cs typeface="Arial" panose="020B0604020202020204" pitchFamily="34" charset="0"/>
              </a:rPr>
              <a:t>mediante licitación pública para </a:t>
            </a:r>
            <a:r>
              <a:rPr lang="es-MX" sz="2000" dirty="0">
                <a:solidFill>
                  <a:srgbClr val="DE708A"/>
                </a:solidFill>
                <a:latin typeface="Arial" panose="020B0604020202020204" pitchFamily="34" charset="0"/>
                <a:cs typeface="Arial" panose="020B0604020202020204" pitchFamily="34" charset="0"/>
              </a:rPr>
              <a:t>atender la eventualidad</a:t>
            </a:r>
            <a:r>
              <a:rPr lang="es-MX" sz="2000" dirty="0">
                <a:solidFill>
                  <a:srgbClr val="000000"/>
                </a:solidFill>
                <a:latin typeface="Arial" panose="020B0604020202020204" pitchFamily="34" charset="0"/>
                <a:cs typeface="Arial" panose="020B0604020202020204" pitchFamily="34" charset="0"/>
              </a:rPr>
              <a:t>; en este supuesto las cantidades o conceptos deberán limitarse a lo estrictamente necesario para afrontarla</a:t>
            </a:r>
            <a:r>
              <a:rPr lang="es-MX" sz="1600" dirty="0">
                <a:solidFill>
                  <a:srgbClr val="000000"/>
                </a:solidFill>
                <a:latin typeface="Arial" panose="020B0604020202020204" pitchFamily="34" charset="0"/>
                <a:cs typeface="Arial" panose="020B0604020202020204" pitchFamily="34" charset="0"/>
              </a:rPr>
              <a:t> (fracc. V y 72 fracc V RLAASSP)</a:t>
            </a:r>
            <a:r>
              <a:rPr lang="es-MX" sz="2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08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strips(downLeft)">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arn(inVertical)">
                                      <p:cBhvr>
                                        <p:cTn id="27" dur="1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1000"/>
                                        <p:tgtEl>
                                          <p:spTgt spid="11">
                                            <p:txEl>
                                              <p:pRg st="8" end="8"/>
                                            </p:txEl>
                                          </p:spTgt>
                                        </p:tgtEl>
                                      </p:cBhvr>
                                    </p:animEffect>
                                    <p:anim calcmode="lin" valueType="num">
                                      <p:cBhvr>
                                        <p:cTn id="3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txEl>
                                              <p:pRg st="8" end="8"/>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anim calcmode="lin" valueType="num">
                                      <p:cBhvr>
                                        <p:cTn id="40" dur="500" decel="50000" fill="hold">
                                          <p:stCondLst>
                                            <p:cond delay="0"/>
                                          </p:stCondLst>
                                        </p:cTn>
                                        <p:tgtEl>
                                          <p:spTgt spid="11">
                                            <p:txEl>
                                              <p:pRg st="10" end="10"/>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xEl>
                                              <p:pRg st="10" end="10"/>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xEl>
                                              <p:pRg st="10" end="10"/>
                                            </p:txEl>
                                          </p:spTgt>
                                        </p:tgtEl>
                                        <p:attrNameLst>
                                          <p:attrName>ppt_w</p:attrName>
                                        </p:attrNameLst>
                                      </p:cBhvr>
                                      <p:tavLst>
                                        <p:tav tm="0">
                                          <p:val>
                                            <p:strVal val="#ppt_w*.05"/>
                                          </p:val>
                                        </p:tav>
                                        <p:tav tm="100000">
                                          <p:val>
                                            <p:strVal val="#ppt_w"/>
                                          </p:val>
                                        </p:tav>
                                      </p:tavLst>
                                    </p:anim>
                                    <p:anim calcmode="lin" valueType="num">
                                      <p:cBhvr>
                                        <p:cTn id="43" dur="1000" fill="hold"/>
                                        <p:tgtEl>
                                          <p:spTgt spid="11">
                                            <p:txEl>
                                              <p:pRg st="10" end="10"/>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xEl>
                                              <p:pRg st="10" end="10"/>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xEl>
                                              <p:pRg st="10" end="10"/>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xEl>
                                              <p:pRg st="10" end="10"/>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6.</a:t>
            </a:r>
            <a:r>
              <a:rPr lang="es-MX" sz="2000" dirty="0">
                <a:solidFill>
                  <a:schemeClr val="bg1"/>
                </a:solidFill>
                <a:latin typeface="Arial" panose="020B0604020202020204" pitchFamily="34" charset="0"/>
                <a:cs typeface="Arial" panose="020B0604020202020204" pitchFamily="34" charset="0"/>
              </a:rPr>
              <a:t> Se haya </a:t>
            </a:r>
            <a:r>
              <a:rPr lang="es-MX" sz="2000" dirty="0">
                <a:solidFill>
                  <a:srgbClr val="F97931"/>
                </a:solidFill>
                <a:latin typeface="Arial" panose="020B0604020202020204" pitchFamily="34" charset="0"/>
                <a:cs typeface="Arial" panose="020B0604020202020204" pitchFamily="34" charset="0"/>
              </a:rPr>
              <a:t>rescindido un contrato </a:t>
            </a:r>
            <a:r>
              <a:rPr lang="es-MX" sz="2000" dirty="0">
                <a:solidFill>
                  <a:schemeClr val="bg1"/>
                </a:solidFill>
                <a:latin typeface="Arial" panose="020B0604020202020204" pitchFamily="34" charset="0"/>
                <a:cs typeface="Arial" panose="020B0604020202020204" pitchFamily="34" charset="0"/>
              </a:rPr>
              <a:t>adjudicado a través de licitación, se podrá adjudicar al licitante que haya obtenido el segundo o ulteriores lugares, si la diferencia en precio con respecto a la proposición inicialmente adjudicada no es superior al 10%</a:t>
            </a:r>
            <a:r>
              <a:rPr lang="es-MX" sz="2000" b="1"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VI y 72 fracc V RLAASSP)</a:t>
            </a:r>
            <a:r>
              <a:rPr lang="es-MX" sz="20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Font typeface="+mj-lt"/>
              <a:buAutoNum type="arabicPeriod" startAt="6"/>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7.</a:t>
            </a:r>
            <a:r>
              <a:rPr lang="es-MX" sz="2000" dirty="0">
                <a:solidFill>
                  <a:schemeClr val="bg1"/>
                </a:solidFill>
                <a:latin typeface="Arial" panose="020B0604020202020204" pitchFamily="34" charset="0"/>
                <a:cs typeface="Arial" panose="020B0604020202020204" pitchFamily="34" charset="0"/>
              </a:rPr>
              <a:t> Se haya </a:t>
            </a:r>
            <a:r>
              <a:rPr lang="es-MX" sz="2000" dirty="0">
                <a:solidFill>
                  <a:schemeClr val="accent5">
                    <a:lumMod val="75000"/>
                  </a:schemeClr>
                </a:solidFill>
                <a:latin typeface="Arial" panose="020B0604020202020204" pitchFamily="34" charset="0"/>
                <a:cs typeface="Arial" panose="020B0604020202020204" pitchFamily="34" charset="0"/>
              </a:rPr>
              <a:t>declarado desierta una licitación pública</a:t>
            </a:r>
            <a:r>
              <a:rPr lang="es-MX" sz="2000" dirty="0">
                <a:solidFill>
                  <a:schemeClr val="bg1"/>
                </a:solidFill>
                <a:latin typeface="Arial" panose="020B0604020202020204" pitchFamily="34" charset="0"/>
                <a:cs typeface="Arial" panose="020B0604020202020204" pitchFamily="34" charset="0"/>
              </a:rPr>
              <a:t>, siempre que se mantengan los requisitos establecidos en la convocatoria cuyo incumplimiento fue causa de desechamiento por afectar la solvencia de las proposiciones </a:t>
            </a:r>
            <a:r>
              <a:rPr lang="es-MX" sz="1600" dirty="0">
                <a:solidFill>
                  <a:schemeClr val="bg1"/>
                </a:solidFill>
                <a:latin typeface="Arial" panose="020B0604020202020204" pitchFamily="34" charset="0"/>
                <a:cs typeface="Arial" panose="020B0604020202020204" pitchFamily="34" charset="0"/>
              </a:rPr>
              <a:t>(fracc. VII y 72 fracc VI RLAASSP)</a:t>
            </a:r>
            <a:r>
              <a:rPr lang="es-MX" sz="20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Font typeface="+mj-lt"/>
              <a:buAutoNum type="arabicPeriod" startAt="6"/>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8.</a:t>
            </a:r>
            <a:r>
              <a:rPr lang="es-MX" sz="2000" dirty="0">
                <a:solidFill>
                  <a:schemeClr val="bg1"/>
                </a:solidFill>
                <a:latin typeface="Arial" panose="020B0604020202020204" pitchFamily="34" charset="0"/>
                <a:cs typeface="Arial" panose="020B0604020202020204" pitchFamily="34" charset="0"/>
              </a:rPr>
              <a:t> Se realicen </a:t>
            </a:r>
            <a:r>
              <a:rPr lang="es-MX" sz="2000" dirty="0">
                <a:solidFill>
                  <a:srgbClr val="DE708A"/>
                </a:solidFill>
                <a:latin typeface="Arial" panose="020B0604020202020204" pitchFamily="34" charset="0"/>
                <a:cs typeface="Arial" panose="020B0604020202020204" pitchFamily="34" charset="0"/>
              </a:rPr>
              <a:t>con fines exclusivamente militares o para la armada</a:t>
            </a:r>
            <a:r>
              <a:rPr lang="es-MX" sz="2000" dirty="0">
                <a:solidFill>
                  <a:schemeClr val="bg1"/>
                </a:solidFill>
                <a:latin typeface="Arial" panose="020B0604020202020204" pitchFamily="34" charset="0"/>
                <a:cs typeface="Arial" panose="020B0604020202020204" pitchFamily="34" charset="0"/>
              </a:rPr>
              <a:t>, o su contratación mediante licitación pública </a:t>
            </a:r>
            <a:r>
              <a:rPr lang="es-MX" sz="2000" dirty="0">
                <a:solidFill>
                  <a:srgbClr val="C00000"/>
                </a:solidFill>
                <a:latin typeface="Arial" panose="020B0604020202020204" pitchFamily="34" charset="0"/>
                <a:cs typeface="Arial" panose="020B0604020202020204" pitchFamily="34" charset="0"/>
              </a:rPr>
              <a:t>ponga en riesgo la seguridad nacional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0070C0"/>
                </a:solidFill>
                <a:latin typeface="Arial" panose="020B0604020202020204" pitchFamily="34" charset="0"/>
                <a:cs typeface="Arial" panose="020B0604020202020204" pitchFamily="34" charset="0"/>
              </a:rPr>
              <a:t>la seguridad pública</a:t>
            </a:r>
            <a:r>
              <a:rPr lang="es-MX" sz="2000" dirty="0">
                <a:solidFill>
                  <a:schemeClr val="bg1"/>
                </a:solidFill>
                <a:latin typeface="Arial" panose="020B0604020202020204" pitchFamily="34" charset="0"/>
                <a:cs typeface="Arial" panose="020B0604020202020204" pitchFamily="34" charset="0"/>
              </a:rPr>
              <a:t>, en los términos de las leyes de la </a:t>
            </a:r>
            <a:r>
              <a:rPr lang="es-MX" sz="1600" dirty="0">
                <a:solidFill>
                  <a:schemeClr val="bg1"/>
                </a:solidFill>
                <a:latin typeface="Arial" panose="020B0604020202020204" pitchFamily="34" charset="0"/>
                <a:cs typeface="Arial" panose="020B0604020202020204" pitchFamily="34" charset="0"/>
              </a:rPr>
              <a:t>materia (fracc. IV y 72 fracc IV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Font typeface="+mj-lt"/>
              <a:buAutoNum type="arabicPeriod" startAt="6"/>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6">
                    <a:lumMod val="50000"/>
                  </a:schemeClr>
                </a:solidFill>
                <a:latin typeface="Arial" panose="020B0604020202020204" pitchFamily="34" charset="0"/>
                <a:cs typeface="Arial" panose="020B0604020202020204" pitchFamily="34" charset="0"/>
              </a:rPr>
              <a:t>9.</a:t>
            </a:r>
            <a:r>
              <a:rPr lang="es-MX" sz="2000"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Suscripción de contratos específicos que deriven de un </a:t>
            </a:r>
            <a:r>
              <a:rPr lang="es-MX" sz="2000" dirty="0">
                <a:solidFill>
                  <a:srgbClr val="DE708A"/>
                </a:solidFill>
                <a:latin typeface="Arial" panose="020B0604020202020204" pitchFamily="34" charset="0"/>
                <a:cs typeface="Arial" panose="020B0604020202020204" pitchFamily="34" charset="0"/>
              </a:rPr>
              <a:t>contrato marco</a:t>
            </a:r>
            <a:r>
              <a:rPr lang="es-MX" sz="2000" dirty="0">
                <a:solidFill>
                  <a:schemeClr val="bg1"/>
                </a:solidFill>
                <a:latin typeface="Arial" panose="020B0604020202020204" pitchFamily="34" charset="0"/>
                <a:cs typeface="Arial" panose="020B0604020202020204" pitchFamily="34" charset="0"/>
              </a:rPr>
              <a:t>;</a:t>
            </a:r>
            <a:r>
              <a:rPr lang="es-MX" sz="2000" dirty="0">
                <a:solidFill>
                  <a:srgbClr val="DE708A"/>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XX y 17 2º pfo. LAASSP y 14 RLAASSP)</a:t>
            </a:r>
          </a:p>
          <a:p>
            <a:pPr marL="0" indent="0" algn="just">
              <a:lnSpc>
                <a:spcPct val="100000"/>
              </a:lnSpc>
              <a:spcBef>
                <a:spcPts val="0"/>
              </a:spcBef>
              <a:buClr>
                <a:schemeClr val="bg1"/>
              </a:buClr>
              <a:buNone/>
            </a:pPr>
            <a:endParaRPr lang="es-MX" sz="1000" dirty="0">
              <a:solidFill>
                <a:schemeClr val="accent6">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6">
                    <a:lumMod val="50000"/>
                  </a:schemeClr>
                </a:solidFill>
                <a:latin typeface="Arial" panose="020B0604020202020204" pitchFamily="34" charset="0"/>
                <a:cs typeface="Arial" panose="020B0604020202020204" pitchFamily="34" charset="0"/>
              </a:rPr>
              <a:t>10. </a:t>
            </a:r>
            <a:r>
              <a:rPr lang="es-MX" sz="2000" dirty="0">
                <a:solidFill>
                  <a:schemeClr val="bg1"/>
                </a:solidFill>
                <a:latin typeface="Arial" panose="020B0604020202020204" pitchFamily="34" charset="0"/>
                <a:cs typeface="Arial" panose="020B0604020202020204" pitchFamily="34" charset="0"/>
              </a:rPr>
              <a:t>Adquisición de </a:t>
            </a:r>
            <a:r>
              <a:rPr lang="es-MX" sz="2000" dirty="0">
                <a:solidFill>
                  <a:srgbClr val="3366FF"/>
                </a:solidFill>
                <a:latin typeface="Arial" panose="020B0604020202020204" pitchFamily="34" charset="0"/>
                <a:cs typeface="Arial" panose="020B0604020202020204" pitchFamily="34" charset="0"/>
              </a:rPr>
              <a:t>bienes para su comercialización directa o para someterlos a procesos  productivos </a:t>
            </a:r>
            <a:r>
              <a:rPr lang="es-MX" sz="2000" dirty="0">
                <a:solidFill>
                  <a:schemeClr val="bg1"/>
                </a:solidFill>
                <a:latin typeface="Arial" panose="020B0604020202020204" pitchFamily="34" charset="0"/>
                <a:cs typeface="Arial" panose="020B0604020202020204" pitchFamily="34" charset="0"/>
              </a:rPr>
              <a:t>que las mismas realicen en cumplimiento de su objeto o fines propios expresamente establecidos en el acto jurídico de su constitución </a:t>
            </a:r>
            <a:r>
              <a:rPr lang="es-MX" sz="1600" dirty="0">
                <a:solidFill>
                  <a:schemeClr val="bg1"/>
                </a:solidFill>
                <a:latin typeface="Arial" panose="020B0604020202020204" pitchFamily="34" charset="0"/>
                <a:cs typeface="Arial" panose="020B0604020202020204" pitchFamily="34" charset="0"/>
              </a:rPr>
              <a:t>(fracc. XII)</a:t>
            </a:r>
            <a:r>
              <a:rPr lang="es-MX" sz="2000" dirty="0">
                <a:solidFill>
                  <a:schemeClr val="bg1"/>
                </a:solidFill>
                <a:latin typeface="Arial" panose="020B0604020202020204" pitchFamily="34" charset="0"/>
                <a:cs typeface="Arial" panose="020B0604020202020204" pitchFamily="34" charset="0"/>
              </a:rPr>
              <a:t>;</a:t>
            </a:r>
            <a:endParaRPr lang="es-ES_tradnl"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7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Scale>
                                      <p:cBhvr>
                                        <p:cTn id="12" dur="1000" decel="50000" fill="hold">
                                          <p:stCondLst>
                                            <p:cond delay="0"/>
                                          </p:stCondLst>
                                        </p:cTn>
                                        <p:tgtEl>
                                          <p:spTgt spid="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xEl>
                                              <p:pRg st="2" end="2"/>
                                            </p:txEl>
                                          </p:spTgt>
                                        </p:tgtEl>
                                        <p:attrNameLst>
                                          <p:attrName>ppt_x</p:attrName>
                                          <p:attrName>ppt_y</p:attrName>
                                        </p:attrNameLst>
                                      </p:cBhvr>
                                    </p:animMotion>
                                    <p:animEffect transition="in" filter="fade">
                                      <p:cBhvr>
                                        <p:cTn id="14" dur="100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800" decel="100000"/>
                                        <p:tgtEl>
                                          <p:spTgt spid="11">
                                            <p:txEl>
                                              <p:pRg st="4" end="4"/>
                                            </p:txEl>
                                          </p:spTgt>
                                        </p:tgtEl>
                                      </p:cBhvr>
                                    </p:animEffect>
                                    <p:anim calcmode="lin" valueType="num">
                                      <p:cBhvr>
                                        <p:cTn id="20"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118054"/>
          </a:xfrm>
        </p:spPr>
        <p:txBody>
          <a:bodyPr>
            <a:normAutofit/>
          </a:bodyPr>
          <a:lstStyle/>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11. </a:t>
            </a:r>
            <a:r>
              <a:rPr lang="es-MX" sz="2000" dirty="0">
                <a:solidFill>
                  <a:srgbClr val="F97931"/>
                </a:solidFill>
                <a:latin typeface="Arial" panose="020B0604020202020204" pitchFamily="34" charset="0"/>
                <a:cs typeface="Arial" panose="020B0604020202020204" pitchFamily="34" charset="0"/>
              </a:rPr>
              <a:t>Adquisición de bienes perecederos</a:t>
            </a:r>
            <a:r>
              <a:rPr lang="es-MX" sz="2000" dirty="0">
                <a:solidFill>
                  <a:srgbClr val="292934"/>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productos alimenticios básicos o procesados,  y semovientes </a:t>
            </a:r>
            <a:r>
              <a:rPr lang="es-MX" sz="1600" dirty="0">
                <a:solidFill>
                  <a:schemeClr val="bg1"/>
                </a:solidFill>
                <a:latin typeface="Arial" panose="020B0604020202020204" pitchFamily="34" charset="0"/>
                <a:cs typeface="Arial" panose="020B0604020202020204" pitchFamily="34" charset="0"/>
              </a:rPr>
              <a:t>(fracc. IX 1er. pfo.)</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12. </a:t>
            </a:r>
            <a:r>
              <a:rPr lang="es-MX" sz="2000" dirty="0">
                <a:solidFill>
                  <a:schemeClr val="bg1"/>
                </a:solidFill>
                <a:latin typeface="Arial" panose="020B0604020202020204" pitchFamily="34" charset="0"/>
                <a:cs typeface="Arial" panose="020B0604020202020204" pitchFamily="34" charset="0"/>
              </a:rPr>
              <a:t>La </a:t>
            </a:r>
            <a:r>
              <a:rPr lang="es-MX" sz="2000" dirty="0">
                <a:solidFill>
                  <a:srgbClr val="008000"/>
                </a:solidFill>
                <a:latin typeface="Arial" panose="020B0604020202020204" pitchFamily="34" charset="0"/>
                <a:cs typeface="Arial" panose="020B0604020202020204" pitchFamily="34" charset="0"/>
              </a:rPr>
              <a:t>contratación se realice con campesinos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008000"/>
                </a:solidFill>
                <a:latin typeface="Arial" panose="020B0604020202020204" pitchFamily="34" charset="0"/>
                <a:cs typeface="Arial" panose="020B0604020202020204" pitchFamily="34" charset="0"/>
              </a:rPr>
              <a:t> grupos urbanos marginados</a:t>
            </a:r>
            <a:r>
              <a:rPr lang="es-MX" sz="2000" dirty="0">
                <a:solidFill>
                  <a:schemeClr val="bg1"/>
                </a:solidFill>
                <a:latin typeface="Arial" panose="020B0604020202020204" pitchFamily="34" charset="0"/>
                <a:cs typeface="Arial" panose="020B0604020202020204" pitchFamily="34" charset="0"/>
              </a:rPr>
              <a:t>, sean personas físicas o morales </a:t>
            </a:r>
            <a:r>
              <a:rPr lang="es-MX" sz="1600" dirty="0">
                <a:solidFill>
                  <a:schemeClr val="bg1"/>
                </a:solidFill>
                <a:latin typeface="Arial" panose="020B0604020202020204" pitchFamily="34" charset="0"/>
                <a:cs typeface="Arial" panose="020B0604020202020204" pitchFamily="34" charset="0"/>
              </a:rPr>
              <a:t>(fracc. XI)</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b="1" dirty="0">
              <a:solidFill>
                <a:schemeClr val="accent3">
                  <a:lumMod val="75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13. </a:t>
            </a:r>
            <a:r>
              <a:rPr lang="es-MX" sz="2000" dirty="0">
                <a:solidFill>
                  <a:srgbClr val="BF1623"/>
                </a:solidFill>
                <a:latin typeface="Arial" panose="020B0604020202020204" pitchFamily="34" charset="0"/>
                <a:cs typeface="Arial" panose="020B0604020202020204" pitchFamily="34" charset="0"/>
              </a:rPr>
              <a:t>Servicios prestados por una persona física </a:t>
            </a:r>
            <a:r>
              <a:rPr lang="es-MX" sz="2000" dirty="0">
                <a:solidFill>
                  <a:schemeClr val="bg1"/>
                </a:solidFill>
                <a:latin typeface="Arial" panose="020B0604020202020204" pitchFamily="34" charset="0"/>
                <a:cs typeface="Arial" panose="020B0604020202020204" pitchFamily="34" charset="0"/>
              </a:rPr>
              <a:t>a que se refiere la fracción VII del artículo 3 de esta Ley, siempre que éstos sean realizados por ella misma sin requerir de la utilización de más de un especialista o técnico </a:t>
            </a:r>
            <a:r>
              <a:rPr lang="es-MX" sz="1600" dirty="0">
                <a:solidFill>
                  <a:schemeClr val="bg1"/>
                </a:solidFill>
                <a:latin typeface="Arial" panose="020B0604020202020204" pitchFamily="34" charset="0"/>
                <a:cs typeface="Arial" panose="020B0604020202020204" pitchFamily="34" charset="0"/>
              </a:rPr>
              <a:t>(fracc. XIV y 83 RLAASSP)</a:t>
            </a:r>
            <a:r>
              <a:rPr lang="es-MX" sz="2000" dirty="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13"/>
            </a:pPr>
            <a:endParaRPr lang="es-MX" sz="1000" dirty="0">
              <a:solidFill>
                <a:srgbClr val="292934"/>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14. </a:t>
            </a:r>
            <a:r>
              <a:rPr lang="es-MX" sz="2000" dirty="0">
                <a:solidFill>
                  <a:schemeClr val="tx2">
                    <a:lumMod val="50000"/>
                  </a:schemeClr>
                </a:solidFill>
                <a:latin typeface="Arial" panose="020B0604020202020204" pitchFamily="34" charset="0"/>
                <a:cs typeface="Arial" panose="020B0604020202020204" pitchFamily="34" charset="0"/>
              </a:rPr>
              <a:t>Bienes usados o reconstruidos </a:t>
            </a:r>
            <a:r>
              <a:rPr lang="es-MX" sz="2000" dirty="0">
                <a:solidFill>
                  <a:schemeClr val="bg1"/>
                </a:solidFill>
                <a:latin typeface="Arial" panose="020B0604020202020204" pitchFamily="34" charset="0"/>
                <a:cs typeface="Arial" panose="020B0604020202020204" pitchFamily="34" charset="0"/>
              </a:rPr>
              <a:t>cuyo precio no podrá ser mayor al que se determine mediante avalúo, expedido dentro de los seis meses previos y vigente al momento de la adjudicación del contrato respectivo </a:t>
            </a:r>
            <a:r>
              <a:rPr lang="es-MX" sz="1600" dirty="0">
                <a:solidFill>
                  <a:schemeClr val="bg1"/>
                </a:solidFill>
                <a:latin typeface="Arial" panose="020B0604020202020204" pitchFamily="34" charset="0"/>
                <a:cs typeface="Arial" panose="020B0604020202020204" pitchFamily="34" charset="0"/>
              </a:rPr>
              <a:t>(fracc. IX 2º pfo. y 12 Bis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15.</a:t>
            </a:r>
            <a:r>
              <a:rPr lang="es-MX" sz="2000" dirty="0">
                <a:solidFill>
                  <a:schemeClr val="bg1"/>
                </a:solidFill>
                <a:latin typeface="Arial" panose="020B0604020202020204" pitchFamily="34" charset="0"/>
                <a:cs typeface="Arial" panose="020B0604020202020204" pitchFamily="34" charset="0"/>
              </a:rPr>
              <a:t> Adquisición de </a:t>
            </a:r>
            <a:r>
              <a:rPr lang="es-MX" sz="2000" dirty="0">
                <a:solidFill>
                  <a:srgbClr val="CA9CDF"/>
                </a:solidFill>
                <a:latin typeface="Arial" panose="020B0604020202020204" pitchFamily="34" charset="0"/>
                <a:cs typeface="Arial" panose="020B0604020202020204" pitchFamily="34" charset="0"/>
              </a:rPr>
              <a:t>equipos especializados, sustancias y materiales químicos, físico químicos o bioquímicos </a:t>
            </a:r>
            <a:r>
              <a:rPr lang="es-MX" sz="2000" dirty="0">
                <a:solidFill>
                  <a:schemeClr val="bg1"/>
                </a:solidFill>
                <a:latin typeface="Arial" panose="020B0604020202020204" pitchFamily="34" charset="0"/>
                <a:cs typeface="Arial" panose="020B0604020202020204" pitchFamily="34" charset="0"/>
              </a:rPr>
              <a:t>para uso en</a:t>
            </a:r>
            <a:r>
              <a:rPr lang="es-ES_tradnl" sz="2000"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actividades experimentales, siempre que los mismos se encuentren autorizados en la entidad </a:t>
            </a:r>
            <a:r>
              <a:rPr lang="es-MX" sz="1600" dirty="0">
                <a:solidFill>
                  <a:schemeClr val="bg1"/>
                </a:solidFill>
                <a:latin typeface="Arial" panose="020B0604020202020204" pitchFamily="34" charset="0"/>
                <a:cs typeface="Arial" panose="020B0604020202020204" pitchFamily="34" charset="0"/>
              </a:rPr>
              <a:t>(fracc. XVII);</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16. </a:t>
            </a:r>
            <a:r>
              <a:rPr lang="es-MX" sz="2000" dirty="0">
                <a:solidFill>
                  <a:schemeClr val="bg2">
                    <a:lumMod val="75000"/>
                  </a:schemeClr>
                </a:solidFill>
                <a:latin typeface="Arial" panose="020B0604020202020204" pitchFamily="34" charset="0"/>
                <a:cs typeface="Arial" panose="020B0604020202020204" pitchFamily="34" charset="0"/>
              </a:rPr>
              <a:t>Servicios de consultorías, asesorías, estudios o investigaciones</a:t>
            </a:r>
            <a:r>
              <a:rPr lang="es-MX" sz="2000" dirty="0">
                <a:solidFill>
                  <a:schemeClr val="bg1"/>
                </a:solidFill>
                <a:latin typeface="Arial" panose="020B0604020202020204" pitchFamily="34" charset="0"/>
                <a:cs typeface="Arial" panose="020B0604020202020204" pitchFamily="34" charset="0"/>
              </a:rPr>
              <a:t>, mediante I3P</a:t>
            </a:r>
            <a:r>
              <a:rPr lang="es-MX" sz="2000" b="1"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debe invitar a instituciones públicas y privadas de educación superior y centros públicos de investigación.  La AD, sólo procede cuando la información que se tenga  </a:t>
            </a:r>
          </a:p>
        </p:txBody>
      </p:sp>
    </p:spTree>
    <p:extLst>
      <p:ext uri="{BB962C8B-B14F-4D97-AF65-F5344CB8AC3E}">
        <p14:creationId xmlns:p14="http://schemas.microsoft.com/office/powerpoint/2010/main" val="422060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25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7" dur="25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wedge">
                                      <p:cBhvr>
                                        <p:cTn id="24" dur="125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800" decel="100000"/>
                                        <p:tgtEl>
                                          <p:spTgt spid="11">
                                            <p:txEl>
                                              <p:pRg st="6" end="6"/>
                                            </p:txEl>
                                          </p:spTgt>
                                        </p:tgtEl>
                                      </p:cBhvr>
                                    </p:animEffect>
                                    <p:anim calcmode="lin" valueType="num">
                                      <p:cBhvr>
                                        <p:cTn id="30" dur="800" decel="100000" fill="hold"/>
                                        <p:tgtEl>
                                          <p:spTgt spid="11">
                                            <p:txEl>
                                              <p:pRg st="6" end="6"/>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1">
                                            <p:txEl>
                                              <p:pRg st="6" end="6"/>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1">
                                            <p:txEl>
                                              <p:pRg st="6" end="6"/>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xEl>
                                              <p:pRg st="6" end="6"/>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xEl>
                                              <p:pRg st="6" end="6"/>
                                            </p:txEl>
                                          </p:spTgt>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45" presetClass="entr" presetSubtype="0" fill="hold"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1000"/>
                                        <p:tgtEl>
                                          <p:spTgt spid="11">
                                            <p:txEl>
                                              <p:pRg st="8" end="8"/>
                                            </p:txEl>
                                          </p:spTgt>
                                        </p:tgtEl>
                                      </p:cBhvr>
                                    </p:animEffect>
                                    <p:anim calcmode="lin" valueType="num">
                                      <p:cBhvr>
                                        <p:cTn id="39" dur="1000" fill="hold"/>
                                        <p:tgtEl>
                                          <p:spTgt spid="11">
                                            <p:txEl>
                                              <p:pRg st="8" end="8"/>
                                            </p:txEl>
                                          </p:spTgt>
                                        </p:tgtEl>
                                        <p:attrNameLst>
                                          <p:attrName>ppt_w</p:attrName>
                                        </p:attrNameLst>
                                      </p:cBhvr>
                                      <p:tavLst>
                                        <p:tav tm="0" fmla="#ppt_w*sin(2.5*pi*$)">
                                          <p:val>
                                            <p:fltVal val="0"/>
                                          </p:val>
                                        </p:tav>
                                        <p:tav tm="100000">
                                          <p:val>
                                            <p:fltVal val="1"/>
                                          </p:val>
                                        </p:tav>
                                      </p:tavLst>
                                    </p:anim>
                                    <p:anim calcmode="lin" valueType="num">
                                      <p:cBhvr>
                                        <p:cTn id="40" dur="100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Effect transition="in" filter="fade">
                                      <p:cBhvr>
                                        <p:cTn id="45" dur="1000"/>
                                        <p:tgtEl>
                                          <p:spTgt spid="11">
                                            <p:txEl>
                                              <p:pRg st="10" end="10"/>
                                            </p:txEl>
                                          </p:spTgt>
                                        </p:tgtEl>
                                      </p:cBhvr>
                                    </p:animEffect>
                                    <p:anim calcmode="lin" valueType="num">
                                      <p:cBhvr>
                                        <p:cTn id="46"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956951"/>
          </a:xfrm>
        </p:spPr>
        <p:txBody>
          <a:bodyPr>
            <a:normAutofit/>
          </a:bodyPr>
          <a:lstStyle/>
          <a:p>
            <a:pPr marL="0" indent="0" algn="just">
              <a:lnSpc>
                <a:spcPct val="100000"/>
              </a:lnSpc>
              <a:spcBef>
                <a:spcPts val="0"/>
              </a:spcBef>
              <a:buClr>
                <a:schemeClr val="bg1"/>
              </a:buClr>
              <a:buNone/>
            </a:pPr>
            <a:r>
              <a:rPr lang="es-MX" sz="2000" dirty="0">
                <a:solidFill>
                  <a:schemeClr val="bg1"/>
                </a:solidFill>
                <a:latin typeface="Arial" panose="020B0604020202020204" pitchFamily="34" charset="0"/>
                <a:cs typeface="Arial" panose="020B0604020202020204" pitchFamily="34" charset="0"/>
              </a:rPr>
              <a:t>que proporcionar a los licitantes para elaborar su proposición, se encuentre reservada en los términos de la LFTAIP </a:t>
            </a:r>
            <a:r>
              <a:rPr lang="es-MX" sz="1600" dirty="0">
                <a:solidFill>
                  <a:schemeClr val="bg1"/>
                </a:solidFill>
                <a:latin typeface="Arial" panose="020B0604020202020204" pitchFamily="34" charset="0"/>
                <a:cs typeface="Arial" panose="020B0604020202020204" pitchFamily="34" charset="0"/>
              </a:rPr>
              <a:t>(fracc. X y 72 fracc VIII y 83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17. </a:t>
            </a:r>
            <a:r>
              <a:rPr lang="es-MX" sz="2000" dirty="0">
                <a:solidFill>
                  <a:srgbClr val="BF1623"/>
                </a:solidFill>
                <a:latin typeface="Arial" panose="020B0604020202020204" pitchFamily="34" charset="0"/>
                <a:cs typeface="Arial" panose="020B0604020202020204" pitchFamily="34" charset="0"/>
              </a:rPr>
              <a:t>Servicios de mantenimiento </a:t>
            </a:r>
            <a:r>
              <a:rPr lang="es-MX" sz="2000" dirty="0">
                <a:solidFill>
                  <a:schemeClr val="bg1"/>
                </a:solidFill>
                <a:latin typeface="Arial" panose="020B0604020202020204" pitchFamily="34" charset="0"/>
                <a:cs typeface="Arial" panose="020B0604020202020204" pitchFamily="34" charset="0"/>
              </a:rPr>
              <a:t>de bienes en los </a:t>
            </a:r>
            <a:r>
              <a:rPr lang="es-MX" sz="2000" dirty="0">
                <a:solidFill>
                  <a:srgbClr val="BF1623"/>
                </a:solidFill>
                <a:latin typeface="Arial" panose="020B0604020202020204" pitchFamily="34" charset="0"/>
                <a:cs typeface="Arial" panose="020B0604020202020204" pitchFamily="34" charset="0"/>
              </a:rPr>
              <a:t>que no sea posible precisar su alcance</a:t>
            </a:r>
            <a:r>
              <a:rPr lang="es-MX" sz="2000" dirty="0">
                <a:solidFill>
                  <a:schemeClr val="bg1"/>
                </a:solidFill>
                <a:latin typeface="Arial" panose="020B0604020202020204" pitchFamily="34" charset="0"/>
                <a:cs typeface="Arial" panose="020B0604020202020204" pitchFamily="34" charset="0"/>
              </a:rPr>
              <a:t>, establecer las cantidades de trabajo o determinar las especificaciones correspondientes </a:t>
            </a:r>
            <a:r>
              <a:rPr lang="es-MX" sz="1600" dirty="0">
                <a:solidFill>
                  <a:schemeClr val="bg1"/>
                </a:solidFill>
                <a:latin typeface="Arial" panose="020B0604020202020204" pitchFamily="34" charset="0"/>
                <a:cs typeface="Arial" panose="020B0604020202020204" pitchFamily="34" charset="0"/>
              </a:rPr>
              <a:t>(fracc. XV y 72 fracc IX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18. </a:t>
            </a:r>
            <a:r>
              <a:rPr lang="es-MX" sz="2000" dirty="0">
                <a:solidFill>
                  <a:schemeClr val="bg1"/>
                </a:solidFill>
                <a:latin typeface="Arial" panose="020B0604020202020204" pitchFamily="34" charset="0"/>
                <a:cs typeface="Arial" panose="020B0604020202020204" pitchFamily="34" charset="0"/>
              </a:rPr>
              <a:t>Adquisiciones de bienes provenientes </a:t>
            </a:r>
            <a:r>
              <a:rPr lang="es-MX" sz="2000" dirty="0">
                <a:solidFill>
                  <a:srgbClr val="DE708A"/>
                </a:solidFill>
                <a:latin typeface="Arial" panose="020B0604020202020204" pitchFamily="34" charset="0"/>
                <a:cs typeface="Arial" panose="020B0604020202020204" pitchFamily="34" charset="0"/>
              </a:rPr>
              <a:t>de personas que</a:t>
            </a:r>
            <a:r>
              <a:rPr lang="es-MX" sz="2000" dirty="0">
                <a:solidFill>
                  <a:schemeClr val="bg1"/>
                </a:solidFill>
                <a:latin typeface="Arial" panose="020B0604020202020204" pitchFamily="34" charset="0"/>
                <a:cs typeface="Arial" panose="020B0604020202020204" pitchFamily="34" charset="0"/>
              </a:rPr>
              <a:t>, sin ser proveedores habituales, ofrezcan bienes en condiciones favorables, </a:t>
            </a:r>
            <a:r>
              <a:rPr lang="es-MX" sz="2000" dirty="0">
                <a:solidFill>
                  <a:srgbClr val="DE708A"/>
                </a:solidFill>
                <a:latin typeface="Arial" panose="020B0604020202020204" pitchFamily="34" charset="0"/>
                <a:cs typeface="Arial" panose="020B0604020202020204" pitchFamily="34" charset="0"/>
              </a:rPr>
              <a:t>se encuentran en estado de liquidación o disolución</a:t>
            </a:r>
            <a:r>
              <a:rPr lang="es-MX" sz="2000" dirty="0">
                <a:solidFill>
                  <a:schemeClr val="bg1"/>
                </a:solidFill>
                <a:latin typeface="Arial" panose="020B0604020202020204" pitchFamily="34" charset="0"/>
                <a:cs typeface="Arial" panose="020B0604020202020204" pitchFamily="34" charset="0"/>
              </a:rPr>
              <a:t>, o bien, bajo intervención judicial </a:t>
            </a:r>
            <a:r>
              <a:rPr lang="es-MX" sz="1600" dirty="0">
                <a:solidFill>
                  <a:schemeClr val="bg1"/>
                </a:solidFill>
                <a:latin typeface="Arial" panose="020B0604020202020204" pitchFamily="34" charset="0"/>
                <a:cs typeface="Arial" panose="020B0604020202020204" pitchFamily="34" charset="0"/>
              </a:rPr>
              <a:t>(fracc. XIII)</a:t>
            </a:r>
            <a:r>
              <a:rPr lang="es-MX" sz="2000" dirty="0">
                <a:solidFill>
                  <a:schemeClr val="bg1"/>
                </a:solidFill>
                <a:latin typeface="Arial" panose="020B0604020202020204" pitchFamily="34" charset="0"/>
                <a:cs typeface="Arial" panose="020B0604020202020204" pitchFamily="34" charset="0"/>
              </a:rPr>
              <a:t>;</a:t>
            </a:r>
          </a:p>
          <a:p>
            <a:pPr algn="just">
              <a:lnSpc>
                <a:spcPct val="100000"/>
              </a:lnSpc>
              <a:spcBef>
                <a:spcPts val="0"/>
              </a:spcBef>
              <a:buFont typeface="+mj-lt"/>
              <a:buAutoNum type="arabicPeriod" startAt="18"/>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19. </a:t>
            </a:r>
            <a:r>
              <a:rPr lang="es-MX" sz="2000" dirty="0">
                <a:solidFill>
                  <a:srgbClr val="3366FF"/>
                </a:solidFill>
                <a:latin typeface="Arial" panose="020B0604020202020204" pitchFamily="34" charset="0"/>
                <a:cs typeface="Arial" panose="020B0604020202020204" pitchFamily="34" charset="0"/>
              </a:rPr>
              <a:t>Diseño y fabricación de un bien que sirva como prototipo</a:t>
            </a:r>
            <a:r>
              <a:rPr lang="es-MX" sz="2000" dirty="0">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para efectuar  pruebas que demuestren su funcionamiento. Los derechos sobre el diseño, uso o cualquier otro derecho exclusivo, se constituyan a favor de la Federación o de las entidades. De ser satisfactorias las pruebas, se formalizará la producción del bien por al menos el veinte por ciento de las necesidades del ente público, con un plazo de tres años;</a:t>
            </a:r>
            <a:r>
              <a:rPr lang="es-MX" sz="1600" dirty="0">
                <a:solidFill>
                  <a:schemeClr val="bg1"/>
                </a:solidFill>
                <a:latin typeface="Arial" panose="020B0604020202020204" pitchFamily="34" charset="0"/>
                <a:cs typeface="Arial" panose="020B0604020202020204" pitchFamily="34" charset="0"/>
              </a:rPr>
              <a:t> (fracc. XVI y 72 fracc X RLAASSP)</a:t>
            </a:r>
          </a:p>
          <a:p>
            <a:pPr marL="0" indent="0" algn="just">
              <a:lnSpc>
                <a:spcPct val="100000"/>
              </a:lnSpc>
              <a:spcBef>
                <a:spcPts val="0"/>
              </a:spcBef>
              <a:buClr>
                <a:schemeClr val="bg1"/>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es-MX" sz="2000" b="1" dirty="0">
                <a:solidFill>
                  <a:schemeClr val="accent3">
                    <a:lumMod val="75000"/>
                  </a:schemeClr>
                </a:solidFill>
                <a:latin typeface="Arial" panose="020B0604020202020204" pitchFamily="34" charset="0"/>
                <a:cs typeface="Arial" panose="020B0604020202020204" pitchFamily="34" charset="0"/>
              </a:rPr>
              <a:t>20. </a:t>
            </a:r>
            <a:r>
              <a:rPr lang="es-MX" sz="2000" dirty="0">
                <a:solidFill>
                  <a:schemeClr val="bg1"/>
                </a:solidFill>
                <a:latin typeface="Arial" panose="020B0604020202020204" pitchFamily="34" charset="0"/>
                <a:cs typeface="Arial" panose="020B0604020202020204" pitchFamily="34" charset="0"/>
              </a:rPr>
              <a:t>Se acepte la </a:t>
            </a:r>
            <a:r>
              <a:rPr lang="es-MX" sz="2000" dirty="0">
                <a:solidFill>
                  <a:srgbClr val="F97931"/>
                </a:solidFill>
                <a:latin typeface="Arial" panose="020B0604020202020204" pitchFamily="34" charset="0"/>
                <a:cs typeface="Arial" panose="020B0604020202020204" pitchFamily="34" charset="0"/>
              </a:rPr>
              <a:t>dación en pago</a:t>
            </a:r>
            <a:r>
              <a:rPr lang="es-MX" sz="2000" dirty="0">
                <a:solidFill>
                  <a:schemeClr val="bg1"/>
                </a:solidFill>
                <a:latin typeface="Arial" panose="020B0604020202020204" pitchFamily="34" charset="0"/>
                <a:cs typeface="Arial" panose="020B0604020202020204" pitchFamily="34" charset="0"/>
              </a:rPr>
              <a:t>, en los términos de la Ley del Servicio de Tesorería de la Federación </a:t>
            </a:r>
            <a:r>
              <a:rPr lang="es-MX" sz="1600" dirty="0">
                <a:solidFill>
                  <a:schemeClr val="bg1"/>
                </a:solidFill>
                <a:latin typeface="Arial" panose="020B0604020202020204" pitchFamily="34" charset="0"/>
                <a:cs typeface="Arial" panose="020B0604020202020204" pitchFamily="34" charset="0"/>
              </a:rPr>
              <a:t>(fracc. XVIII)</a:t>
            </a:r>
            <a:r>
              <a:rPr lang="es-MX" sz="2000" dirty="0">
                <a:solidFill>
                  <a:schemeClr val="bg1"/>
                </a:solidFill>
                <a:latin typeface="Arial" panose="020B0604020202020204" pitchFamily="34" charset="0"/>
                <a:cs typeface="Arial" panose="020B0604020202020204" pitchFamily="34" charset="0"/>
              </a:rPr>
              <a:t>, y</a:t>
            </a:r>
          </a:p>
        </p:txBody>
      </p:sp>
    </p:spTree>
    <p:extLst>
      <p:ext uri="{BB962C8B-B14F-4D97-AF65-F5344CB8AC3E}">
        <p14:creationId xmlns:p14="http://schemas.microsoft.com/office/powerpoint/2010/main" val="34223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linds(horizontal)">
                                      <p:cBhvr>
                                        <p:cTn id="26" dur="125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heel(1)">
                                      <p:cBhvr>
                                        <p:cTn id="31" dur="125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11">
                                            <p:txEl>
                                              <p:pRg st="8" end="8"/>
                                            </p:txEl>
                                          </p:spTgt>
                                        </p:tgtEl>
                                        <p:attrNameLst>
                                          <p:attrName>style.visibility</p:attrName>
                                        </p:attrNameLst>
                                      </p:cBhvr>
                                      <p:to>
                                        <p:strVal val="visible"/>
                                      </p:to>
                                    </p:set>
                                    <p:anim by="(-#ppt_w*2)" calcmode="lin" valueType="num">
                                      <p:cBhvr rctx="PPT">
                                        <p:cTn id="36" dur="125" autoRev="1" fill="hold">
                                          <p:stCondLst>
                                            <p:cond delay="0"/>
                                          </p:stCondLst>
                                        </p:cTn>
                                        <p:tgtEl>
                                          <p:spTgt spid="11">
                                            <p:txEl>
                                              <p:pRg st="8" end="8"/>
                                            </p:txEl>
                                          </p:spTgt>
                                        </p:tgtEl>
                                        <p:attrNameLst>
                                          <p:attrName>ppt_w</p:attrName>
                                        </p:attrNameLst>
                                      </p:cBhvr>
                                    </p:anim>
                                    <p:anim by="(#ppt_w*0.50)" calcmode="lin" valueType="num">
                                      <p:cBhvr>
                                        <p:cTn id="37" dur="125" decel="50000" autoRev="1" fill="hold">
                                          <p:stCondLst>
                                            <p:cond delay="0"/>
                                          </p:stCondLst>
                                        </p:cTn>
                                        <p:tgtEl>
                                          <p:spTgt spid="11">
                                            <p:txEl>
                                              <p:pRg st="8" end="8"/>
                                            </p:txEl>
                                          </p:spTgt>
                                        </p:tgtEl>
                                        <p:attrNameLst>
                                          <p:attrName>ppt_x</p:attrName>
                                        </p:attrNameLst>
                                      </p:cBhvr>
                                    </p:anim>
                                    <p:anim from="(-#ppt_h/2)" to="(#ppt_y)" calcmode="lin" valueType="num">
                                      <p:cBhvr>
                                        <p:cTn id="38" dur="250" fill="hold">
                                          <p:stCondLst>
                                            <p:cond delay="0"/>
                                          </p:stCondLst>
                                        </p:cTn>
                                        <p:tgtEl>
                                          <p:spTgt spid="11">
                                            <p:txEl>
                                              <p:pRg st="8" end="8"/>
                                            </p:txEl>
                                          </p:spTgt>
                                        </p:tgtEl>
                                        <p:attrNameLst>
                                          <p:attrName>ppt_y</p:attrName>
                                        </p:attrNameLst>
                                      </p:cBhvr>
                                    </p:anim>
                                    <p:animRot by="21600000">
                                      <p:cBhvr>
                                        <p:cTn id="39"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uadroTexto 1">
            <a:extLst>
              <a:ext uri="{FF2B5EF4-FFF2-40B4-BE49-F238E27FC236}">
                <a16:creationId xmlns:a16="http://schemas.microsoft.com/office/drawing/2014/main" id="{FCE3F2FE-A160-914B-A1D1-89027F021D4D}"/>
              </a:ext>
            </a:extLst>
          </p:cNvPr>
          <p:cNvSpPr txBox="1">
            <a:spLocks noChangeArrowheads="1"/>
          </p:cNvSpPr>
          <p:nvPr/>
        </p:nvSpPr>
        <p:spPr bwMode="auto">
          <a:xfrm>
            <a:off x="9907298" y="476250"/>
            <a:ext cx="18473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s-MX" altLang="es-MX" sz="1800"/>
          </a:p>
          <a:p>
            <a:pPr algn="ctr">
              <a:spcBef>
                <a:spcPct val="0"/>
              </a:spcBef>
              <a:buClrTx/>
              <a:buFontTx/>
              <a:buNone/>
            </a:pPr>
            <a:endParaRPr lang="es-MX" altLang="es-MX" sz="500"/>
          </a:p>
        </p:txBody>
      </p:sp>
      <p:pic>
        <p:nvPicPr>
          <p:cNvPr id="5122" name="Picture 2" descr="Teoría de la expectativa | LosRecursosHumanos.com">
            <a:extLst>
              <a:ext uri="{FF2B5EF4-FFF2-40B4-BE49-F238E27FC236}">
                <a16:creationId xmlns:a16="http://schemas.microsoft.com/office/drawing/2014/main" id="{504155E9-7DA3-4947-9260-44F964D64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905" y="409616"/>
            <a:ext cx="4475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a:extLst>
              <a:ext uri="{FF2B5EF4-FFF2-40B4-BE49-F238E27FC236}">
                <a16:creationId xmlns:a16="http://schemas.microsoft.com/office/drawing/2014/main" id="{39BBABC0-06C0-9C67-6A75-74A63B00306B}"/>
              </a:ext>
            </a:extLst>
          </p:cNvPr>
          <p:cNvSpPr>
            <a:spLocks noGrp="1"/>
          </p:cNvSpPr>
          <p:nvPr>
            <p:ph type="sldNum" sz="quarter" idx="12"/>
          </p:nvPr>
        </p:nvSpPr>
        <p:spPr/>
        <p:txBody>
          <a:bodyPr/>
          <a:lstStyle/>
          <a:p>
            <a:fld id="{CB203AB4-BCD0-6345-BBF1-7940F1EEC97F}" type="slidenum">
              <a:rPr lang="es-MX" sz="2400" smtClean="0">
                <a:latin typeface="Arial" panose="020B0604020202020204" pitchFamily="34" charset="0"/>
                <a:cs typeface="Arial" panose="020B0604020202020204" pitchFamily="34" charset="0"/>
              </a:rPr>
              <a:pPr/>
              <a:t>8</a:t>
            </a:fld>
            <a:endParaRPr lang="es-MX" sz="2400" dirty="0">
              <a:latin typeface="Arial" panose="020B0604020202020204" pitchFamily="34" charset="0"/>
              <a:cs typeface="Arial" panose="020B0604020202020204" pitchFamily="34" charset="0"/>
            </a:endParaRPr>
          </a:p>
        </p:txBody>
      </p:sp>
      <p:sp>
        <p:nvSpPr>
          <p:cNvPr id="10243" name="Rectangle 3">
            <a:extLst>
              <a:ext uri="{FF2B5EF4-FFF2-40B4-BE49-F238E27FC236}">
                <a16:creationId xmlns:a16="http://schemas.microsoft.com/office/drawing/2014/main" id="{7EF2CD66-A498-644C-9251-DD09E78DBC61}"/>
              </a:ext>
            </a:extLst>
          </p:cNvPr>
          <p:cNvSpPr>
            <a:spLocks noGrp="1" noChangeArrowheads="1"/>
          </p:cNvSpPr>
          <p:nvPr>
            <p:ph idx="4294967295"/>
          </p:nvPr>
        </p:nvSpPr>
        <p:spPr>
          <a:xfrm>
            <a:off x="0" y="1046163"/>
            <a:ext cx="11107738" cy="5675312"/>
          </a:xfrm>
          <a:noFill/>
          <a:extLst>
            <a:ext uri="{909E8E84-426E-40DD-AFC4-6F175D3DCCD1}">
              <a14:hiddenFill xmlns:a14="http://schemas.microsoft.com/office/drawing/2010/main">
                <a:solidFill>
                  <a:srgbClr val="FFFFFF"/>
                </a:solidFill>
              </a14:hiddenFill>
            </a:ext>
          </a:extLst>
        </p:spPr>
        <p:style>
          <a:lnRef idx="0">
            <a:scrgbClr r="0" g="0" b="0"/>
          </a:lnRef>
          <a:fillRef idx="1002">
            <a:schemeClr val="lt2"/>
          </a:fillRef>
          <a:effectRef idx="0">
            <a:scrgbClr r="0" g="0" b="0"/>
          </a:effectRef>
          <a:fontRef idx="major"/>
        </p:style>
        <p:txBody>
          <a:bodyPr>
            <a:normAutofit/>
          </a:bodyPr>
          <a:lstStyle/>
          <a:p>
            <a:pPr eaLnBrk="1" hangingPunct="1">
              <a:lnSpc>
                <a:spcPct val="90000"/>
              </a:lnSpc>
              <a:buFont typeface="Wingdings" pitchFamily="2" charset="2"/>
              <a:buNone/>
              <a:defRPr/>
            </a:pPr>
            <a:r>
              <a:rPr lang="es-ES" altLang="es-MX" dirty="0">
                <a:solidFill>
                  <a:schemeClr val="bg1"/>
                </a:solidFill>
              </a:rPr>
              <a:t>	</a:t>
            </a:r>
            <a:r>
              <a:rPr lang="es-ES" altLang="es-MX" b="1" dirty="0">
                <a:solidFill>
                  <a:schemeClr val="accent6">
                    <a:lumMod val="50000"/>
                  </a:schemeClr>
                </a:solidFill>
                <a:latin typeface="Arial" panose="020B0604020202020204" pitchFamily="34" charset="0"/>
                <a:cs typeface="Arial" panose="020B0604020202020204" pitchFamily="34" charset="0"/>
              </a:rPr>
              <a:t>Expectativas</a:t>
            </a:r>
            <a:endParaRPr lang="es-ES" altLang="es-MX" b="1" dirty="0">
              <a:solidFill>
                <a:schemeClr val="bg1"/>
              </a:solidFill>
              <a:latin typeface="Arial" panose="020B0604020202020204" pitchFamily="34" charset="0"/>
              <a:cs typeface="Arial" panose="020B0604020202020204" pitchFamily="34" charset="0"/>
            </a:endParaRPr>
          </a:p>
          <a:p>
            <a:pPr marL="0" indent="0" algn="ctr">
              <a:buNone/>
              <a:defRPr/>
            </a:pPr>
            <a:endParaRPr lang="es-MX" b="1" dirty="0">
              <a:solidFill>
                <a:schemeClr val="bg1"/>
              </a:solidFill>
              <a:latin typeface="Arial" panose="020B0604020202020204" pitchFamily="34" charset="0"/>
              <a:cs typeface="Arial" panose="020B0604020202020204" pitchFamily="34" charset="0"/>
            </a:endParaRPr>
          </a:p>
          <a:p>
            <a:pPr marL="0" indent="0" algn="ctr">
              <a:buNone/>
              <a:defRPr/>
            </a:pPr>
            <a:endParaRPr lang="es-MX" b="1" dirty="0">
              <a:solidFill>
                <a:schemeClr val="bg1"/>
              </a:solidFill>
              <a:latin typeface="Arial" panose="020B0604020202020204" pitchFamily="34" charset="0"/>
              <a:cs typeface="Arial" panose="020B0604020202020204" pitchFamily="34" charset="0"/>
            </a:endParaRPr>
          </a:p>
          <a:p>
            <a:pPr marL="0" indent="0" algn="ctr">
              <a:buNone/>
              <a:defRPr/>
            </a:pPr>
            <a:r>
              <a:rPr lang="es-MX" b="1" dirty="0">
                <a:latin typeface="Arial" panose="020B0604020202020204" pitchFamily="34" charset="0"/>
                <a:cs typeface="Arial" panose="020B0604020202020204" pitchFamily="34" charset="0"/>
              </a:rPr>
              <a:t>																								</a:t>
            </a:r>
          </a:p>
          <a:p>
            <a:pPr marL="0" indent="0">
              <a:buNone/>
              <a:defRPr/>
            </a:pPr>
            <a:endParaRPr lang="es-MX" b="1" dirty="0">
              <a:latin typeface="Arial" panose="020B0604020202020204" pitchFamily="34" charset="0"/>
              <a:cs typeface="Arial" panose="020B0604020202020204" pitchFamily="34" charset="0"/>
            </a:endParaRPr>
          </a:p>
          <a:p>
            <a:pPr marL="0" indent="0">
              <a:buNone/>
              <a:defRPr/>
            </a:pPr>
            <a:r>
              <a:rPr lang="es-MX" b="1" dirty="0">
                <a:solidFill>
                  <a:srgbClr val="C00000"/>
                </a:solidFill>
                <a:latin typeface="Arial" panose="020B0604020202020204" pitchFamily="34" charset="0"/>
                <a:cs typeface="Arial" panose="020B0604020202020204" pitchFamily="34" charset="0"/>
              </a:rPr>
              <a:t>               Contrato de aprendizaje   </a:t>
            </a:r>
            <a:r>
              <a:rPr lang="es-MX" b="1" dirty="0">
                <a:latin typeface="Arial" panose="020B0604020202020204" pitchFamily="34" charset="0"/>
                <a:cs typeface="Arial" panose="020B0604020202020204" pitchFamily="34" charset="0"/>
              </a:rPr>
              <a:t>    </a:t>
            </a:r>
          </a:p>
          <a:p>
            <a:pPr marL="0" indent="0" algn="r">
              <a:buNone/>
              <a:defRPr/>
            </a:pPr>
            <a:r>
              <a:rPr lang="es-MX" b="1" dirty="0">
                <a:solidFill>
                  <a:srgbClr val="C00000"/>
                </a:solidFill>
                <a:latin typeface="Arial" panose="020B0604020202020204" pitchFamily="34" charset="0"/>
                <a:cs typeface="Arial" panose="020B0604020202020204" pitchFamily="34" charset="0"/>
              </a:rPr>
              <a:t> Reglas del juego</a:t>
            </a:r>
          </a:p>
          <a:p>
            <a:pPr marL="0" indent="0" algn="r">
              <a:buNone/>
              <a:defRPr/>
            </a:pPr>
            <a:endParaRPr lang="es-MX" b="1" dirty="0">
              <a:latin typeface="Arial" panose="020B0604020202020204" pitchFamily="34" charset="0"/>
              <a:cs typeface="Arial" panose="020B0604020202020204" pitchFamily="34" charset="0"/>
            </a:endParaRPr>
          </a:p>
          <a:p>
            <a:pPr marL="0" indent="0" algn="r">
              <a:buNone/>
              <a:defRPr/>
            </a:pPr>
            <a:endParaRPr lang="es-MX" b="1" dirty="0">
              <a:solidFill>
                <a:srgbClr val="C00000"/>
              </a:solidFill>
              <a:latin typeface="Arial" panose="020B0604020202020204" pitchFamily="34" charset="0"/>
              <a:cs typeface="Arial" panose="020B0604020202020204" pitchFamily="34" charset="0"/>
            </a:endParaRPr>
          </a:p>
          <a:p>
            <a:pPr marL="0" indent="0" algn="r">
              <a:buNone/>
              <a:defRPr/>
            </a:pPr>
            <a:endParaRPr lang="es-MX" b="1" dirty="0">
              <a:latin typeface="Arial" panose="020B0604020202020204" pitchFamily="34" charset="0"/>
              <a:cs typeface="Arial" panose="020B0604020202020204" pitchFamily="34" charset="0"/>
            </a:endParaRPr>
          </a:p>
          <a:p>
            <a:pPr marL="0" indent="0" algn="r">
              <a:buNone/>
              <a:defRPr/>
            </a:pPr>
            <a:endParaRPr lang="es-MX" b="1" dirty="0"/>
          </a:p>
        </p:txBody>
      </p:sp>
      <p:pic>
        <p:nvPicPr>
          <p:cNvPr id="5130" name="Picture 10" descr="Trabajo en equipo: ponerse de acuerdo en cómo colaborar - Valuexperience">
            <a:extLst>
              <a:ext uri="{FF2B5EF4-FFF2-40B4-BE49-F238E27FC236}">
                <a16:creationId xmlns:a16="http://schemas.microsoft.com/office/drawing/2014/main" id="{BE8A3D63-3793-2A4B-B567-CE66F09F6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888" y="2462041"/>
            <a:ext cx="29511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ontrato Didáctico o Contrato de Aprendizaje. Learning Contract">
            <a:extLst>
              <a:ext uri="{FF2B5EF4-FFF2-40B4-BE49-F238E27FC236}">
                <a16:creationId xmlns:a16="http://schemas.microsoft.com/office/drawing/2014/main" id="{A9E42667-F73B-A64B-80C7-7C1174116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683" y="4525540"/>
            <a:ext cx="23431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1000"/>
                                        <p:tgtEl>
                                          <p:spTgt spid="5122"/>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1024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10243">
                                            <p:txEl>
                                              <p:pRg st="0" end="0"/>
                                            </p:txEl>
                                          </p:spTgt>
                                        </p:tgtEl>
                                        <p:attrNameLst>
                                          <p:attrName>ppt_w</p:attrName>
                                        </p:attrNameLst>
                                      </p:cBhvr>
                                    </p:anim>
                                    <p:anim by="(#ppt_w*0.50)" calcmode="lin" valueType="num">
                                      <p:cBhvr>
                                        <p:cTn id="12" dur="500" decel="50000" autoRev="1" fill="hold">
                                          <p:stCondLst>
                                            <p:cond delay="0"/>
                                          </p:stCondLst>
                                        </p:cTn>
                                        <p:tgtEl>
                                          <p:spTgt spid="10243">
                                            <p:txEl>
                                              <p:pRg st="0" end="0"/>
                                            </p:txEl>
                                          </p:spTgt>
                                        </p:tgtEl>
                                        <p:attrNameLst>
                                          <p:attrName>ppt_x</p:attrName>
                                        </p:attrNameLst>
                                      </p:cBhvr>
                                    </p:anim>
                                    <p:anim from="(-#ppt_h/2)" to="(#ppt_y)" calcmode="lin" valueType="num">
                                      <p:cBhvr>
                                        <p:cTn id="13" dur="1000" fill="hold">
                                          <p:stCondLst>
                                            <p:cond delay="0"/>
                                          </p:stCondLst>
                                        </p:cTn>
                                        <p:tgtEl>
                                          <p:spTgt spid="10243">
                                            <p:txEl>
                                              <p:pRg st="0" end="0"/>
                                            </p:txEl>
                                          </p:spTgt>
                                        </p:tgtEl>
                                        <p:attrNameLst>
                                          <p:attrName>ppt_y</p:attrName>
                                        </p:attrNameLst>
                                      </p:cBhvr>
                                    </p:anim>
                                    <p:animRot by="21600000">
                                      <p:cBhvr>
                                        <p:cTn id="14" dur="1000" fill="hold">
                                          <p:stCondLst>
                                            <p:cond delay="0"/>
                                          </p:stCondLst>
                                        </p:cTn>
                                        <p:tgtEl>
                                          <p:spTgt spid="1024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animEffect transition="in" filter="wheel(1)">
                                      <p:cBhvr>
                                        <p:cTn id="19" dur="1250"/>
                                        <p:tgtEl>
                                          <p:spTgt spid="5130"/>
                                        </p:tgtEl>
                                      </p:cBhvr>
                                    </p:animEffect>
                                  </p:childTnLst>
                                </p:cTn>
                              </p:par>
                            </p:childTnLst>
                          </p:cTn>
                        </p:par>
                        <p:par>
                          <p:cTn id="20" fill="hold">
                            <p:stCondLst>
                              <p:cond delay="1250"/>
                            </p:stCondLst>
                            <p:childTnLst>
                              <p:par>
                                <p:cTn id="21" presetID="5" presetClass="entr" presetSubtype="10" fill="hold" nodeType="after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3" dur="1000"/>
                                        <p:tgtEl>
                                          <p:spTgt spid="1024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32"/>
                                        </p:tgtEl>
                                        <p:attrNameLst>
                                          <p:attrName>style.visibility</p:attrName>
                                        </p:attrNameLst>
                                      </p:cBhvr>
                                      <p:to>
                                        <p:strVal val="visible"/>
                                      </p:to>
                                    </p:set>
                                    <p:anim calcmode="lin" valueType="num">
                                      <p:cBhvr additive="base">
                                        <p:cTn id="28" dur="1000" fill="hold"/>
                                        <p:tgtEl>
                                          <p:spTgt spid="5132"/>
                                        </p:tgtEl>
                                        <p:attrNameLst>
                                          <p:attrName>ppt_x</p:attrName>
                                        </p:attrNameLst>
                                      </p:cBhvr>
                                      <p:tavLst>
                                        <p:tav tm="0">
                                          <p:val>
                                            <p:strVal val="#ppt_x"/>
                                          </p:val>
                                        </p:tav>
                                        <p:tav tm="100000">
                                          <p:val>
                                            <p:strVal val="#ppt_x"/>
                                          </p:val>
                                        </p:tav>
                                      </p:tavLst>
                                    </p:anim>
                                    <p:anim calcmode="lin" valueType="num">
                                      <p:cBhvr additive="base">
                                        <p:cTn id="29" dur="1000" fill="hold"/>
                                        <p:tgtEl>
                                          <p:spTgt spid="513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6" presetClass="entr" presetSubtype="0" fill="hold" nodeType="afterEffect">
                                  <p:stCondLst>
                                    <p:cond delay="0"/>
                                  </p:stCondLst>
                                  <p:iterate type="lt">
                                    <p:tmPct val="10000"/>
                                  </p:iterate>
                                  <p:childTnLst>
                                    <p:set>
                                      <p:cBhvr>
                                        <p:cTn id="32" dur="1" fill="hold">
                                          <p:stCondLst>
                                            <p:cond delay="0"/>
                                          </p:stCondLst>
                                        </p:cTn>
                                        <p:tgtEl>
                                          <p:spTgt spid="10243">
                                            <p:txEl>
                                              <p:pRg st="5" end="5"/>
                                            </p:txEl>
                                          </p:spTgt>
                                        </p:tgtEl>
                                        <p:attrNameLst>
                                          <p:attrName>style.visibility</p:attrName>
                                        </p:attrNameLst>
                                      </p:cBhvr>
                                      <p:to>
                                        <p:strVal val="visible"/>
                                      </p:to>
                                    </p:set>
                                    <p:anim by="(-#ppt_w*2)" calcmode="lin" valueType="num">
                                      <p:cBhvr rctx="PPT">
                                        <p:cTn id="33" dur="500" autoRev="1" fill="hold">
                                          <p:stCondLst>
                                            <p:cond delay="0"/>
                                          </p:stCondLst>
                                        </p:cTn>
                                        <p:tgtEl>
                                          <p:spTgt spid="10243">
                                            <p:txEl>
                                              <p:pRg st="5" end="5"/>
                                            </p:txEl>
                                          </p:spTgt>
                                        </p:tgtEl>
                                        <p:attrNameLst>
                                          <p:attrName>ppt_w</p:attrName>
                                        </p:attrNameLst>
                                      </p:cBhvr>
                                    </p:anim>
                                    <p:anim by="(#ppt_w*0.50)" calcmode="lin" valueType="num">
                                      <p:cBhvr>
                                        <p:cTn id="34" dur="500" decel="50000" autoRev="1" fill="hold">
                                          <p:stCondLst>
                                            <p:cond delay="0"/>
                                          </p:stCondLst>
                                        </p:cTn>
                                        <p:tgtEl>
                                          <p:spTgt spid="10243">
                                            <p:txEl>
                                              <p:pRg st="5" end="5"/>
                                            </p:txEl>
                                          </p:spTgt>
                                        </p:tgtEl>
                                        <p:attrNameLst>
                                          <p:attrName>ppt_x</p:attrName>
                                        </p:attrNameLst>
                                      </p:cBhvr>
                                    </p:anim>
                                    <p:anim from="(-#ppt_h/2)" to="(#ppt_y)" calcmode="lin" valueType="num">
                                      <p:cBhvr>
                                        <p:cTn id="35" dur="1000" fill="hold">
                                          <p:stCondLst>
                                            <p:cond delay="0"/>
                                          </p:stCondLst>
                                        </p:cTn>
                                        <p:tgtEl>
                                          <p:spTgt spid="10243">
                                            <p:txEl>
                                              <p:pRg st="5" end="5"/>
                                            </p:txEl>
                                          </p:spTgt>
                                        </p:tgtEl>
                                        <p:attrNameLst>
                                          <p:attrName>ppt_y</p:attrName>
                                        </p:attrNameLst>
                                      </p:cBhvr>
                                    </p:anim>
                                    <p:animRot by="21600000">
                                      <p:cBhvr>
                                        <p:cTn id="36" dur="1000" fill="hold">
                                          <p:stCondLst>
                                            <p:cond delay="0"/>
                                          </p:stCondLst>
                                        </p:cTn>
                                        <p:tgtEl>
                                          <p:spTgt spid="1024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89</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21. </a:t>
            </a:r>
            <a:r>
              <a:rPr lang="es-MX" sz="2000" dirty="0">
                <a:solidFill>
                  <a:schemeClr val="bg1"/>
                </a:solidFill>
                <a:latin typeface="Arial" panose="020B0604020202020204" pitchFamily="34" charset="0"/>
                <a:cs typeface="Arial" panose="020B0604020202020204" pitchFamily="34" charset="0"/>
              </a:rPr>
              <a:t>Adquisición de bienes y servicios relativos a la operación de </a:t>
            </a:r>
            <a:r>
              <a:rPr lang="es-MX" sz="2000" dirty="0">
                <a:solidFill>
                  <a:schemeClr val="tx2">
                    <a:lumMod val="50000"/>
                  </a:schemeClr>
                </a:solidFill>
                <a:latin typeface="Arial" panose="020B0604020202020204" pitchFamily="34" charset="0"/>
                <a:cs typeface="Arial" panose="020B0604020202020204" pitchFamily="34" charset="0"/>
              </a:rPr>
              <a:t>instalaciones nucleares </a:t>
            </a:r>
            <a:r>
              <a:rPr lang="es-MX" sz="1600" dirty="0">
                <a:solidFill>
                  <a:schemeClr val="bg1"/>
                </a:solidFill>
                <a:latin typeface="Arial" panose="020B0604020202020204" pitchFamily="34" charset="0"/>
                <a:cs typeface="Arial" panose="020B0604020202020204" pitchFamily="34" charset="0"/>
              </a:rPr>
              <a:t>(fracc. XIX)</a:t>
            </a:r>
            <a:r>
              <a:rPr 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0"/>
            </a:pPr>
            <a:endParaRPr lang="es-MX" sz="2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1000" b="1" dirty="0">
              <a:solidFill>
                <a:schemeClr val="tx2">
                  <a:lumMod val="50000"/>
                </a:schemeClr>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ES_tradnl" altLang="es-MX" sz="2000" dirty="0">
                <a:solidFill>
                  <a:schemeClr val="bg1"/>
                </a:solidFill>
                <a:latin typeface="Arial" panose="020B0604020202020204" pitchFamily="34" charset="0"/>
                <a:cs typeface="Arial" panose="020B0604020202020204" pitchFamily="34" charset="0"/>
              </a:rPr>
              <a:t>Las</a:t>
            </a:r>
            <a:r>
              <a:rPr lang="es-ES_tradnl" altLang="es-MX" sz="2000" dirty="0">
                <a:latin typeface="Arial" panose="020B0604020202020204" pitchFamily="34" charset="0"/>
                <a:cs typeface="Arial" panose="020B0604020202020204" pitchFamily="34" charset="0"/>
              </a:rPr>
              <a:t> </a:t>
            </a:r>
            <a:r>
              <a:rPr lang="es-ES_tradnl" altLang="es-MX" sz="2000" b="1" dirty="0">
                <a:solidFill>
                  <a:schemeClr val="bg1"/>
                </a:solidFill>
                <a:latin typeface="Arial" panose="020B0604020202020204" pitchFamily="34" charset="0"/>
                <a:cs typeface="Arial" panose="020B0604020202020204" pitchFamily="34" charset="0"/>
              </a:rPr>
              <a:t>excepciones a la licitación por </a:t>
            </a:r>
            <a:r>
              <a:rPr lang="es-ES_tradnl" altLang="es-MX" sz="2000" b="1" dirty="0">
                <a:solidFill>
                  <a:schemeClr val="accent3">
                    <a:lumMod val="75000"/>
                  </a:schemeClr>
                </a:solidFill>
                <a:latin typeface="Arial" panose="020B0604020202020204" pitchFamily="34" charset="0"/>
                <a:cs typeface="Arial" panose="020B0604020202020204" pitchFamily="34" charset="0"/>
              </a:rPr>
              <a:t>causa</a:t>
            </a:r>
            <a:r>
              <a:rPr lang="es-ES_tradnl" altLang="es-MX" sz="2000" b="1" dirty="0">
                <a:solidFill>
                  <a:schemeClr val="bg1"/>
                </a:solidFill>
                <a:latin typeface="Arial" panose="020B0604020202020204" pitchFamily="34" charset="0"/>
                <a:cs typeface="Arial" panose="020B0604020202020204" pitchFamily="34" charset="0"/>
              </a:rPr>
              <a:t> </a:t>
            </a:r>
            <a:r>
              <a:rPr lang="es-ES_tradnl" altLang="es-MX" sz="2000" dirty="0">
                <a:solidFill>
                  <a:schemeClr val="bg1"/>
                </a:solidFill>
                <a:latin typeface="Arial" panose="020B0604020202020204" pitchFamily="34" charset="0"/>
                <a:cs typeface="Arial" panose="020B0604020202020204" pitchFamily="34" charset="0"/>
              </a:rPr>
              <a:t>en </a:t>
            </a:r>
            <a:r>
              <a:rPr lang="es-ES_tradnl" altLang="es-MX" sz="2000" b="1" dirty="0">
                <a:solidFill>
                  <a:schemeClr val="bg1"/>
                </a:solidFill>
                <a:latin typeface="Arial" panose="020B0604020202020204" pitchFamily="34" charset="0"/>
                <a:cs typeface="Arial" panose="020B0604020202020204" pitchFamily="34" charset="0"/>
              </a:rPr>
              <a:t>obras públicas </a:t>
            </a:r>
            <a:r>
              <a:rPr lang="es-ES_tradnl" altLang="es-MX" sz="1600" dirty="0">
                <a:solidFill>
                  <a:schemeClr val="bg1"/>
                </a:solidFill>
                <a:latin typeface="Arial" panose="020B0604020202020204" pitchFamily="34" charset="0"/>
                <a:cs typeface="Arial" panose="020B0604020202020204" pitchFamily="34" charset="0"/>
              </a:rPr>
              <a:t>(art. 42 LOPSRM) </a:t>
            </a:r>
            <a:r>
              <a:rPr lang="es-ES_tradnl" altLang="es-MX" sz="2000" dirty="0">
                <a:solidFill>
                  <a:schemeClr val="bg1"/>
                </a:solidFill>
                <a:latin typeface="Arial" panose="020B0604020202020204" pitchFamily="34" charset="0"/>
                <a:cs typeface="Arial" panose="020B0604020202020204" pitchFamily="34" charset="0"/>
              </a:rPr>
              <a:t>se deben justificar considerando lo siguiente:</a:t>
            </a:r>
          </a:p>
          <a:p>
            <a:pPr marL="0" indent="0" algn="just">
              <a:lnSpc>
                <a:spcPct val="100000"/>
              </a:lnSpc>
              <a:spcBef>
                <a:spcPts val="0"/>
              </a:spcBef>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 </a:t>
            </a:r>
            <a:r>
              <a:rPr lang="es-MX" sz="2000" dirty="0">
                <a:solidFill>
                  <a:schemeClr val="bg1"/>
                </a:solidFill>
                <a:latin typeface="Arial" panose="020B0604020202020204" pitchFamily="34" charset="0"/>
                <a:cs typeface="Arial" panose="020B0604020202020204" pitchFamily="34" charset="0"/>
              </a:rPr>
              <a:t>El contrato sólo pueda celebrarse con </a:t>
            </a:r>
            <a:r>
              <a:rPr lang="es-MX" sz="2000" dirty="0">
                <a:solidFill>
                  <a:schemeClr val="accent3">
                    <a:lumMod val="75000"/>
                  </a:schemeClr>
                </a:solidFill>
                <a:latin typeface="Arial" panose="020B0604020202020204" pitchFamily="34" charset="0"/>
                <a:cs typeface="Arial" panose="020B0604020202020204" pitchFamily="34" charset="0"/>
              </a:rPr>
              <a:t>una determinada persona </a:t>
            </a:r>
            <a:r>
              <a:rPr lang="es-MX" sz="2000" dirty="0">
                <a:solidFill>
                  <a:schemeClr val="bg1"/>
                </a:solidFill>
                <a:latin typeface="Arial" panose="020B0604020202020204" pitchFamily="34" charset="0"/>
                <a:cs typeface="Arial" panose="020B0604020202020204" pitchFamily="34" charset="0"/>
              </a:rPr>
              <a:t>por tratarse de </a:t>
            </a:r>
            <a:r>
              <a:rPr lang="es-MX" sz="2000" dirty="0">
                <a:solidFill>
                  <a:srgbClr val="DE708A"/>
                </a:solidFill>
                <a:latin typeface="Arial" panose="020B0604020202020204" pitchFamily="34" charset="0"/>
                <a:cs typeface="Arial" panose="020B0604020202020204" pitchFamily="34" charset="0"/>
              </a:rPr>
              <a:t>o</a:t>
            </a:r>
            <a:r>
              <a:rPr lang="es-MX" sz="2000" dirty="0">
                <a:solidFill>
                  <a:srgbClr val="B36A99"/>
                </a:solidFill>
                <a:latin typeface="Arial" panose="020B0604020202020204" pitchFamily="34" charset="0"/>
                <a:cs typeface="Arial" panose="020B0604020202020204" pitchFamily="34" charset="0"/>
              </a:rPr>
              <a:t>b</a:t>
            </a:r>
            <a:r>
              <a:rPr lang="es-MX" sz="2000" dirty="0">
                <a:solidFill>
                  <a:srgbClr val="B522FF"/>
                </a:solidFill>
                <a:latin typeface="Arial" panose="020B0604020202020204" pitchFamily="34" charset="0"/>
                <a:cs typeface="Arial" panose="020B0604020202020204" pitchFamily="34" charset="0"/>
              </a:rPr>
              <a:t>r</a:t>
            </a:r>
            <a:r>
              <a:rPr lang="es-MX" sz="2000" dirty="0">
                <a:solidFill>
                  <a:srgbClr val="DE3673"/>
                </a:solidFill>
                <a:latin typeface="Arial" panose="020B0604020202020204" pitchFamily="34" charset="0"/>
                <a:cs typeface="Arial" panose="020B0604020202020204" pitchFamily="34" charset="0"/>
              </a:rPr>
              <a:t>a</a:t>
            </a:r>
            <a:r>
              <a:rPr lang="es-MX" sz="2000" dirty="0">
                <a:solidFill>
                  <a:srgbClr val="00B0F0"/>
                </a:solidFill>
                <a:latin typeface="Arial" panose="020B0604020202020204" pitchFamily="34" charset="0"/>
                <a:cs typeface="Arial" panose="020B0604020202020204" pitchFamily="34" charset="0"/>
              </a:rPr>
              <a:t>s</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FFC000"/>
                </a:solidFill>
                <a:latin typeface="Arial" panose="020B0604020202020204" pitchFamily="34" charset="0"/>
                <a:cs typeface="Arial" panose="020B0604020202020204" pitchFamily="34" charset="0"/>
              </a:rPr>
              <a:t>d</a:t>
            </a:r>
            <a:r>
              <a:rPr lang="es-MX" sz="2000" dirty="0">
                <a:solidFill>
                  <a:schemeClr val="accent3">
                    <a:lumMod val="75000"/>
                  </a:schemeClr>
                </a:solidFill>
                <a:latin typeface="Arial" panose="020B0604020202020204" pitchFamily="34" charset="0"/>
                <a:cs typeface="Arial" panose="020B0604020202020204" pitchFamily="34" charset="0"/>
              </a:rPr>
              <a:t>e</a:t>
            </a:r>
            <a:r>
              <a:rPr lang="es-MX" sz="2000" dirty="0">
                <a:solidFill>
                  <a:srgbClr val="DE708A"/>
                </a:solidFill>
                <a:latin typeface="Arial" panose="020B0604020202020204" pitchFamily="34" charset="0"/>
                <a:cs typeface="Arial" panose="020B0604020202020204" pitchFamily="34" charset="0"/>
              </a:rPr>
              <a:t> </a:t>
            </a:r>
            <a:r>
              <a:rPr lang="es-MX" sz="2000" dirty="0">
                <a:solidFill>
                  <a:schemeClr val="accent4">
                    <a:lumMod val="75000"/>
                  </a:schemeClr>
                </a:solidFill>
                <a:latin typeface="Arial" panose="020B0604020202020204" pitchFamily="34" charset="0"/>
                <a:cs typeface="Arial" panose="020B0604020202020204" pitchFamily="34" charset="0"/>
              </a:rPr>
              <a:t>a</a:t>
            </a:r>
            <a:r>
              <a:rPr lang="es-MX" sz="2000" dirty="0">
                <a:solidFill>
                  <a:schemeClr val="accent3">
                    <a:lumMod val="75000"/>
                  </a:schemeClr>
                </a:solidFill>
                <a:latin typeface="Arial" panose="020B0604020202020204" pitchFamily="34" charset="0"/>
                <a:cs typeface="Arial" panose="020B0604020202020204" pitchFamily="34" charset="0"/>
              </a:rPr>
              <a:t>r</a:t>
            </a:r>
            <a:r>
              <a:rPr lang="es-MX" sz="2000" dirty="0">
                <a:solidFill>
                  <a:schemeClr val="bg2">
                    <a:lumMod val="60000"/>
                    <a:lumOff val="40000"/>
                  </a:schemeClr>
                </a:solidFill>
                <a:latin typeface="Arial" panose="020B0604020202020204" pitchFamily="34" charset="0"/>
                <a:cs typeface="Arial" panose="020B0604020202020204" pitchFamily="34" charset="0"/>
              </a:rPr>
              <a:t>t</a:t>
            </a:r>
            <a:r>
              <a:rPr lang="es-MX" sz="2000" dirty="0">
                <a:solidFill>
                  <a:srgbClr val="DE708A"/>
                </a:solidFill>
                <a:latin typeface="Arial" panose="020B0604020202020204" pitchFamily="34" charset="0"/>
                <a:cs typeface="Arial" panose="020B0604020202020204" pitchFamily="34" charset="0"/>
              </a:rPr>
              <a:t>e</a:t>
            </a:r>
            <a:r>
              <a:rPr lang="es-MX" sz="2000" dirty="0">
                <a:solidFill>
                  <a:schemeClr val="bg1"/>
                </a:solidFill>
                <a:latin typeface="Arial" panose="020B0604020202020204" pitchFamily="34" charset="0"/>
                <a:cs typeface="Arial" panose="020B0604020202020204" pitchFamily="34" charset="0"/>
              </a:rPr>
              <a:t>, el </a:t>
            </a:r>
            <a:r>
              <a:rPr lang="es-MX" sz="2000" dirty="0">
                <a:solidFill>
                  <a:schemeClr val="accent1">
                    <a:lumMod val="75000"/>
                  </a:schemeClr>
                </a:solidFill>
                <a:latin typeface="Arial" panose="020B0604020202020204" pitchFamily="34" charset="0"/>
                <a:cs typeface="Arial" panose="020B0604020202020204" pitchFamily="34" charset="0"/>
              </a:rPr>
              <a:t>licenciamiento exclusivo</a:t>
            </a:r>
            <a:r>
              <a:rPr lang="es-MX" sz="2000" dirty="0">
                <a:solidFill>
                  <a:schemeClr val="bg1"/>
                </a:solidFill>
                <a:latin typeface="Arial" panose="020B0604020202020204" pitchFamily="34" charset="0"/>
                <a:cs typeface="Arial" panose="020B0604020202020204" pitchFamily="34" charset="0"/>
              </a:rPr>
              <a:t> de patentes, derechos de autor u otros derechos exclusivos </a:t>
            </a:r>
            <a:r>
              <a:rPr lang="es-MX" sz="1600" dirty="0">
                <a:solidFill>
                  <a:schemeClr val="bg1"/>
                </a:solidFill>
                <a:latin typeface="Arial" panose="020B0604020202020204" pitchFamily="34" charset="0"/>
                <a:cs typeface="Arial" panose="020B0604020202020204" pitchFamily="34" charset="0"/>
              </a:rPr>
              <a:t>(fracc. I y 74 fracc. I RLOPSRM)</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2. </a:t>
            </a:r>
            <a:r>
              <a:rPr lang="es-MX" sz="2000" dirty="0">
                <a:solidFill>
                  <a:srgbClr val="000000"/>
                </a:solidFill>
                <a:latin typeface="Arial" panose="020B0604020202020204" pitchFamily="34" charset="0"/>
                <a:cs typeface="Arial" panose="020B0604020202020204" pitchFamily="34" charset="0"/>
              </a:rPr>
              <a:t>Existan circunstancias que puedan provocar </a:t>
            </a:r>
            <a:r>
              <a:rPr lang="es-MX" sz="2000" dirty="0">
                <a:solidFill>
                  <a:srgbClr val="FF0000"/>
                </a:solidFill>
                <a:latin typeface="Arial" panose="020B0604020202020204" pitchFamily="34" charset="0"/>
                <a:cs typeface="Arial" panose="020B0604020202020204" pitchFamily="34" charset="0"/>
              </a:rPr>
              <a:t>pérdidas o costos adicionales </a:t>
            </a:r>
            <a:r>
              <a:rPr lang="es-MX" sz="2000" dirty="0">
                <a:solidFill>
                  <a:srgbClr val="000000"/>
                </a:solidFill>
                <a:latin typeface="Arial" panose="020B0604020202020204" pitchFamily="34" charset="0"/>
                <a:cs typeface="Arial" panose="020B0604020202020204" pitchFamily="34" charset="0"/>
              </a:rPr>
              <a:t>importantes, cuantificados y justificados </a:t>
            </a:r>
            <a:r>
              <a:rPr lang="es-MX" sz="1600" dirty="0">
                <a:solidFill>
                  <a:srgbClr val="000000"/>
                </a:solidFill>
                <a:latin typeface="Arial" panose="020B0604020202020204" pitchFamily="34" charset="0"/>
                <a:cs typeface="Arial" panose="020B0604020202020204" pitchFamily="34" charset="0"/>
              </a:rPr>
              <a:t>(fracc. III)</a:t>
            </a:r>
            <a:r>
              <a:rPr lang="es-MX" sz="2000" dirty="0">
                <a:solidFill>
                  <a:srgbClr val="000000"/>
                </a:solidFill>
                <a:latin typeface="Arial" panose="020B0604020202020204" pitchFamily="34" charset="0"/>
                <a:cs typeface="Arial" panose="020B0604020202020204" pitchFamily="34" charset="0"/>
              </a:rPr>
              <a:t>;</a:t>
            </a:r>
            <a:endParaRPr lang="es-MX" sz="1600" dirty="0">
              <a:solidFill>
                <a:srgbClr val="000000"/>
              </a:solidFill>
              <a:latin typeface="Arial" panose="020B0604020202020204" pitchFamily="34" charset="0"/>
              <a:cs typeface="Arial" panose="020B0604020202020204" pitchFamily="34" charset="0"/>
            </a:endParaRPr>
          </a:p>
        </p:txBody>
      </p:sp>
      <p:pic>
        <p:nvPicPr>
          <p:cNvPr id="3" name="Picture 4" descr="DOF - Diario Oficial de la Federación">
            <a:extLst>
              <a:ext uri="{FF2B5EF4-FFF2-40B4-BE49-F238E27FC236}">
                <a16:creationId xmlns:a16="http://schemas.microsoft.com/office/drawing/2014/main" id="{4A40BD48-14EE-9D43-04A1-BAD32866B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29" y="1439599"/>
            <a:ext cx="3441700" cy="2128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prueba Comité de Adquisiciones, Arrendamientos y Servicios contratos para  diferentes servicios | Mediatik">
            <a:extLst>
              <a:ext uri="{FF2B5EF4-FFF2-40B4-BE49-F238E27FC236}">
                <a16:creationId xmlns:a16="http://schemas.microsoft.com/office/drawing/2014/main" id="{40F99BC1-169B-E92F-6D0B-FF0356C4F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007" y="1445802"/>
            <a:ext cx="2933700" cy="212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290">
                                          <p:stCondLst>
                                            <p:cond delay="0"/>
                                          </p:stCondLst>
                                        </p:cTn>
                                        <p:tgtEl>
                                          <p:spTgt spid="11">
                                            <p:txEl>
                                              <p:pRg st="0" end="0"/>
                                            </p:txEl>
                                          </p:spTgt>
                                        </p:tgtEl>
                                      </p:cBhvr>
                                    </p:animEffect>
                                    <p:anim calcmode="lin" valueType="num">
                                      <p:cBhvr>
                                        <p:cTn id="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xEl>
                                              <p:pRg st="0" end="0"/>
                                            </p:txEl>
                                          </p:spTgt>
                                        </p:tgtEl>
                                      </p:cBhvr>
                                      <p:to x="100000" y="60000"/>
                                    </p:animScale>
                                    <p:animScale>
                                      <p:cBhvr>
                                        <p:cTn id="14" dur="83" decel="50000">
                                          <p:stCondLst>
                                            <p:cond delay="338"/>
                                          </p:stCondLst>
                                        </p:cTn>
                                        <p:tgtEl>
                                          <p:spTgt spid="11">
                                            <p:txEl>
                                              <p:pRg st="0" end="0"/>
                                            </p:txEl>
                                          </p:spTgt>
                                        </p:tgtEl>
                                      </p:cBhvr>
                                      <p:to x="100000" y="100000"/>
                                    </p:animScale>
                                    <p:animScale>
                                      <p:cBhvr>
                                        <p:cTn id="15" dur="13">
                                          <p:stCondLst>
                                            <p:cond delay="656"/>
                                          </p:stCondLst>
                                        </p:cTn>
                                        <p:tgtEl>
                                          <p:spTgt spid="11">
                                            <p:txEl>
                                              <p:pRg st="0" end="0"/>
                                            </p:txEl>
                                          </p:spTgt>
                                        </p:tgtEl>
                                      </p:cBhvr>
                                      <p:to x="100000" y="80000"/>
                                    </p:animScale>
                                    <p:animScale>
                                      <p:cBhvr>
                                        <p:cTn id="16" dur="83" decel="50000">
                                          <p:stCondLst>
                                            <p:cond delay="669"/>
                                          </p:stCondLst>
                                        </p:cTn>
                                        <p:tgtEl>
                                          <p:spTgt spid="11">
                                            <p:txEl>
                                              <p:pRg st="0" end="0"/>
                                            </p:txEl>
                                          </p:spTgt>
                                        </p:tgtEl>
                                      </p:cBhvr>
                                      <p:to x="100000" y="100000"/>
                                    </p:animScale>
                                    <p:animScale>
                                      <p:cBhvr>
                                        <p:cTn id="17" dur="13">
                                          <p:stCondLst>
                                            <p:cond delay="821"/>
                                          </p:stCondLst>
                                        </p:cTn>
                                        <p:tgtEl>
                                          <p:spTgt spid="11">
                                            <p:txEl>
                                              <p:pRg st="0" end="0"/>
                                            </p:txEl>
                                          </p:spTgt>
                                        </p:tgtEl>
                                      </p:cBhvr>
                                      <p:to x="100000" y="90000"/>
                                    </p:animScale>
                                    <p:animScale>
                                      <p:cBhvr>
                                        <p:cTn id="18" dur="83" decel="50000">
                                          <p:stCondLst>
                                            <p:cond delay="834"/>
                                          </p:stCondLst>
                                        </p:cTn>
                                        <p:tgtEl>
                                          <p:spTgt spid="11">
                                            <p:txEl>
                                              <p:pRg st="0" end="0"/>
                                            </p:txEl>
                                          </p:spTgt>
                                        </p:tgtEl>
                                      </p:cBhvr>
                                      <p:to x="100000" y="100000"/>
                                    </p:animScale>
                                    <p:animScale>
                                      <p:cBhvr>
                                        <p:cTn id="19" dur="13">
                                          <p:stCondLst>
                                            <p:cond delay="904"/>
                                          </p:stCondLst>
                                        </p:cTn>
                                        <p:tgtEl>
                                          <p:spTgt spid="11">
                                            <p:txEl>
                                              <p:pRg st="0" end="0"/>
                                            </p:txEl>
                                          </p:spTgt>
                                        </p:tgtEl>
                                      </p:cBhvr>
                                      <p:to x="100000" y="95000"/>
                                    </p:animScale>
                                    <p:animScale>
                                      <p:cBhvr>
                                        <p:cTn id="20" dur="83" decel="50000">
                                          <p:stCondLst>
                                            <p:cond delay="917"/>
                                          </p:stCondLst>
                                        </p:cTn>
                                        <p:tgtEl>
                                          <p:spTgt spid="11">
                                            <p:txEl>
                                              <p:pRg st="0" end="0"/>
                                            </p:txEl>
                                          </p:spTgt>
                                        </p:tgtEl>
                                      </p:cBhvr>
                                      <p:to x="100000" y="100000"/>
                                    </p:animScale>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500"/>
                                        <p:tgtEl>
                                          <p:spTgt spid="3"/>
                                        </p:tgtEl>
                                      </p:cBhvr>
                                    </p:animEffect>
                                  </p:childTnLst>
                                </p:cTn>
                              </p:par>
                            </p:childTnLst>
                          </p:cTn>
                        </p:par>
                        <p:par>
                          <p:cTn id="25" fill="hold">
                            <p:stCondLst>
                              <p:cond delay="2500"/>
                            </p:stCondLst>
                            <p:childTnLst>
                              <p:par>
                                <p:cTn id="26" presetID="5"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anim calcmode="lin" valueType="num">
                                      <p:cBhvr>
                                        <p:cTn id="33"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34"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35" dur="1000" fill="hold"/>
                                        <p:tgtEl>
                                          <p:spTgt spid="11">
                                            <p:txEl>
                                              <p:pRg st="10" end="10"/>
                                            </p:txEl>
                                          </p:spTgt>
                                        </p:tgtEl>
                                        <p:attrNameLst>
                                          <p:attrName>style.rotation</p:attrName>
                                        </p:attrNameLst>
                                      </p:cBhvr>
                                      <p:tavLst>
                                        <p:tav tm="0">
                                          <p:val>
                                            <p:fltVal val="90"/>
                                          </p:val>
                                        </p:tav>
                                        <p:tav tm="100000">
                                          <p:val>
                                            <p:fltVal val="0"/>
                                          </p:val>
                                        </p:tav>
                                      </p:tavLst>
                                    </p:anim>
                                    <p:animEffect transition="in" filter="fade">
                                      <p:cBhvr>
                                        <p:cTn id="36" dur="1000"/>
                                        <p:tgtEl>
                                          <p:spTgt spid="11">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1">
                                            <p:txEl>
                                              <p:pRg st="12" end="12"/>
                                            </p:txEl>
                                          </p:spTgt>
                                        </p:tgtEl>
                                        <p:attrNameLst>
                                          <p:attrName>style.visibility</p:attrName>
                                        </p:attrNameLst>
                                      </p:cBhvr>
                                      <p:to>
                                        <p:strVal val="visible"/>
                                      </p:to>
                                    </p:set>
                                    <p:animEffect transition="in" filter="strips(downLeft)">
                                      <p:cBhvr>
                                        <p:cTn id="41" dur="1000"/>
                                        <p:tgtEl>
                                          <p:spTgt spid="11">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14" end="14"/>
                                            </p:txEl>
                                          </p:spTgt>
                                        </p:tgtEl>
                                        <p:attrNameLst>
                                          <p:attrName>style.visibility</p:attrName>
                                        </p:attrNameLst>
                                      </p:cBhvr>
                                      <p:to>
                                        <p:strVal val="visible"/>
                                      </p:to>
                                    </p:set>
                                    <p:animEffect transition="in" filter="barn(inVertical)">
                                      <p:cBhvr>
                                        <p:cTn id="46" dur="1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90</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70758"/>
          </a:xfrm>
        </p:spPr>
        <p:txBody>
          <a:bodyPr>
            <a:normAutofit/>
          </a:bodyPr>
          <a:lstStyle/>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3</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rgbClr val="3366FF"/>
                </a:solidFill>
                <a:latin typeface="Arial" panose="020B0604020202020204" pitchFamily="34" charset="0"/>
                <a:cs typeface="Arial" panose="020B0604020202020204" pitchFamily="34" charset="0"/>
              </a:rPr>
              <a:t>Peligre o se altere </a:t>
            </a:r>
            <a:r>
              <a:rPr lang="es-MX" sz="2000" dirty="0">
                <a:solidFill>
                  <a:schemeClr val="bg1"/>
                </a:solidFill>
                <a:latin typeface="Arial" panose="020B0604020202020204" pitchFamily="34" charset="0"/>
                <a:cs typeface="Arial" panose="020B0604020202020204" pitchFamily="34" charset="0"/>
              </a:rPr>
              <a:t>el orden social, la economía, los servicios públicos, la salubridad, la seguridad o el ambiente de alguna zona o región del país </a:t>
            </a:r>
            <a:r>
              <a:rPr lang="es-MX" sz="2000" dirty="0">
                <a:solidFill>
                  <a:schemeClr val="bg2">
                    <a:lumMod val="75000"/>
                  </a:schemeClr>
                </a:solidFill>
                <a:latin typeface="Arial" panose="020B0604020202020204" pitchFamily="34" charset="0"/>
                <a:cs typeface="Arial" panose="020B0604020202020204" pitchFamily="34" charset="0"/>
              </a:rPr>
              <a:t>como consecuencia de caso fortuito o de fuerza mayor</a:t>
            </a:r>
            <a:r>
              <a:rPr lang="es-MX" sz="2000" dirty="0">
                <a:solidFill>
                  <a:schemeClr val="bg1"/>
                </a:solidFill>
                <a:latin typeface="Arial" panose="020B0604020202020204" pitchFamily="34" charset="0"/>
                <a:cs typeface="Arial" panose="020B0604020202020204" pitchFamily="34" charset="0"/>
              </a:rPr>
              <a:t> </a:t>
            </a:r>
            <a:r>
              <a:rPr lang="es-MX" sz="1600" dirty="0">
                <a:solidFill>
                  <a:schemeClr val="bg1"/>
                </a:solidFill>
                <a:latin typeface="Arial" panose="020B0604020202020204" pitchFamily="34" charset="0"/>
                <a:cs typeface="Arial" panose="020B0604020202020204" pitchFamily="34" charset="0"/>
              </a:rPr>
              <a:t>(fracc. II)</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accent6">
                  <a:lumMod val="50000"/>
                </a:schemeClr>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1000" b="1" dirty="0">
              <a:solidFill>
                <a:schemeClr val="accent6">
                  <a:lumMod val="50000"/>
                </a:schemeClr>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4</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rgbClr val="0070C0"/>
                </a:solidFill>
                <a:latin typeface="Arial" panose="020B0604020202020204" pitchFamily="34" charset="0"/>
                <a:cs typeface="Arial" panose="020B0604020202020204" pitchFamily="34" charset="0"/>
              </a:rPr>
              <a:t> </a:t>
            </a:r>
            <a:r>
              <a:rPr lang="es-MX" sz="2000" dirty="0">
                <a:solidFill>
                  <a:schemeClr val="bg2">
                    <a:lumMod val="75000"/>
                  </a:schemeClr>
                </a:solidFill>
                <a:latin typeface="Arial" panose="020B0604020202020204" pitchFamily="34" charset="0"/>
                <a:cs typeface="Arial" panose="020B0604020202020204" pitchFamily="34" charset="0"/>
              </a:rPr>
              <a:t>Derivado de caso fortuito o fuerza mayor</a:t>
            </a:r>
            <a:r>
              <a:rPr lang="es-MX" sz="2000" dirty="0">
                <a:solidFill>
                  <a:srgbClr val="DE708A"/>
                </a:solidFill>
                <a:latin typeface="Arial" panose="020B0604020202020204" pitchFamily="34" charset="0"/>
                <a:cs typeface="Arial" panose="020B0604020202020204" pitchFamily="34" charset="0"/>
              </a:rPr>
              <a:t>, no sea posible ejecutar los trabajos </a:t>
            </a:r>
            <a:r>
              <a:rPr lang="es-MX" sz="2000" dirty="0">
                <a:solidFill>
                  <a:srgbClr val="000000"/>
                </a:solidFill>
                <a:latin typeface="Arial" panose="020B0604020202020204" pitchFamily="34" charset="0"/>
                <a:cs typeface="Arial" panose="020B0604020202020204" pitchFamily="34" charset="0"/>
              </a:rPr>
              <a:t>mediante licitación pública </a:t>
            </a:r>
            <a:r>
              <a:rPr lang="es-MX" sz="2000" dirty="0">
                <a:solidFill>
                  <a:srgbClr val="DE708A"/>
                </a:solidFill>
                <a:latin typeface="Arial" panose="020B0604020202020204" pitchFamily="34" charset="0"/>
                <a:cs typeface="Arial" panose="020B0604020202020204" pitchFamily="34" charset="0"/>
              </a:rPr>
              <a:t>en el tiempo requerido para atender la eventualidad </a:t>
            </a:r>
            <a:r>
              <a:rPr lang="es-MX" sz="2000" dirty="0">
                <a:solidFill>
                  <a:srgbClr val="000000"/>
                </a:solidFill>
                <a:latin typeface="Arial" panose="020B0604020202020204" pitchFamily="34" charset="0"/>
                <a:cs typeface="Arial" panose="020B0604020202020204" pitchFamily="34" charset="0"/>
              </a:rPr>
              <a:t>de que se trate, en este supuesto deberán limitarse a lo estrictamente necesario para afrontarla </a:t>
            </a:r>
            <a:r>
              <a:rPr lang="es-MX" sz="1600" dirty="0">
                <a:solidFill>
                  <a:srgbClr val="000000"/>
                </a:solidFill>
                <a:latin typeface="Arial" panose="020B0604020202020204" pitchFamily="34" charset="0"/>
                <a:cs typeface="Arial" panose="020B0604020202020204" pitchFamily="34" charset="0"/>
              </a:rPr>
              <a:t> (fracc. V y 74 fracc IV RLOPSRM)</a:t>
            </a:r>
            <a:r>
              <a:rPr lang="es-MX" sz="2000" dirty="0">
                <a:solidFill>
                  <a:srgbClr val="000000"/>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5</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realicen </a:t>
            </a:r>
            <a:r>
              <a:rPr lang="es-MX" sz="2000" dirty="0">
                <a:solidFill>
                  <a:srgbClr val="DE708A"/>
                </a:solidFill>
                <a:latin typeface="Arial" panose="020B0604020202020204" pitchFamily="34" charset="0"/>
                <a:cs typeface="Arial" panose="020B0604020202020204" pitchFamily="34" charset="0"/>
              </a:rPr>
              <a:t>con fines exclusivamente militares o para la armada</a:t>
            </a:r>
            <a:r>
              <a:rPr lang="es-MX" sz="2000" dirty="0">
                <a:solidFill>
                  <a:schemeClr val="bg1"/>
                </a:solidFill>
                <a:latin typeface="Arial" panose="020B0604020202020204" pitchFamily="34" charset="0"/>
                <a:cs typeface="Arial" panose="020B0604020202020204" pitchFamily="34" charset="0"/>
              </a:rPr>
              <a:t>, o su contratación mediante licitación pública </a:t>
            </a:r>
            <a:r>
              <a:rPr lang="es-MX" sz="2000" dirty="0">
                <a:solidFill>
                  <a:srgbClr val="C00000"/>
                </a:solidFill>
                <a:latin typeface="Arial" panose="020B0604020202020204" pitchFamily="34" charset="0"/>
                <a:cs typeface="Arial" panose="020B0604020202020204" pitchFamily="34" charset="0"/>
              </a:rPr>
              <a:t>ponga en riesgo la seguridad nacional </a:t>
            </a:r>
            <a:r>
              <a:rPr lang="es-MX" sz="2000" dirty="0">
                <a:solidFill>
                  <a:schemeClr val="bg1"/>
                </a:solidFill>
                <a:latin typeface="Arial" panose="020B0604020202020204" pitchFamily="34" charset="0"/>
                <a:cs typeface="Arial" panose="020B0604020202020204" pitchFamily="34" charset="0"/>
              </a:rPr>
              <a:t>o</a:t>
            </a:r>
            <a:r>
              <a:rPr lang="es-MX" sz="2000" dirty="0">
                <a:solidFill>
                  <a:srgbClr val="DE708A"/>
                </a:solidFill>
                <a:latin typeface="Arial" panose="020B0604020202020204" pitchFamily="34" charset="0"/>
                <a:cs typeface="Arial" panose="020B0604020202020204" pitchFamily="34" charset="0"/>
              </a:rPr>
              <a:t> </a:t>
            </a:r>
            <a:r>
              <a:rPr lang="es-MX" sz="2000" dirty="0">
                <a:solidFill>
                  <a:srgbClr val="0070C0"/>
                </a:solidFill>
                <a:latin typeface="Arial" panose="020B0604020202020204" pitchFamily="34" charset="0"/>
                <a:cs typeface="Arial" panose="020B0604020202020204" pitchFamily="34" charset="0"/>
              </a:rPr>
              <a:t>la seguridad pública</a:t>
            </a:r>
            <a:r>
              <a:rPr lang="es-MX" sz="2000" dirty="0">
                <a:solidFill>
                  <a:schemeClr val="bg1"/>
                </a:solidFill>
                <a:latin typeface="Arial" panose="020B0604020202020204" pitchFamily="34" charset="0"/>
                <a:cs typeface="Arial" panose="020B0604020202020204" pitchFamily="34" charset="0"/>
              </a:rPr>
              <a:t>, en los términos de las leyes de la materia; </a:t>
            </a:r>
            <a:r>
              <a:rPr lang="es-MX" sz="1600" dirty="0">
                <a:solidFill>
                  <a:schemeClr val="bg1"/>
                </a:solidFill>
                <a:latin typeface="Arial" panose="020B0604020202020204" pitchFamily="34" charset="0"/>
                <a:cs typeface="Arial" panose="020B0604020202020204" pitchFamily="34" charset="0"/>
              </a:rPr>
              <a:t>(fracc. IV y 74 fracc III RLOPSRM)</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AutoNum type="arabicPeriod" startAt="2"/>
            </a:pPr>
            <a:endParaRPr lang="es-MX" sz="1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6</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haya </a:t>
            </a:r>
            <a:r>
              <a:rPr lang="es-MX" sz="2000" dirty="0">
                <a:solidFill>
                  <a:srgbClr val="F97931"/>
                </a:solidFill>
                <a:latin typeface="Arial" panose="020B0604020202020204" pitchFamily="34" charset="0"/>
                <a:cs typeface="Arial" panose="020B0604020202020204" pitchFamily="34" charset="0"/>
              </a:rPr>
              <a:t>rescindido el contrato </a:t>
            </a:r>
            <a:r>
              <a:rPr lang="es-MX" sz="2000" dirty="0">
                <a:solidFill>
                  <a:schemeClr val="bg1"/>
                </a:solidFill>
                <a:latin typeface="Arial" panose="020B0604020202020204" pitchFamily="34" charset="0"/>
                <a:cs typeface="Arial" panose="020B0604020202020204" pitchFamily="34" charset="0"/>
              </a:rPr>
              <a:t>adjudicado a través de licitación, se podrá adjudicar al licitante que haya presentado la siguiente proposición más baja, si la diferencia en precio con respecto a la proposición inicialmente adjudicada no es superior al 10%, si se evaluó con puntos o porcentajes, se puede adjudicar a la que siga en calificación </a:t>
            </a:r>
            <a:r>
              <a:rPr lang="es-MX" sz="1600" dirty="0">
                <a:solidFill>
                  <a:schemeClr val="bg1"/>
                </a:solidFill>
                <a:latin typeface="Arial" panose="020B0604020202020204" pitchFamily="34" charset="0"/>
                <a:cs typeface="Arial" panose="020B0604020202020204" pitchFamily="34" charset="0"/>
              </a:rPr>
              <a:t>(fracc. VI y 72 fracc V RLOPRSM)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6">
                    <a:lumMod val="50000"/>
                  </a:schemeClr>
                </a:solidFill>
                <a:latin typeface="Arial" panose="020B0604020202020204" pitchFamily="34" charset="0"/>
                <a:cs typeface="Arial" panose="020B0604020202020204" pitchFamily="34" charset="0"/>
              </a:rPr>
              <a:t>7</a:t>
            </a:r>
            <a:r>
              <a:rPr lang="es-MX" sz="2000" b="1" dirty="0">
                <a:solidFill>
                  <a:schemeClr val="accent3">
                    <a:lumMod val="75000"/>
                  </a:schemeClr>
                </a:solidFill>
                <a:latin typeface="Arial" panose="020B0604020202020204" pitchFamily="34" charset="0"/>
                <a:cs typeface="Arial" panose="020B0604020202020204" pitchFamily="34" charset="0"/>
              </a:rPr>
              <a:t>.</a:t>
            </a:r>
            <a:r>
              <a:rPr lang="es-MX" sz="2000" b="1" dirty="0">
                <a:solidFill>
                  <a:schemeClr val="accent6">
                    <a:lumMod val="50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haya </a:t>
            </a:r>
            <a:r>
              <a:rPr lang="es-MX" sz="2000" dirty="0">
                <a:solidFill>
                  <a:schemeClr val="accent5">
                    <a:lumMod val="75000"/>
                  </a:schemeClr>
                </a:solidFill>
                <a:latin typeface="Arial" panose="020B0604020202020204" pitchFamily="34" charset="0"/>
                <a:cs typeface="Arial" panose="020B0604020202020204" pitchFamily="34" charset="0"/>
              </a:rPr>
              <a:t>declarado desierta una licitación pública</a:t>
            </a:r>
            <a:r>
              <a:rPr lang="es-MX" sz="2000" dirty="0">
                <a:solidFill>
                  <a:schemeClr val="bg1"/>
                </a:solidFill>
                <a:latin typeface="Arial" panose="020B0604020202020204" pitchFamily="34" charset="0"/>
                <a:cs typeface="Arial" panose="020B0604020202020204" pitchFamily="34" charset="0"/>
              </a:rPr>
              <a:t>, siempre que se mantengan los</a:t>
            </a:r>
          </a:p>
        </p:txBody>
      </p:sp>
    </p:spTree>
    <p:extLst>
      <p:ext uri="{BB962C8B-B14F-4D97-AF65-F5344CB8AC3E}">
        <p14:creationId xmlns:p14="http://schemas.microsoft.com/office/powerpoint/2010/main" val="24662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800" decel="100000"/>
                                        <p:tgtEl>
                                          <p:spTgt spid="11">
                                            <p:txEl>
                                              <p:pRg st="4" end="4"/>
                                            </p:txEl>
                                          </p:spTgt>
                                        </p:tgtEl>
                                      </p:cBhvr>
                                    </p:animEffect>
                                    <p:anim calcmode="lin" valueType="num">
                                      <p:cBhvr>
                                        <p:cTn id="28"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125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Scale>
                                      <p:cBhvr>
                                        <p:cTn id="42" dur="1000" decel="50000" fill="hold">
                                          <p:stCondLst>
                                            <p:cond delay="0"/>
                                          </p:stCondLst>
                                        </p:cTn>
                                        <p:tgtEl>
                                          <p:spTgt spid="1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xEl>
                                              <p:pRg st="8" end="8"/>
                                            </p:txEl>
                                          </p:spTgt>
                                        </p:tgtEl>
                                        <p:attrNameLst>
                                          <p:attrName>ppt_x</p:attrName>
                                          <p:attrName>ppt_y</p:attrName>
                                        </p:attrNameLst>
                                      </p:cBhvr>
                                    </p:animMotion>
                                    <p:animEffect transition="in" filter="fade">
                                      <p:cBhvr>
                                        <p:cTn id="44"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91</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5865806"/>
          </a:xfrm>
        </p:spPr>
        <p:txBody>
          <a:bodyPr>
            <a:normAutofit lnSpcReduction="10000"/>
          </a:bodyPr>
          <a:lstStyle/>
          <a:p>
            <a:pPr marL="0" indent="0" algn="just" defTabSz="457200">
              <a:lnSpc>
                <a:spcPct val="100000"/>
              </a:lnSpc>
              <a:spcBef>
                <a:spcPts val="0"/>
              </a:spcBef>
              <a:buClr>
                <a:srgbClr val="000000"/>
              </a:buClr>
              <a:buNone/>
            </a:pPr>
            <a:r>
              <a:rPr lang="es-MX" sz="2000" dirty="0">
                <a:solidFill>
                  <a:schemeClr val="bg1"/>
                </a:solidFill>
                <a:latin typeface="Arial" panose="020B0604020202020204" pitchFamily="34" charset="0"/>
                <a:cs typeface="Arial" panose="020B0604020202020204" pitchFamily="34" charset="0"/>
              </a:rPr>
              <a:t>requisitos establecidos en la convocatoria cuyo incumplimiento fue causa de desechamiento por afectar la solvencia de las proposiciones; </a:t>
            </a:r>
            <a:r>
              <a:rPr lang="es-MX" sz="1600" dirty="0">
                <a:solidFill>
                  <a:schemeClr val="bg1"/>
                </a:solidFill>
                <a:latin typeface="Arial" panose="020B0604020202020204" pitchFamily="34" charset="0"/>
                <a:cs typeface="Arial" panose="020B0604020202020204" pitchFamily="34" charset="0"/>
              </a:rPr>
              <a:t>(fracc. VII y 74 fracc VI RLOPSRM)</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6">
                    <a:lumMod val="50000"/>
                  </a:schemeClr>
                </a:solidFill>
                <a:latin typeface="Arial" panose="020B0604020202020204" pitchFamily="34" charset="0"/>
                <a:cs typeface="Arial" panose="020B0604020202020204" pitchFamily="34" charset="0"/>
              </a:rPr>
              <a:t>8</a:t>
            </a:r>
            <a:r>
              <a:rPr lang="es-MX" sz="2000" b="1" dirty="0">
                <a:solidFill>
                  <a:schemeClr val="accent3">
                    <a:lumMod val="75000"/>
                  </a:schemeClr>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La Adjudicación directa de servicios que tengan por objeto elaborar o concluir los estudios, planes o programas para realizar la licitación pública contratar obras públicas asociadas a proyectos de infraestructura, siempre y cuando el precio de los mismos no sea mayor al 4% del monto total del proyecto cuya ejecución se pretenda licitar, o bien, 40 millones de pesos, lo que resulte menor </a:t>
            </a:r>
            <a:r>
              <a:rPr lang="es-MX" sz="1600" dirty="0">
                <a:solidFill>
                  <a:schemeClr val="bg1"/>
                </a:solidFill>
                <a:latin typeface="Arial" panose="020B0604020202020204" pitchFamily="34" charset="0"/>
                <a:cs typeface="Arial" panose="020B0604020202020204" pitchFamily="34" charset="0"/>
              </a:rPr>
              <a:t>(fracc. XIV)</a:t>
            </a:r>
            <a:r>
              <a:rPr lang="es-MX" sz="2000" dirty="0">
                <a:solidFill>
                  <a:schemeClr val="bg1"/>
                </a:solidFill>
                <a:latin typeface="Arial" panose="020B0604020202020204" pitchFamily="34" charset="0"/>
                <a:cs typeface="Arial" panose="020B0604020202020204" pitchFamily="34" charset="0"/>
              </a:rPr>
              <a:t>; </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9. </a:t>
            </a:r>
            <a:r>
              <a:rPr lang="es-MX" sz="2000" dirty="0">
                <a:solidFill>
                  <a:schemeClr val="bg1"/>
                </a:solidFill>
                <a:latin typeface="Arial" panose="020B0604020202020204" pitchFamily="34" charset="0"/>
                <a:cs typeface="Arial" panose="020B0604020202020204" pitchFamily="34" charset="0"/>
              </a:rPr>
              <a:t>Se trate de </a:t>
            </a:r>
            <a:r>
              <a:rPr lang="es-MX" sz="2000" dirty="0">
                <a:solidFill>
                  <a:schemeClr val="bg2">
                    <a:lumMod val="60000"/>
                    <a:lumOff val="40000"/>
                  </a:schemeClr>
                </a:solidFill>
                <a:latin typeface="Arial" panose="020B0604020202020204" pitchFamily="34" charset="0"/>
                <a:cs typeface="Arial" panose="020B0604020202020204" pitchFamily="34" charset="0"/>
              </a:rPr>
              <a:t>trabajos </a:t>
            </a:r>
            <a:r>
              <a:rPr lang="es-MX" sz="2000" dirty="0">
                <a:solidFill>
                  <a:schemeClr val="bg1"/>
                </a:solidFill>
                <a:latin typeface="Arial" panose="020B0604020202020204" pitchFamily="34" charset="0"/>
                <a:cs typeface="Arial" panose="020B0604020202020204" pitchFamily="34" charset="0"/>
              </a:rPr>
              <a:t>de mantenimiento, restauración, reparación y demolición de inmuebles, </a:t>
            </a:r>
            <a:r>
              <a:rPr lang="es-MX" sz="2000" dirty="0">
                <a:solidFill>
                  <a:schemeClr val="bg2">
                    <a:lumMod val="60000"/>
                    <a:lumOff val="40000"/>
                  </a:schemeClr>
                </a:solidFill>
                <a:latin typeface="Arial" panose="020B0604020202020204" pitchFamily="34" charset="0"/>
                <a:cs typeface="Arial" panose="020B0604020202020204" pitchFamily="34" charset="0"/>
              </a:rPr>
              <a:t>en los que no sea posible precisar su alcance</a:t>
            </a:r>
            <a:r>
              <a:rPr lang="es-MX" sz="2000" dirty="0">
                <a:solidFill>
                  <a:schemeClr val="bg1"/>
                </a:solidFill>
                <a:latin typeface="Arial" panose="020B0604020202020204" pitchFamily="34" charset="0"/>
                <a:cs typeface="Arial" panose="020B0604020202020204" pitchFamily="34" charset="0"/>
              </a:rPr>
              <a:t>, establecer el catálogo de conceptos, cantidades de trabajo, determinar las especificaciones correspondientes o elaborar el programa de ejecución </a:t>
            </a:r>
            <a:r>
              <a:rPr lang="es-MX" sz="1600" dirty="0">
                <a:solidFill>
                  <a:schemeClr val="bg1"/>
                </a:solidFill>
                <a:latin typeface="Arial" panose="020B0604020202020204" pitchFamily="34" charset="0"/>
                <a:cs typeface="Arial" panose="020B0604020202020204" pitchFamily="34" charset="0"/>
              </a:rPr>
              <a:t>(fracc. VIII)</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accent3">
                    <a:lumMod val="75000"/>
                  </a:schemeClr>
                </a:solidFill>
                <a:latin typeface="Arial" panose="020B0604020202020204" pitchFamily="34" charset="0"/>
                <a:cs typeface="Arial" panose="020B0604020202020204" pitchFamily="34" charset="0"/>
              </a:rPr>
              <a:t>10. </a:t>
            </a:r>
            <a:r>
              <a:rPr lang="es-MX" sz="2000" dirty="0">
                <a:solidFill>
                  <a:schemeClr val="bg1"/>
                </a:solidFill>
                <a:latin typeface="Arial" panose="020B0604020202020204" pitchFamily="34" charset="0"/>
                <a:cs typeface="Arial" panose="020B0604020202020204" pitchFamily="34" charset="0"/>
              </a:rPr>
              <a:t>La </a:t>
            </a:r>
            <a:r>
              <a:rPr lang="es-MX" sz="2000" dirty="0">
                <a:solidFill>
                  <a:srgbClr val="008000"/>
                </a:solidFill>
                <a:latin typeface="Arial" panose="020B0604020202020204" pitchFamily="34" charset="0"/>
                <a:cs typeface="Arial" panose="020B0604020202020204" pitchFamily="34" charset="0"/>
              </a:rPr>
              <a:t>contratación  se realice con campesinos </a:t>
            </a:r>
            <a:r>
              <a:rPr lang="es-MX" sz="2000" dirty="0">
                <a:solidFill>
                  <a:schemeClr val="bg1"/>
                </a:solidFill>
                <a:latin typeface="Arial" panose="020B0604020202020204" pitchFamily="34" charset="0"/>
                <a:cs typeface="Arial" panose="020B0604020202020204" pitchFamily="34" charset="0"/>
              </a:rPr>
              <a:t>o </a:t>
            </a:r>
            <a:r>
              <a:rPr lang="es-MX" sz="2000" dirty="0">
                <a:solidFill>
                  <a:srgbClr val="008000"/>
                </a:solidFill>
                <a:latin typeface="Arial" panose="020B0604020202020204" pitchFamily="34" charset="0"/>
                <a:cs typeface="Arial" panose="020B0604020202020204" pitchFamily="34" charset="0"/>
              </a:rPr>
              <a:t>grupos urbanos marginados</a:t>
            </a:r>
            <a:r>
              <a:rPr lang="es-MX" sz="2000" dirty="0">
                <a:solidFill>
                  <a:schemeClr val="bg1"/>
                </a:solidFill>
                <a:latin typeface="Arial" panose="020B0604020202020204" pitchFamily="34" charset="0"/>
                <a:cs typeface="Arial" panose="020B0604020202020204" pitchFamily="34" charset="0"/>
              </a:rPr>
              <a:t>,  que</a:t>
            </a: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se  trate de  los habitantes  beneficiarios  de  la  localidad o  del lugar  donde deban</a:t>
            </a:r>
          </a:p>
          <a:p>
            <a:pPr marL="0" indent="0" algn="just">
              <a:lnSpc>
                <a:spcPct val="100000"/>
              </a:lnSpc>
              <a:spcBef>
                <a:spcPts val="0"/>
              </a:spcBef>
              <a:buNone/>
            </a:pPr>
            <a:r>
              <a:rPr lang="es-MX" sz="2000" dirty="0">
                <a:solidFill>
                  <a:schemeClr val="bg1"/>
                </a:solidFill>
                <a:latin typeface="Arial" panose="020B0604020202020204" pitchFamily="34" charset="0"/>
                <a:cs typeface="Arial" panose="020B0604020202020204" pitchFamily="34" charset="0"/>
              </a:rPr>
              <a:t>realizarse los trabajos,sean personas físicas o morales </a:t>
            </a:r>
            <a:r>
              <a:rPr lang="es-MX" sz="1600" dirty="0">
                <a:solidFill>
                  <a:schemeClr val="bg1"/>
                </a:solidFill>
                <a:latin typeface="Arial" panose="020B0604020202020204" pitchFamily="34" charset="0"/>
                <a:cs typeface="Arial" panose="020B0604020202020204" pitchFamily="34" charset="0"/>
              </a:rPr>
              <a:t>(fracc. IX)</a:t>
            </a:r>
            <a:r>
              <a:rPr lang="es-MX" sz="2000" dirty="0">
                <a:solidFill>
                  <a:schemeClr val="bg1"/>
                </a:solidFill>
                <a:latin typeface="Arial" panose="020B0604020202020204" pitchFamily="34" charset="0"/>
                <a:cs typeface="Arial" panose="020B0604020202020204" pitchFamily="34" charset="0"/>
              </a:rPr>
              <a:t>;</a:t>
            </a:r>
            <a:endParaRPr lang="es-MX" sz="2000" b="1"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11. </a:t>
            </a:r>
            <a:r>
              <a:rPr lang="es-MX" sz="2000" dirty="0">
                <a:solidFill>
                  <a:schemeClr val="bg1"/>
                </a:solidFill>
                <a:latin typeface="Arial" panose="020B0604020202020204" pitchFamily="34" charset="0"/>
                <a:cs typeface="Arial" panose="020B0604020202020204" pitchFamily="34" charset="0"/>
              </a:rPr>
              <a:t>Se trate de </a:t>
            </a:r>
            <a:r>
              <a:rPr lang="es-MX" sz="2000" dirty="0">
                <a:solidFill>
                  <a:srgbClr val="BF1623"/>
                </a:solidFill>
                <a:latin typeface="Arial" panose="020B0604020202020204" pitchFamily="34" charset="0"/>
                <a:cs typeface="Arial" panose="020B0604020202020204" pitchFamily="34" charset="0"/>
              </a:rPr>
              <a:t>servicios</a:t>
            </a:r>
            <a:r>
              <a:rPr lang="es-MX" sz="2000" dirty="0">
                <a:solidFill>
                  <a:schemeClr val="bg1"/>
                </a:solidFill>
                <a:latin typeface="Arial" panose="020B0604020202020204" pitchFamily="34" charset="0"/>
                <a:cs typeface="Arial" panose="020B0604020202020204" pitchFamily="34" charset="0"/>
              </a:rPr>
              <a:t> relacionados con las obras públicas </a:t>
            </a:r>
            <a:r>
              <a:rPr lang="es-MX" sz="2000" dirty="0">
                <a:solidFill>
                  <a:srgbClr val="BF1623"/>
                </a:solidFill>
                <a:latin typeface="Arial" panose="020B0604020202020204" pitchFamily="34" charset="0"/>
                <a:cs typeface="Arial" panose="020B0604020202020204" pitchFamily="34" charset="0"/>
              </a:rPr>
              <a:t>prestados por una persona física</a:t>
            </a:r>
            <a:r>
              <a:rPr lang="es-MX" sz="2000" dirty="0">
                <a:solidFill>
                  <a:schemeClr val="bg1"/>
                </a:solidFill>
                <a:latin typeface="Arial" panose="020B0604020202020204" pitchFamily="34" charset="0"/>
                <a:cs typeface="Arial" panose="020B0604020202020204" pitchFamily="34" charset="0"/>
              </a:rPr>
              <a:t>, siempre que éstos sean realizados por ella misma, sin requerir de la utilización de más de un especialista o técnico </a:t>
            </a:r>
            <a:r>
              <a:rPr lang="es-MX" sz="1600" dirty="0">
                <a:solidFill>
                  <a:schemeClr val="bg1"/>
                </a:solidFill>
                <a:latin typeface="Arial" panose="020B0604020202020204" pitchFamily="34" charset="0"/>
                <a:cs typeface="Arial" panose="020B0604020202020204" pitchFamily="34" charset="0"/>
              </a:rPr>
              <a:t>(fracc. X)</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3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edge">
                                      <p:cBhvr>
                                        <p:cTn id="14" dur="1250"/>
                                        <p:tgtEl>
                                          <p:spTgt spid="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p:cTn id="19"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1">
                                            <p:txEl>
                                              <p:pRg st="6" end="6"/>
                                            </p:txEl>
                                          </p:spTgt>
                                        </p:tgtEl>
                                        <p:attrNameLst>
                                          <p:attrName>style.visibility</p:attrName>
                                        </p:attrNameLst>
                                      </p:cBhvr>
                                      <p:to>
                                        <p:strVal val="visible"/>
                                      </p:to>
                                    </p:set>
                                    <p:anim calcmode="lin" valueType="num">
                                      <p:cBhvr>
                                        <p:cTn id="26"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28"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xEl>
                                              <p:pRg st="6" end="6"/>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11">
                                            <p:txEl>
                                              <p:pRg st="7" end="7"/>
                                            </p:txEl>
                                          </p:spTgt>
                                        </p:tgtEl>
                                        <p:attrNameLst>
                                          <p:attrName>style.visibility</p:attrName>
                                        </p:attrNameLst>
                                      </p:cBhvr>
                                      <p:to>
                                        <p:strVal val="visible"/>
                                      </p:to>
                                    </p:set>
                                    <p:anim calcmode="lin" valueType="num">
                                      <p:cBhvr>
                                        <p:cTn id="33"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7" end="7"/>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fill="hold"/>
                                        <p:tgtEl>
                                          <p:spTgt spid="1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xEl>
                                              <p:pRg st="8" end="8"/>
                                            </p:txEl>
                                          </p:spTgt>
                                        </p:tgtEl>
                                        <p:attrNameLst>
                                          <p:attrName>ppt_y</p:attrName>
                                        </p:attrNameLst>
                                      </p:cBhvr>
                                      <p:tavLst>
                                        <p:tav tm="0">
                                          <p:val>
                                            <p:strVal val="#ppt_y"/>
                                          </p:val>
                                        </p:tav>
                                        <p:tav tm="100000">
                                          <p:val>
                                            <p:strVal val="#ppt_y"/>
                                          </p:val>
                                        </p:tav>
                                      </p:tavLst>
                                    </p:anim>
                                    <p:anim calcmode="lin" valueType="num">
                                      <p:cBhvr>
                                        <p:cTn id="42" dur="500" fill="hold"/>
                                        <p:tgtEl>
                                          <p:spTgt spid="1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animEffect transition="in" filter="wedge">
                                      <p:cBhvr>
                                        <p:cTn id="49"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92</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6"/>
            <a:ext cx="9690132" cy="6070759"/>
          </a:xfrm>
        </p:spPr>
        <p:txBody>
          <a:bodyPr>
            <a:normAutofit/>
          </a:bodyPr>
          <a:lstStyle/>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12.  </a:t>
            </a:r>
            <a:r>
              <a:rPr lang="es-MX" sz="2000" dirty="0">
                <a:solidFill>
                  <a:schemeClr val="bg2">
                    <a:lumMod val="75000"/>
                  </a:schemeClr>
                </a:solidFill>
                <a:latin typeface="Arial" panose="020B0604020202020204" pitchFamily="34" charset="0"/>
                <a:cs typeface="Arial" panose="020B0604020202020204" pitchFamily="34" charset="0"/>
              </a:rPr>
              <a:t>Servicios de consultorías, asesorías, estudios o investigaciones</a:t>
            </a:r>
            <a:r>
              <a:rPr lang="es-MX" sz="2000" dirty="0">
                <a:solidFill>
                  <a:schemeClr val="bg1"/>
                </a:solidFill>
                <a:latin typeface="Arial" panose="020B0604020202020204" pitchFamily="34" charset="0"/>
                <a:cs typeface="Arial" panose="020B0604020202020204" pitchFamily="34" charset="0"/>
              </a:rPr>
              <a:t>, mediante I3P</a:t>
            </a:r>
            <a:r>
              <a:rPr lang="es-MX" sz="2000" b="1" dirty="0">
                <a:solidFill>
                  <a:schemeClr val="bg1"/>
                </a:solidFill>
                <a:latin typeface="Arial" panose="020B0604020202020204" pitchFamily="34" charset="0"/>
                <a:cs typeface="Arial" panose="020B0604020202020204" pitchFamily="34" charset="0"/>
              </a:rPr>
              <a:t>, </a:t>
            </a:r>
            <a:r>
              <a:rPr lang="es-MX" sz="2000" dirty="0">
                <a:solidFill>
                  <a:schemeClr val="bg1"/>
                </a:solidFill>
                <a:latin typeface="Arial" panose="020B0604020202020204" pitchFamily="34" charset="0"/>
                <a:cs typeface="Arial" panose="020B0604020202020204" pitchFamily="34" charset="0"/>
              </a:rPr>
              <a:t>se debe invitar a instituciones públicas y privadas de educación superior y centros públicos de investigación. La AD, sólo cuando es procedente cuando la información que  se  tenga  que  proporcionar a los licitantes para elaborar su proposición, se encuentre reservada en los términos de la LFTAIP </a:t>
            </a:r>
            <a:r>
              <a:rPr lang="es-MX" sz="1600" dirty="0">
                <a:solidFill>
                  <a:schemeClr val="bg1"/>
                </a:solidFill>
                <a:latin typeface="Arial" panose="020B0604020202020204" pitchFamily="34" charset="0"/>
                <a:cs typeface="Arial" panose="020B0604020202020204" pitchFamily="34" charset="0"/>
              </a:rPr>
              <a:t>(fracc. XI y 74 fracc. VII RLOPSRM)</a:t>
            </a:r>
            <a:r>
              <a:rPr lang="es-MX" sz="2000" dirty="0">
                <a:solidFill>
                  <a:schemeClr val="bg1"/>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13. </a:t>
            </a:r>
            <a:r>
              <a:rPr lang="es-MX" sz="2000" dirty="0">
                <a:solidFill>
                  <a:schemeClr val="bg1"/>
                </a:solidFill>
                <a:latin typeface="Arial" panose="020B0604020202020204" pitchFamily="34" charset="0"/>
                <a:cs typeface="Arial" panose="020B0604020202020204" pitchFamily="34" charset="0"/>
              </a:rPr>
              <a:t>Se acepte la </a:t>
            </a:r>
            <a:r>
              <a:rPr lang="es-MX" sz="2000" dirty="0">
                <a:solidFill>
                  <a:srgbClr val="F97931"/>
                </a:solidFill>
                <a:latin typeface="Arial" panose="020B0604020202020204" pitchFamily="34" charset="0"/>
                <a:cs typeface="Arial" panose="020B0604020202020204" pitchFamily="34" charset="0"/>
              </a:rPr>
              <a:t>dación en pago</a:t>
            </a:r>
            <a:r>
              <a:rPr lang="es-MX" sz="2000" dirty="0">
                <a:solidFill>
                  <a:schemeClr val="bg1"/>
                </a:solidFill>
                <a:latin typeface="Arial" panose="020B0604020202020204" pitchFamily="34" charset="0"/>
                <a:cs typeface="Arial" panose="020B0604020202020204" pitchFamily="34" charset="0"/>
              </a:rPr>
              <a:t>, en los términos de la Ley del Servicio de Tesorería de la Federación </a:t>
            </a:r>
            <a:r>
              <a:rPr lang="es-MX" sz="1600" dirty="0">
                <a:solidFill>
                  <a:schemeClr val="bg1"/>
                </a:solidFill>
                <a:latin typeface="Arial" panose="020B0604020202020204" pitchFamily="34" charset="0"/>
                <a:cs typeface="Arial" panose="020B0604020202020204" pitchFamily="34" charset="0"/>
              </a:rPr>
              <a:t>(fracc. XII)</a:t>
            </a:r>
            <a:r>
              <a:rPr lang="es-MX" sz="2000" dirty="0">
                <a:solidFill>
                  <a:schemeClr val="bg1"/>
                </a:solidFill>
                <a:latin typeface="Arial" panose="020B0604020202020204" pitchFamily="34" charset="0"/>
                <a:cs typeface="Arial" panose="020B0604020202020204" pitchFamily="34" charset="0"/>
              </a:rPr>
              <a:t>, y</a:t>
            </a:r>
          </a:p>
          <a:p>
            <a:pPr marL="0" indent="0" algn="just" defTabSz="457200">
              <a:lnSpc>
                <a:spcPct val="100000"/>
              </a:lnSpc>
              <a:spcBef>
                <a:spcPts val="0"/>
              </a:spcBef>
              <a:buClr>
                <a:srgbClr val="000000"/>
              </a:buClr>
              <a:buNone/>
            </a:pPr>
            <a:endParaRPr lang="es-MX" sz="1000" dirty="0">
              <a:solidFill>
                <a:schemeClr val="bg1"/>
              </a:solidFill>
              <a:latin typeface="Arial" panose="020B0604020202020204" pitchFamily="34" charset="0"/>
              <a:cs typeface="Arial" panose="020B0604020202020204" pitchFamily="34" charset="0"/>
            </a:endParaRPr>
          </a:p>
          <a:p>
            <a:pPr marL="0" indent="0" algn="just" defTabSz="457200">
              <a:lnSpc>
                <a:spcPct val="100000"/>
              </a:lnSpc>
              <a:spcBef>
                <a:spcPts val="0"/>
              </a:spcBef>
              <a:buClr>
                <a:srgbClr val="000000"/>
              </a:buClr>
              <a:buNone/>
            </a:pPr>
            <a:r>
              <a:rPr lang="es-MX" sz="2000" b="1" dirty="0">
                <a:solidFill>
                  <a:schemeClr val="accent3">
                    <a:lumMod val="75000"/>
                  </a:schemeClr>
                </a:solidFill>
                <a:latin typeface="Arial" panose="020B0604020202020204" pitchFamily="34" charset="0"/>
                <a:cs typeface="Arial" panose="020B0604020202020204" pitchFamily="34" charset="0"/>
              </a:rPr>
              <a:t>14. </a:t>
            </a:r>
            <a:r>
              <a:rPr lang="es-MX" sz="2000" dirty="0">
                <a:solidFill>
                  <a:schemeClr val="bg1"/>
                </a:solidFill>
                <a:latin typeface="Arial" panose="020B0604020202020204" pitchFamily="34" charset="0"/>
                <a:cs typeface="Arial" panose="020B0604020202020204" pitchFamily="34" charset="0"/>
              </a:rPr>
              <a:t>Se acredite la celebración de una alianza estratégica con personas físicas o morales dedicadas a la ingeniería, la investigación y a la transferencia y desarrollo de tecnología, a fin de aplicar las innovaciones tecnológicas en la Infraestructura nacional </a:t>
            </a:r>
            <a:r>
              <a:rPr lang="es-MX" sz="1600" dirty="0">
                <a:solidFill>
                  <a:srgbClr val="000000"/>
                </a:solidFill>
                <a:latin typeface="Arial" panose="020B0604020202020204" pitchFamily="34" charset="0"/>
                <a:cs typeface="Arial" panose="020B0604020202020204" pitchFamily="34" charset="0"/>
              </a:rPr>
              <a:t>(fracc. XIII y 74 fracc. VIII RLOPSRM)</a:t>
            </a:r>
            <a:r>
              <a:rPr lang="es-MX" sz="2000" dirty="0">
                <a:solidFill>
                  <a:srgbClr val="000000"/>
                </a:solidFill>
                <a:latin typeface="Arial" panose="020B0604020202020204" pitchFamily="34" charset="0"/>
                <a:cs typeface="Arial" panose="020B0604020202020204" pitchFamily="34" charset="0"/>
              </a:rPr>
              <a:t>.</a:t>
            </a:r>
          </a:p>
          <a:p>
            <a:pPr marL="0" indent="0" algn="just" defTabSz="457200">
              <a:lnSpc>
                <a:spcPct val="100000"/>
              </a:lnSpc>
              <a:spcBef>
                <a:spcPts val="0"/>
              </a:spcBef>
              <a:buClr>
                <a:srgbClr val="000000"/>
              </a:buClr>
              <a:buNone/>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b="1" dirty="0">
                <a:solidFill>
                  <a:schemeClr val="bg1"/>
                </a:solidFill>
                <a:latin typeface="ArialMT"/>
              </a:rPr>
              <a:t>3.3. </a:t>
            </a:r>
            <a:r>
              <a:rPr lang="es-MX" sz="2000" b="1" dirty="0">
                <a:solidFill>
                  <a:schemeClr val="accent6">
                    <a:lumMod val="50000"/>
                  </a:schemeClr>
                </a:solidFill>
                <a:latin typeface="ArialMT"/>
              </a:rPr>
              <a:t>Formalización de contratos</a:t>
            </a:r>
            <a:r>
              <a:rPr lang="es-MX" sz="2000" b="1" dirty="0">
                <a:solidFill>
                  <a:schemeClr val="bg1"/>
                </a:solidFill>
                <a:latin typeface="ArialMT"/>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Si  bien es cierto que con la notificación del fallo son exigibles  los 		  derechos  y  obligaciones, </a:t>
            </a:r>
            <a:r>
              <a:rPr lang="es-MX" altLang="es-MX" sz="2000" dirty="0">
                <a:solidFill>
                  <a:schemeClr val="bg1"/>
                </a:solidFill>
                <a:latin typeface="Arial" panose="020B0604020202020204" pitchFamily="34" charset="0"/>
                <a:cs typeface="Arial" panose="020B0604020202020204" pitchFamily="34" charset="0"/>
              </a:rPr>
              <a:t>existe  la  </a:t>
            </a:r>
            <a:r>
              <a:rPr lang="es-MX" altLang="es-MX" sz="2000" dirty="0">
                <a:solidFill>
                  <a:srgbClr val="002060"/>
                </a:solidFill>
                <a:latin typeface="Arial" panose="020B0604020202020204" pitchFamily="34" charset="0"/>
                <a:cs typeface="Arial" panose="020B0604020202020204" pitchFamily="34" charset="0"/>
              </a:rPr>
              <a:t>obligación</a:t>
            </a:r>
            <a:r>
              <a:rPr lang="es-MX" altLang="es-MX" sz="2000" dirty="0">
                <a:solidFill>
                  <a:schemeClr val="bg1"/>
                </a:solidFill>
                <a:latin typeface="Arial" panose="020B0604020202020204" pitchFamily="34" charset="0"/>
                <a:cs typeface="Arial" panose="020B0604020202020204" pitchFamily="34" charset="0"/>
              </a:rPr>
              <a:t> de  las  partes  de 		  </a:t>
            </a:r>
            <a:r>
              <a:rPr lang="es-MX" altLang="es-MX" sz="2000" dirty="0">
                <a:solidFill>
                  <a:srgbClr val="002060"/>
                </a:solidFill>
                <a:latin typeface="Arial" panose="020B0604020202020204" pitchFamily="34" charset="0"/>
                <a:cs typeface="Arial" panose="020B0604020202020204" pitchFamily="34" charset="0"/>
              </a:rPr>
              <a:t>suscribir  el  correspondiente  contrato  </a:t>
            </a:r>
            <a:r>
              <a:rPr lang="es-MX" altLang="es-MX" sz="2000" dirty="0">
                <a:solidFill>
                  <a:schemeClr val="bg1"/>
                </a:solidFill>
                <a:latin typeface="Arial" panose="020B0604020202020204" pitchFamily="34" charset="0"/>
                <a:cs typeface="Arial" panose="020B0604020202020204" pitchFamily="34" charset="0"/>
              </a:rPr>
              <a:t>en  la  fecha,  hora  y  lugar 		  previstos en el fallo, en la convocatoria, o en su defecto dentro de </a:t>
            </a:r>
            <a:endParaRPr 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sz="2000" dirty="0">
              <a:solidFill>
                <a:schemeClr val="bg1"/>
              </a:solidFill>
              <a:latin typeface="Arial" panose="020B0604020202020204" pitchFamily="34" charset="0"/>
              <a:cs typeface="Arial" panose="020B0604020202020204" pitchFamily="34" charset="0"/>
            </a:endParaRPr>
          </a:p>
        </p:txBody>
      </p:sp>
      <p:pic>
        <p:nvPicPr>
          <p:cNvPr id="3" name="Picture 2" descr="Firma de un contrato digital: Breve guía práctica – Altiria">
            <a:extLst>
              <a:ext uri="{FF2B5EF4-FFF2-40B4-BE49-F238E27FC236}">
                <a16:creationId xmlns:a16="http://schemas.microsoft.com/office/drawing/2014/main" id="{55D4820F-273C-FE14-CE71-94C2F32F7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519" y="4325052"/>
            <a:ext cx="1926666" cy="209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1">
                                            <p:txEl>
                                              <p:pRg st="2" end="2"/>
                                            </p:txEl>
                                          </p:spTgt>
                                        </p:tgtEl>
                                        <p:attrNameLst>
                                          <p:attrName>style.visibility</p:attrName>
                                        </p:attrNameLst>
                                      </p:cBhvr>
                                      <p:to>
                                        <p:strVal val="visible"/>
                                      </p:to>
                                    </p:set>
                                    <p:anim by="(-#ppt_w*2)" calcmode="lin" valueType="num">
                                      <p:cBhvr rctx="PPT">
                                        <p:cTn id="14" dur="125" autoRev="1" fill="hold">
                                          <p:stCondLst>
                                            <p:cond delay="0"/>
                                          </p:stCondLst>
                                        </p:cTn>
                                        <p:tgtEl>
                                          <p:spTgt spid="11">
                                            <p:txEl>
                                              <p:pRg st="2" end="2"/>
                                            </p:txEl>
                                          </p:spTgt>
                                        </p:tgtEl>
                                        <p:attrNameLst>
                                          <p:attrName>ppt_w</p:attrName>
                                        </p:attrNameLst>
                                      </p:cBhvr>
                                    </p:anim>
                                    <p:anim by="(#ppt_w*0.50)" calcmode="lin" valueType="num">
                                      <p:cBhvr>
                                        <p:cTn id="15" dur="125" decel="50000" autoRev="1" fill="hold">
                                          <p:stCondLst>
                                            <p:cond delay="0"/>
                                          </p:stCondLst>
                                        </p:cTn>
                                        <p:tgtEl>
                                          <p:spTgt spid="11">
                                            <p:txEl>
                                              <p:pRg st="2" end="2"/>
                                            </p:txEl>
                                          </p:spTgt>
                                        </p:tgtEl>
                                        <p:attrNameLst>
                                          <p:attrName>ppt_x</p:attrName>
                                        </p:attrNameLst>
                                      </p:cBhvr>
                                    </p:anim>
                                    <p:anim from="(-#ppt_h/2)" to="(#ppt_y)" calcmode="lin" valueType="num">
                                      <p:cBhvr>
                                        <p:cTn id="16" dur="250" fill="hold">
                                          <p:stCondLst>
                                            <p:cond delay="0"/>
                                          </p:stCondLst>
                                        </p:cTn>
                                        <p:tgtEl>
                                          <p:spTgt spid="11">
                                            <p:txEl>
                                              <p:pRg st="2" end="2"/>
                                            </p:txEl>
                                          </p:spTgt>
                                        </p:tgtEl>
                                        <p:attrNameLst>
                                          <p:attrName>ppt_y</p:attrName>
                                        </p:attrNameLst>
                                      </p:cBhvr>
                                    </p:anim>
                                    <p:animRot by="21600000">
                                      <p:cBhvr>
                                        <p:cTn id="17" dur="250" fill="hold">
                                          <p:stCondLst>
                                            <p:cond delay="0"/>
                                          </p:stCondLst>
                                        </p:cTn>
                                        <p:tgtEl>
                                          <p:spTgt spid="11">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heel(1)">
                                      <p:cBhvr>
                                        <p:cTn id="22" dur="125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29" dur="10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blinds(horizontal)">
                                      <p:cBhvr>
                                        <p:cTn id="34" dur="1250"/>
                                        <p:tgtEl>
                                          <p:spTgt spid="11">
                                            <p:txEl>
                                              <p:pRg st="8" end="8"/>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93</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228413"/>
          </a:xfrm>
        </p:spPr>
        <p:txBody>
          <a:bodyPr>
            <a:normAutofit/>
          </a:bodyPr>
          <a:lstStyle/>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los 15 días naturales siguientes a la notificación. </a:t>
            </a:r>
            <a:r>
              <a:rPr lang="es-MX" altLang="es-MX" sz="1600" dirty="0">
                <a:solidFill>
                  <a:schemeClr val="bg1"/>
                </a:solidFill>
                <a:latin typeface="Arial" panose="020B0604020202020204" pitchFamily="34" charset="0"/>
                <a:cs typeface="Arial" panose="020B0604020202020204" pitchFamily="34" charset="0"/>
              </a:rPr>
              <a:t>(arts. 46 1er. pfo. LAASSP y 84 4º pfo. RLAASSP, y 38 5º pfo. y 47 LOPSRM)</a:t>
            </a:r>
          </a:p>
          <a:p>
            <a:pPr marL="0" indent="0" algn="just">
              <a:lnSpc>
                <a:spcPct val="100000"/>
              </a:lnSpc>
              <a:spcBef>
                <a:spcPts val="0"/>
              </a:spcBef>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altLang="es-MX" sz="2000" dirty="0">
                <a:solidFill>
                  <a:schemeClr val="bg1"/>
                </a:solidFill>
                <a:latin typeface="Arial" panose="020B0604020202020204" pitchFamily="34" charset="0"/>
                <a:cs typeface="Arial" panose="020B0604020202020204" pitchFamily="34" charset="0"/>
              </a:rPr>
              <a:t>El contrato se debe plantear, como </a:t>
            </a:r>
            <a:r>
              <a:rPr lang="es-MX" altLang="es-MX" sz="2000" dirty="0">
                <a:solidFill>
                  <a:schemeClr val="accent1"/>
                </a:solidFill>
                <a:latin typeface="Arial" panose="020B0604020202020204" pitchFamily="34" charset="0"/>
                <a:cs typeface="Arial" panose="020B0604020202020204" pitchFamily="34" charset="0"/>
              </a:rPr>
              <a:t>modelo de contrato</a:t>
            </a:r>
            <a:r>
              <a:rPr lang="es-MX" altLang="es-MX" sz="2000" dirty="0">
                <a:solidFill>
                  <a:schemeClr val="bg1"/>
                </a:solidFill>
                <a:latin typeface="Arial" panose="020B0604020202020204" pitchFamily="34" charset="0"/>
                <a:cs typeface="Arial" panose="020B0604020202020204" pitchFamily="34" charset="0"/>
              </a:rPr>
              <a:t>, en la convocatoria a la licita</a:t>
            </a:r>
            <a:r>
              <a:rPr lang="es-MX" sz="2000" dirty="0">
                <a:solidFill>
                  <a:schemeClr val="bg1"/>
                </a:solidFill>
                <a:latin typeface="Arial" panose="020B0604020202020204" pitchFamily="34" charset="0"/>
                <a:cs typeface="Arial" panose="020B0604020202020204" pitchFamily="34" charset="0"/>
              </a:rPr>
              <a:t>ción; es decir, los términos jurídicos sobre los cuales el proveedor o el contratista deben cumplir sus obligaciones, deben estar previstos desde el modelo de contrato que es parte de la convocatoria a la licitación </a:t>
            </a:r>
            <a:r>
              <a:rPr lang="es-MX" sz="1600" dirty="0">
                <a:solidFill>
                  <a:schemeClr val="bg1"/>
                </a:solidFill>
                <a:latin typeface="Arial" panose="020B0604020202020204" pitchFamily="34" charset="0"/>
                <a:cs typeface="Arial" panose="020B0604020202020204" pitchFamily="34" charset="0"/>
              </a:rPr>
              <a:t>(arts. 29 fracc. XVI LAASSP, y 31 fracc. XXVI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rgbClr val="C00000"/>
                </a:solidFill>
                <a:latin typeface="Arial" panose="020B0604020202020204" pitchFamily="34" charset="0"/>
                <a:cs typeface="Arial" panose="020B0604020202020204" pitchFamily="34" charset="0"/>
              </a:rPr>
              <a:t>Aquello que no este previsto </a:t>
            </a:r>
            <a:r>
              <a:rPr lang="es-MX" sz="2000" dirty="0">
                <a:solidFill>
                  <a:schemeClr val="bg1"/>
                </a:solidFill>
                <a:latin typeface="Arial" panose="020B0604020202020204" pitchFamily="34" charset="0"/>
                <a:cs typeface="Arial" panose="020B0604020202020204" pitchFamily="34" charset="0"/>
              </a:rPr>
              <a:t>en el modelo de contrato NO PODRÁ INCOPORARSE DESPUÉS </a:t>
            </a:r>
            <a:r>
              <a:rPr lang="es-MX" sz="1600" dirty="0">
                <a:solidFill>
                  <a:schemeClr val="bg1"/>
                </a:solidFill>
                <a:latin typeface="Arial" panose="020B0604020202020204" pitchFamily="34" charset="0"/>
                <a:cs typeface="Arial" panose="020B0604020202020204" pitchFamily="34" charset="0"/>
              </a:rPr>
              <a:t>(arts. 45 2º pfo. LAASSP, y 46 2º pfo. LOPSRM)</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Desde mayo de 2009, tanto  la LAASSP, como  la  LOPSRM tienen  pre-	           vista la  </a:t>
            </a:r>
            <a:r>
              <a:rPr lang="es-ES" sz="2000" dirty="0">
                <a:solidFill>
                  <a:srgbClr val="9F7A02"/>
                </a:solidFill>
                <a:effectLst/>
                <a:latin typeface="Arial" panose="020B0604020202020204" pitchFamily="34" charset="0"/>
                <a:ea typeface="Times New Roman" panose="02020603050405020304" pitchFamily="18" charset="0"/>
              </a:rPr>
              <a:t>formalización de contratos  utilizando medios de comunicación</a:t>
            </a:r>
            <a:r>
              <a:rPr lang="es-ES" sz="2000" dirty="0">
                <a:solidFill>
                  <a:schemeClr val="accent1">
                    <a:lumMod val="40000"/>
                    <a:lumOff val="60000"/>
                  </a:schemeClr>
                </a:solidFill>
                <a:effectLst/>
                <a:latin typeface="Arial" panose="020B0604020202020204" pitchFamily="34" charset="0"/>
                <a:ea typeface="Times New Roman" panose="02020603050405020304" pitchFamily="18" charset="0"/>
              </a:rPr>
              <a:t>.</a:t>
            </a:r>
            <a:r>
              <a:rPr lang="es-ES" sz="2000" dirty="0">
                <a:solidFill>
                  <a:srgbClr val="9F7A02"/>
                </a:solidFill>
                <a:effectLst/>
                <a:latin typeface="Arial" panose="020B0604020202020204" pitchFamily="34" charset="0"/>
                <a:ea typeface="Times New Roman" panose="02020603050405020304" pitchFamily="18" charset="0"/>
              </a:rPr>
              <a:t>              .   electrónica</a:t>
            </a:r>
            <a:r>
              <a:rPr lang="es-ES" sz="2000" dirty="0">
                <a:solidFill>
                  <a:srgbClr val="000000"/>
                </a:solidFill>
                <a:effectLst/>
                <a:latin typeface="Arial" panose="020B0604020202020204" pitchFamily="34" charset="0"/>
                <a:ea typeface="Times New Roman" panose="02020603050405020304" pitchFamily="18" charset="0"/>
              </a:rPr>
              <a:t> </a:t>
            </a:r>
            <a:r>
              <a:rPr lang="es-ES" sz="1600" dirty="0">
                <a:solidFill>
                  <a:srgbClr val="000000"/>
                </a:solidFill>
                <a:effectLst/>
                <a:latin typeface="Arial" panose="020B0604020202020204" pitchFamily="34" charset="0"/>
                <a:ea typeface="Times New Roman" panose="02020603050405020304" pitchFamily="18" charset="0"/>
              </a:rPr>
              <a:t>(arts. 45 últ. pfo. LAASSP y 84 2º. pfo. RLAASSP, y 46 penúlt. pfo. LOPSRM		     y 81 2º pfo. RLOPSRM)</a:t>
            </a:r>
            <a:r>
              <a:rPr lang="es-ES" sz="2000" dirty="0">
                <a:solidFill>
                  <a:srgbClr val="000000"/>
                </a:solidFill>
                <a:effectLst/>
                <a:latin typeface="Arial" panose="020B0604020202020204" pitchFamily="34" charset="0"/>
                <a:ea typeface="Times New Roman" panose="02020603050405020304" pitchFamily="18" charset="0"/>
              </a:rPr>
              <a:t>, aspecto que por fin se ha puesto en operación con el	        Acuerdo que incorporó un módulo a </a:t>
            </a:r>
            <a:r>
              <a:rPr lang="es-ES" sz="2000" dirty="0">
                <a:solidFill>
                  <a:srgbClr val="000000"/>
                </a:solidFill>
                <a:latin typeface="Arial" panose="020B0604020202020204" pitchFamily="34" charset="0"/>
                <a:ea typeface="Times New Roman" panose="02020603050405020304" pitchFamily="18" charset="0"/>
              </a:rPr>
              <a:t>C</a:t>
            </a:r>
            <a:r>
              <a:rPr lang="es-ES" sz="2000" dirty="0">
                <a:solidFill>
                  <a:srgbClr val="000000"/>
                </a:solidFill>
                <a:effectLst/>
                <a:latin typeface="Arial" panose="020B0604020202020204" pitchFamily="34" charset="0"/>
                <a:ea typeface="Times New Roman" panose="02020603050405020304" pitchFamily="18" charset="0"/>
              </a:rPr>
              <a:t>ompraNet denominado “</a:t>
            </a:r>
            <a:r>
              <a:rPr lang="es-ES" sz="2000" dirty="0">
                <a:solidFill>
                  <a:srgbClr val="000000"/>
                </a:solidFill>
                <a:latin typeface="Arial" panose="020B0604020202020204" pitchFamily="34" charset="0"/>
                <a:ea typeface="Times New Roman" panose="02020603050405020304" pitchFamily="18" charset="0"/>
              </a:rPr>
              <a:t>Formaliza- 	       ción</a:t>
            </a:r>
            <a:r>
              <a:rPr lang="es-ES" sz="2000" dirty="0">
                <a:solidFill>
                  <a:srgbClr val="000000"/>
                </a:solidFill>
                <a:effectLst/>
                <a:latin typeface="Arial" panose="020B0604020202020204" pitchFamily="34" charset="0"/>
                <a:ea typeface="Times New Roman" panose="02020603050405020304" pitchFamily="18" charset="0"/>
              </a:rPr>
              <a:t> de instrumentos jurídicos” </a:t>
            </a:r>
            <a:r>
              <a:rPr lang="es-ES" sz="1600" dirty="0">
                <a:solidFill>
                  <a:srgbClr val="000000"/>
                </a:solidFill>
                <a:effectLst/>
                <a:latin typeface="Arial" panose="020B0604020202020204" pitchFamily="34" charset="0"/>
                <a:ea typeface="Times New Roman" panose="02020603050405020304" pitchFamily="18" charset="0"/>
              </a:rPr>
              <a:t>(DOF 18 sept. 2020)</a:t>
            </a:r>
            <a:r>
              <a:rPr lang="es-ES" sz="1800" dirty="0">
                <a:solidFill>
                  <a:srgbClr val="000000"/>
                </a:solidFill>
                <a:effectLst/>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effectLst/>
                <a:latin typeface="Arial" panose="020B0604020202020204" pitchFamily="34" charset="0"/>
                <a:ea typeface="Times New Roman" panose="02020603050405020304" pitchFamily="18" charset="0"/>
              </a:rPr>
              <a:t>Existe la </a:t>
            </a:r>
            <a:r>
              <a:rPr lang="es-ES" sz="2000" dirty="0">
                <a:solidFill>
                  <a:schemeClr val="accent4"/>
                </a:solidFill>
                <a:effectLst/>
                <a:latin typeface="Arial" panose="020B0604020202020204" pitchFamily="34" charset="0"/>
                <a:ea typeface="Times New Roman" panose="02020603050405020304" pitchFamily="18" charset="0"/>
              </a:rPr>
              <a:t>obligación general de suscribir contrato </a:t>
            </a:r>
            <a:r>
              <a:rPr lang="es-ES" sz="2000" dirty="0">
                <a:solidFill>
                  <a:srgbClr val="000000"/>
                </a:solidFill>
                <a:effectLst/>
                <a:latin typeface="Arial" panose="020B0604020202020204" pitchFamily="34" charset="0"/>
                <a:ea typeface="Times New Roman" panose="02020603050405020304" pitchFamily="18" charset="0"/>
              </a:rPr>
              <a:t>con todos los adjudicados en un procedimiento de contratación, </a:t>
            </a:r>
            <a:r>
              <a:rPr lang="es-ES" sz="2000" dirty="0">
                <a:solidFill>
                  <a:schemeClr val="accent4"/>
                </a:solidFill>
                <a:effectLst/>
                <a:latin typeface="Arial" panose="020B0604020202020204" pitchFamily="34" charset="0"/>
                <a:ea typeface="Times New Roman" panose="02020603050405020304" pitchFamily="18" charset="0"/>
              </a:rPr>
              <a:t>con excepción </a:t>
            </a:r>
            <a:r>
              <a:rPr lang="es-ES" sz="2000" dirty="0">
                <a:solidFill>
                  <a:srgbClr val="000000"/>
                </a:solidFill>
                <a:effectLst/>
                <a:latin typeface="Arial" panose="020B0604020202020204" pitchFamily="34" charset="0"/>
                <a:ea typeface="Times New Roman" panose="02020603050405020304" pitchFamily="18" charset="0"/>
              </a:rPr>
              <a:t>de las adjudicaciones</a:t>
            </a:r>
            <a:r>
              <a:rPr lang="es-ES" sz="2000" dirty="0">
                <a:solidFill>
                  <a:srgbClr val="000000"/>
                </a:solidFill>
                <a:latin typeface="Arial" panose="020B0604020202020204" pitchFamily="34" charset="0"/>
                <a:ea typeface="Times New Roman" panose="02020603050405020304" pitchFamily="18" charset="0"/>
              </a:rPr>
              <a:t> directas en </a:t>
            </a:r>
            <a:r>
              <a:rPr lang="es-ES" sz="2000" dirty="0" err="1">
                <a:solidFill>
                  <a:srgbClr val="000000"/>
                </a:solidFill>
                <a:latin typeface="Arial" panose="020B0604020202020204" pitchFamily="34" charset="0"/>
                <a:ea typeface="Times New Roman" panose="02020603050405020304" pitchFamily="18" charset="0"/>
              </a:rPr>
              <a:t>ma</a:t>
            </a:r>
            <a:r>
              <a:rPr lang="es-ES" sz="2000" dirty="0">
                <a:solidFill>
                  <a:srgbClr val="000000"/>
                </a:solidFill>
                <a:latin typeface="Arial" panose="020B0604020202020204" pitchFamily="34" charset="0"/>
                <a:ea typeface="Times New Roman" panose="02020603050405020304" pitchFamily="18" charset="0"/>
              </a:rPr>
              <a:t>-</a:t>
            </a:r>
            <a:endParaRPr lang="es-MX" sz="20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1030" name="Picture 6" descr="Compranet">
            <a:extLst>
              <a:ext uri="{FF2B5EF4-FFF2-40B4-BE49-F238E27FC236}">
                <a16:creationId xmlns:a16="http://schemas.microsoft.com/office/drawing/2014/main" id="{0104C1C6-573D-C712-091F-239513BA6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249" y="3534836"/>
            <a:ext cx="3011019" cy="192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ircle(in)">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p:cTn id="17" dur="25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19" dur="25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barn(inVertical)">
                                      <p:cBhvr>
                                        <p:cTn id="26" dur="1000"/>
                                        <p:tgtEl>
                                          <p:spTgt spid="11">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blinds(horizontal)">
                                      <p:cBhvr>
                                        <p:cTn id="29" dur="1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 calcmode="lin" valueType="num">
                                      <p:cBhvr>
                                        <p:cTn id="3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36"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37"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94</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99825"/>
          </a:xfrm>
        </p:spPr>
        <p:txBody>
          <a:bodyPr>
            <a:normAutofit/>
          </a:bodyPr>
          <a:lstStyle/>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teria de  adquisiciones cuyo monto sea  inferior a 300 veces el valor diario  de  la UMA, </a:t>
            </a:r>
            <a:r>
              <a:rPr lang="es-ES" sz="2000" dirty="0" err="1">
                <a:solidFill>
                  <a:srgbClr val="000000"/>
                </a:solidFill>
                <a:latin typeface="Arial" panose="020B0604020202020204" pitchFamily="34" charset="0"/>
                <a:ea typeface="Times New Roman" panose="02020603050405020304" pitchFamily="18" charset="0"/>
              </a:rPr>
              <a:t>ó</a:t>
            </a:r>
            <a:r>
              <a:rPr lang="es-ES" sz="2000" dirty="0">
                <a:solidFill>
                  <a:srgbClr val="000000"/>
                </a:solidFill>
                <a:latin typeface="Arial" panose="020B0604020202020204" pitchFamily="34" charset="0"/>
                <a:ea typeface="Times New Roman" panose="02020603050405020304" pitchFamily="18" charset="0"/>
              </a:rPr>
              <a:t> sea, $ 31,122.00, hasta el 30 de enero de 2024 </a:t>
            </a:r>
            <a:r>
              <a:rPr lang="es-ES" sz="1600" dirty="0">
                <a:solidFill>
                  <a:srgbClr val="000000"/>
                </a:solidFill>
                <a:latin typeface="Arial" panose="020B0604020202020204" pitchFamily="34" charset="0"/>
                <a:ea typeface="Times New Roman" panose="02020603050405020304" pitchFamily="18" charset="0"/>
              </a:rPr>
              <a:t>(art. 82 1er. pfo. RLAASSP)</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t>
            </a:r>
            <a:r>
              <a:rPr lang="es-ES" sz="2000" dirty="0">
                <a:solidFill>
                  <a:schemeClr val="bg2">
                    <a:lumMod val="75000"/>
                  </a:schemeClr>
                </a:solidFill>
                <a:latin typeface="Arial" panose="020B0604020202020204" pitchFamily="34" charset="0"/>
                <a:ea typeface="Times New Roman" panose="02020603050405020304" pitchFamily="18" charset="0"/>
              </a:rPr>
              <a:t>servidores públicos facultados </a:t>
            </a:r>
            <a:r>
              <a:rPr lang="es-ES" sz="2000" dirty="0">
                <a:solidFill>
                  <a:srgbClr val="000000"/>
                </a:solidFill>
                <a:latin typeface="Arial" panose="020B0604020202020204" pitchFamily="34" charset="0"/>
                <a:ea typeface="Times New Roman" panose="02020603050405020304" pitchFamily="18" charset="0"/>
              </a:rPr>
              <a:t>para suscribir contratos deben estar autorizados en las </a:t>
            </a:r>
            <a:r>
              <a:rPr lang="es-ES" sz="2000" dirty="0" err="1">
                <a:solidFill>
                  <a:srgbClr val="000000"/>
                </a:solidFill>
                <a:latin typeface="Arial" panose="020B0604020202020204" pitchFamily="34" charset="0"/>
                <a:ea typeface="Times New Roman" panose="02020603050405020304" pitchFamily="18" charset="0"/>
              </a:rPr>
              <a:t>PBL´s</a:t>
            </a:r>
            <a:r>
              <a:rPr lang="es-ES" sz="2000" dirty="0">
                <a:solidFill>
                  <a:srgbClr val="000000"/>
                </a:solidFill>
                <a:latin typeface="Arial" panose="020B0604020202020204" pitchFamily="34" charset="0"/>
                <a:ea typeface="Times New Roman" panose="02020603050405020304" pitchFamily="18" charset="0"/>
              </a:rPr>
              <a:t> del ente público </a:t>
            </a:r>
            <a:r>
              <a:rPr lang="es-ES" sz="1600" dirty="0">
                <a:solidFill>
                  <a:srgbClr val="000000"/>
                </a:solidFill>
                <a:latin typeface="Arial" panose="020B0604020202020204" pitchFamily="34" charset="0"/>
                <a:ea typeface="Times New Roman" panose="02020603050405020304" pitchFamily="18" charset="0"/>
              </a:rPr>
              <a:t>(Lineamiento Quinto, fracción IX de los Lineamientos </a:t>
            </a:r>
            <a:r>
              <a:rPr lang="es-ES" sz="1600" dirty="0" err="1">
                <a:solidFill>
                  <a:srgbClr val="000000"/>
                </a:solidFill>
                <a:latin typeface="Arial" panose="020B0604020202020204" pitchFamily="34" charset="0"/>
                <a:ea typeface="Times New Roman" panose="02020603050405020304" pitchFamily="18" charset="0"/>
              </a:rPr>
              <a:t>Grales</a:t>
            </a:r>
            <a:r>
              <a:rPr lang="es-ES" sz="1600" dirty="0">
                <a:solidFill>
                  <a:srgbClr val="000000"/>
                </a:solidFill>
                <a:latin typeface="Arial" panose="020B0604020202020204" pitchFamily="34" charset="0"/>
                <a:ea typeface="Times New Roman" panose="02020603050405020304" pitchFamily="18" charset="0"/>
              </a:rPr>
              <a:t>. para la Expedición de </a:t>
            </a:r>
            <a:r>
              <a:rPr lang="es-ES" sz="1600" dirty="0" err="1">
                <a:solidFill>
                  <a:srgbClr val="000000"/>
                </a:solidFill>
                <a:latin typeface="Arial" panose="020B0604020202020204" pitchFamily="34" charset="0"/>
                <a:ea typeface="Times New Roman" panose="02020603050405020304" pitchFamily="18" charset="0"/>
              </a:rPr>
              <a:t>PBL´s</a:t>
            </a:r>
            <a:r>
              <a:rPr lang="es-ES" sz="1600" dirty="0">
                <a:solidFill>
                  <a:srgbClr val="000000"/>
                </a:solidFill>
                <a:latin typeface="Arial" panose="020B0604020202020204" pitchFamily="34" charset="0"/>
                <a:ea typeface="Times New Roman" panose="02020603050405020304" pitchFamily="18" charset="0"/>
              </a:rPr>
              <a:t> DOF 9 sept. 2010)</a:t>
            </a:r>
            <a:r>
              <a:rPr lang="es-ES" sz="2000" dirty="0">
                <a:solidFill>
                  <a:srgbClr val="000000"/>
                </a:solidFill>
                <a:latin typeface="Arial" panose="020B0604020202020204" pitchFamily="34" charset="0"/>
                <a:ea typeface="Times New Roman" panose="02020603050405020304" pitchFamily="18" charset="0"/>
              </a:rPr>
              <a:t>.</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Los adjudicados deben tener </a:t>
            </a:r>
            <a:r>
              <a:rPr lang="es-ES" sz="2000" dirty="0">
                <a:solidFill>
                  <a:srgbClr val="7030A0"/>
                </a:solidFill>
                <a:latin typeface="Arial" panose="020B0604020202020204" pitchFamily="34" charset="0"/>
                <a:ea typeface="Times New Roman" panose="02020603050405020304" pitchFamily="18" charset="0"/>
              </a:rPr>
              <a:t>capacidad jurídica para contratar</a:t>
            </a:r>
            <a:r>
              <a:rPr lang="es-ES" sz="2000" dirty="0">
                <a:solidFill>
                  <a:srgbClr val="000000"/>
                </a:solidFill>
                <a:latin typeface="Arial" panose="020B0604020202020204" pitchFamily="34" charset="0"/>
                <a:ea typeface="Times New Roman" panose="02020603050405020304" pitchFamily="18" charset="0"/>
              </a:rPr>
              <a:t>, y no estar impedidos en los términos del articulo 50 de la LAASSP o 51 de la LOPSRM.</a:t>
            </a:r>
          </a:p>
          <a:p>
            <a:pPr marL="0" indent="0" algn="just">
              <a:lnSpc>
                <a:spcPct val="100000"/>
              </a:lnSpc>
              <a:spcBef>
                <a:spcPts val="0"/>
              </a:spcBef>
              <a:buClr>
                <a:schemeClr val="tx1"/>
              </a:buClr>
              <a:buNone/>
              <a:defRPr/>
            </a:pPr>
            <a:endParaRPr lang="es-ES" sz="1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ES" sz="2000" dirty="0">
                <a:solidFill>
                  <a:srgbClr val="000000"/>
                </a:solidFill>
                <a:latin typeface="Arial" panose="020B0604020202020204" pitchFamily="34" charset="0"/>
                <a:ea typeface="Times New Roman" panose="02020603050405020304" pitchFamily="18" charset="0"/>
              </a:rPr>
              <a:t>Para la formalización de los contratos se deberá </a:t>
            </a:r>
            <a:r>
              <a:rPr lang="es-ES" sz="2000" dirty="0">
                <a:solidFill>
                  <a:srgbClr val="9F7A02"/>
                </a:solidFill>
                <a:latin typeface="Arial" panose="020B0604020202020204" pitchFamily="34" charset="0"/>
                <a:ea typeface="Times New Roman" panose="02020603050405020304" pitchFamily="18" charset="0"/>
              </a:rPr>
              <a:t>recabar, en primer término</a:t>
            </a:r>
            <a:r>
              <a:rPr lang="es-ES" sz="2000" dirty="0">
                <a:solidFill>
                  <a:srgbClr val="000000"/>
                </a:solidFill>
                <a:latin typeface="Arial" panose="020B0604020202020204" pitchFamily="34" charset="0"/>
                <a:ea typeface="Times New Roman" panose="02020603050405020304" pitchFamily="18" charset="0"/>
              </a:rPr>
              <a:t>, la firma del servidor público del ente público con facultades para celebrarlos y posteriormente, se recabará la firma del proveedor o contratista. La fecha del contrato, será aquélla en la que el adjudicado lo hubiere firmado. </a:t>
            </a:r>
            <a:r>
              <a:rPr lang="es-ES" sz="1600" dirty="0">
                <a:solidFill>
                  <a:srgbClr val="000000"/>
                </a:solidFill>
                <a:latin typeface="Arial" panose="020B0604020202020204" pitchFamily="34" charset="0"/>
                <a:ea typeface="Times New Roman" panose="02020603050405020304" pitchFamily="18" charset="0"/>
              </a:rPr>
              <a:t>(arts. 84 1er. pfo. RLAASSP, y 81 1er. pfo. RLOPSRM)</a:t>
            </a:r>
            <a:endParaRPr lang="es-ES" sz="2000" dirty="0">
              <a:solidFill>
                <a:srgbClr val="000000"/>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endParaRPr lang="es-MX" sz="1000" dirty="0">
              <a:solidFill>
                <a:srgbClr val="000000"/>
              </a:solidFill>
              <a:latin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ea typeface="Times New Roman" panose="02020603050405020304" pitchFamily="18" charset="0"/>
              </a:rPr>
              <a:t>D</a:t>
            </a:r>
            <a:r>
              <a:rPr lang="es-MX" sz="2000" dirty="0">
                <a:solidFill>
                  <a:schemeClr val="bg1"/>
                </a:solidFill>
                <a:effectLst/>
                <a:latin typeface="Arial" panose="020B0604020202020204" pitchFamily="34" charset="0"/>
                <a:ea typeface="Times New Roman" panose="02020603050405020304" pitchFamily="18" charset="0"/>
              </a:rPr>
              <a:t>e acuerdo con el artículo 32-D del Código Fiscal de la Federación, a</a:t>
            </a:r>
            <a:r>
              <a:rPr lang="es-MX" sz="2000" dirty="0">
                <a:solidFill>
                  <a:srgbClr val="000000"/>
                </a:solidFill>
                <a:latin typeface="Arial" panose="020B0604020202020204" pitchFamily="34" charset="0"/>
              </a:rPr>
              <a:t>ntes de firmar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proveedor o contratista, debe acreditar que se encuentran </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al co</a:t>
            </a:r>
            <a:r>
              <a:rPr kumimoji="0" lang="es-MX" sz="2000" b="0" i="0" u="none" strike="noStrike" kern="1200" cap="none" spc="0" normalizeH="0" baseline="0" noProof="0" dirty="0">
                <a:ln>
                  <a:noFill/>
                </a:ln>
                <a:solidFill>
                  <a:schemeClr val="bg2"/>
                </a:solidFill>
                <a:effectLst/>
                <a:uLnTx/>
                <a:uFillTx/>
                <a:latin typeface="Arial" panose="020B0604020202020204" pitchFamily="34" charset="0"/>
                <a:ea typeface="Times New Roman" panose="02020603050405020304" pitchFamily="18" charset="0"/>
                <a:cs typeface="+mn-cs"/>
              </a:rPr>
              <a:t>rriente en el cumplimiento de sus obligaciones fiscales</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cuando el monto del contrato es de al menos 300 mil pesos. Deben  presentarse las constancias expedidas por el SAT, el </a:t>
            </a:r>
            <a:endParaRPr lang="es-MX" sz="1600" dirty="0">
              <a:solidFill>
                <a:srgbClr val="000000"/>
              </a:solidFill>
              <a:latin typeface="Arial" panose="020B0604020202020204" pitchFamily="34" charset="0"/>
            </a:endParaRPr>
          </a:p>
        </p:txBody>
      </p:sp>
      <p:pic>
        <p:nvPicPr>
          <p:cNvPr id="5122" name="Picture 2" descr="El SAT presenta facilidades para la Declaración Anual 2021 de personas  físicas">
            <a:extLst>
              <a:ext uri="{FF2B5EF4-FFF2-40B4-BE49-F238E27FC236}">
                <a16:creationId xmlns:a16="http://schemas.microsoft.com/office/drawing/2014/main" id="{37F15C5D-6601-F310-5B63-E665D6F2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185" y="2484974"/>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SS">
            <a:extLst>
              <a:ext uri="{FF2B5EF4-FFF2-40B4-BE49-F238E27FC236}">
                <a16:creationId xmlns:a16="http://schemas.microsoft.com/office/drawing/2014/main" id="{54C4549A-DB29-EC98-6707-9C895CA25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185" y="3788802"/>
            <a:ext cx="1686329" cy="13419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FONAVIT SIN FRONTERAS | Instituto de los Mexicanos en el Exterior |  Gobierno | gob.mx">
            <a:extLst>
              <a:ext uri="{FF2B5EF4-FFF2-40B4-BE49-F238E27FC236}">
                <a16:creationId xmlns:a16="http://schemas.microsoft.com/office/drawing/2014/main" id="{D659ACDE-C81B-E3D0-BE69-81BD840F9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184" y="5280165"/>
            <a:ext cx="168633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217">
                                          <p:stCondLst>
                                            <p:cond delay="0"/>
                                          </p:stCondLst>
                                        </p:cTn>
                                        <p:tgtEl>
                                          <p:spTgt spid="11">
                                            <p:txEl>
                                              <p:pRg st="2" end="2"/>
                                            </p:txEl>
                                          </p:spTgt>
                                        </p:tgtEl>
                                      </p:cBhvr>
                                    </p:animEffect>
                                    <p:anim calcmode="lin" valueType="num">
                                      <p:cBhvr>
                                        <p:cTn id="16" dur="683"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17" dur="249"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18" dur="249" tmFilter="0, 0; 0.125,0.2665; 0.25,0.4; 0.375,0.465; 0.5,0.5;  0.625,0.535; 0.75,0.6; 0.875,0.7335; 1,1">
                                          <p:stCondLst>
                                            <p:cond delay="249"/>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19" dur="124" tmFilter="0, 0; 0.125,0.2665; 0.25,0.4; 0.375,0.465; 0.5,0.5;  0.625,0.535; 0.75,0.6; 0.875,0.7335; 1,1">
                                          <p:stCondLst>
                                            <p:cond delay="497"/>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20" dur="62" tmFilter="0, 0; 0.125,0.2665; 0.25,0.4; 0.375,0.465; 0.5,0.5;  0.625,0.535; 0.75,0.6; 0.875,0.7335; 1,1">
                                          <p:stCondLst>
                                            <p:cond delay="621"/>
                                          </p:stCondLst>
                                        </p:cTn>
                                        <p:tgtEl>
                                          <p:spTgt spid="11">
                                            <p:txEl>
                                              <p:pRg st="2" end="2"/>
                                            </p:txEl>
                                          </p:spTgt>
                                        </p:tgtEl>
                                        <p:attrNameLst>
                                          <p:attrName>ppt_y</p:attrName>
                                        </p:attrNameLst>
                                      </p:cBhvr>
                                      <p:tavLst>
                                        <p:tav tm="0" fmla="#ppt_y-sin(pi*$)/81">
                                          <p:val>
                                            <p:fltVal val="0"/>
                                          </p:val>
                                        </p:tav>
                                        <p:tav tm="100000">
                                          <p:val>
                                            <p:fltVal val="1"/>
                                          </p:val>
                                        </p:tav>
                                      </p:tavLst>
                                    </p:anim>
                                    <p:animScale>
                                      <p:cBhvr>
                                        <p:cTn id="21" dur="10">
                                          <p:stCondLst>
                                            <p:cond delay="244"/>
                                          </p:stCondLst>
                                        </p:cTn>
                                        <p:tgtEl>
                                          <p:spTgt spid="11">
                                            <p:txEl>
                                              <p:pRg st="2" end="2"/>
                                            </p:txEl>
                                          </p:spTgt>
                                        </p:tgtEl>
                                      </p:cBhvr>
                                      <p:to x="100000" y="60000"/>
                                    </p:animScale>
                                    <p:animScale>
                                      <p:cBhvr>
                                        <p:cTn id="22" dur="62" decel="50000">
                                          <p:stCondLst>
                                            <p:cond delay="254"/>
                                          </p:stCondLst>
                                        </p:cTn>
                                        <p:tgtEl>
                                          <p:spTgt spid="11">
                                            <p:txEl>
                                              <p:pRg st="2" end="2"/>
                                            </p:txEl>
                                          </p:spTgt>
                                        </p:tgtEl>
                                      </p:cBhvr>
                                      <p:to x="100000" y="100000"/>
                                    </p:animScale>
                                    <p:animScale>
                                      <p:cBhvr>
                                        <p:cTn id="23" dur="10">
                                          <p:stCondLst>
                                            <p:cond delay="492"/>
                                          </p:stCondLst>
                                        </p:cTn>
                                        <p:tgtEl>
                                          <p:spTgt spid="11">
                                            <p:txEl>
                                              <p:pRg st="2" end="2"/>
                                            </p:txEl>
                                          </p:spTgt>
                                        </p:tgtEl>
                                      </p:cBhvr>
                                      <p:to x="100000" y="80000"/>
                                    </p:animScale>
                                    <p:animScale>
                                      <p:cBhvr>
                                        <p:cTn id="24" dur="62" decel="50000">
                                          <p:stCondLst>
                                            <p:cond delay="502"/>
                                          </p:stCondLst>
                                        </p:cTn>
                                        <p:tgtEl>
                                          <p:spTgt spid="11">
                                            <p:txEl>
                                              <p:pRg st="2" end="2"/>
                                            </p:txEl>
                                          </p:spTgt>
                                        </p:tgtEl>
                                      </p:cBhvr>
                                      <p:to x="100000" y="100000"/>
                                    </p:animScale>
                                    <p:animScale>
                                      <p:cBhvr>
                                        <p:cTn id="25" dur="10">
                                          <p:stCondLst>
                                            <p:cond delay="616"/>
                                          </p:stCondLst>
                                        </p:cTn>
                                        <p:tgtEl>
                                          <p:spTgt spid="11">
                                            <p:txEl>
                                              <p:pRg st="2" end="2"/>
                                            </p:txEl>
                                          </p:spTgt>
                                        </p:tgtEl>
                                      </p:cBhvr>
                                      <p:to x="100000" y="90000"/>
                                    </p:animScale>
                                    <p:animScale>
                                      <p:cBhvr>
                                        <p:cTn id="26" dur="62" decel="50000">
                                          <p:stCondLst>
                                            <p:cond delay="625"/>
                                          </p:stCondLst>
                                        </p:cTn>
                                        <p:tgtEl>
                                          <p:spTgt spid="11">
                                            <p:txEl>
                                              <p:pRg st="2" end="2"/>
                                            </p:txEl>
                                          </p:spTgt>
                                        </p:tgtEl>
                                      </p:cBhvr>
                                      <p:to x="100000" y="100000"/>
                                    </p:animScale>
                                    <p:animScale>
                                      <p:cBhvr>
                                        <p:cTn id="27" dur="10">
                                          <p:stCondLst>
                                            <p:cond delay="678"/>
                                          </p:stCondLst>
                                        </p:cTn>
                                        <p:tgtEl>
                                          <p:spTgt spid="11">
                                            <p:txEl>
                                              <p:pRg st="2" end="2"/>
                                            </p:txEl>
                                          </p:spTgt>
                                        </p:tgtEl>
                                      </p:cBhvr>
                                      <p:to x="100000" y="95000"/>
                                    </p:animScale>
                                    <p:animScale>
                                      <p:cBhvr>
                                        <p:cTn id="28" dur="62" decel="50000">
                                          <p:stCondLst>
                                            <p:cond delay="688"/>
                                          </p:stCondLst>
                                        </p:cTn>
                                        <p:tgtEl>
                                          <p:spTgt spid="11">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11">
                                            <p:txEl>
                                              <p:pRg st="4" end="4"/>
                                            </p:txEl>
                                          </p:spTgt>
                                        </p:tgtEl>
                                        <p:attrNameLst>
                                          <p:attrName>style.visibility</p:attrName>
                                        </p:attrNameLst>
                                      </p:cBhvr>
                                      <p:to>
                                        <p:strVal val="visible"/>
                                      </p:to>
                                    </p:set>
                                    <p:anim by="(-#ppt_w*2)" calcmode="lin" valueType="num">
                                      <p:cBhvr rctx="PPT">
                                        <p:cTn id="33" dur="125" autoRev="1" fill="hold">
                                          <p:stCondLst>
                                            <p:cond delay="0"/>
                                          </p:stCondLst>
                                        </p:cTn>
                                        <p:tgtEl>
                                          <p:spTgt spid="11">
                                            <p:txEl>
                                              <p:pRg st="4" end="4"/>
                                            </p:txEl>
                                          </p:spTgt>
                                        </p:tgtEl>
                                        <p:attrNameLst>
                                          <p:attrName>ppt_w</p:attrName>
                                        </p:attrNameLst>
                                      </p:cBhvr>
                                    </p:anim>
                                    <p:anim by="(#ppt_w*0.50)" calcmode="lin" valueType="num">
                                      <p:cBhvr>
                                        <p:cTn id="34" dur="125" decel="50000" autoRev="1" fill="hold">
                                          <p:stCondLst>
                                            <p:cond delay="0"/>
                                          </p:stCondLst>
                                        </p:cTn>
                                        <p:tgtEl>
                                          <p:spTgt spid="11">
                                            <p:txEl>
                                              <p:pRg st="4" end="4"/>
                                            </p:txEl>
                                          </p:spTgt>
                                        </p:tgtEl>
                                        <p:attrNameLst>
                                          <p:attrName>ppt_x</p:attrName>
                                        </p:attrNameLst>
                                      </p:cBhvr>
                                    </p:anim>
                                    <p:anim from="(-#ppt_h/2)" to="(#ppt_y)" calcmode="lin" valueType="num">
                                      <p:cBhvr>
                                        <p:cTn id="35" dur="250" fill="hold">
                                          <p:stCondLst>
                                            <p:cond delay="0"/>
                                          </p:stCondLst>
                                        </p:cTn>
                                        <p:tgtEl>
                                          <p:spTgt spid="11">
                                            <p:txEl>
                                              <p:pRg st="4" end="4"/>
                                            </p:txEl>
                                          </p:spTgt>
                                        </p:tgtEl>
                                        <p:attrNameLst>
                                          <p:attrName>ppt_y</p:attrName>
                                        </p:attrNameLst>
                                      </p:cBhvr>
                                    </p:anim>
                                    <p:animRot by="21600000">
                                      <p:cBhvr>
                                        <p:cTn id="36" dur="250" fill="hold">
                                          <p:stCondLst>
                                            <p:cond delay="0"/>
                                          </p:stCondLst>
                                        </p:cTn>
                                        <p:tgtEl>
                                          <p:spTgt spid="11">
                                            <p:txEl>
                                              <p:pRg st="4" end="4"/>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edge">
                                      <p:cBhvr>
                                        <p:cTn id="41" dur="20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 calcmode="lin" valueType="num">
                                      <p:cBhvr>
                                        <p:cTn id="46"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49"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xEl>
                                              <p:pRg st="8" end="8"/>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5122"/>
                                        </p:tgtEl>
                                        <p:attrNameLst>
                                          <p:attrName>style.visibility</p:attrName>
                                        </p:attrNameLst>
                                      </p:cBhvr>
                                      <p:to>
                                        <p:strVal val="visible"/>
                                      </p:to>
                                    </p:set>
                                    <p:animEffect transition="in" filter="circle(in)">
                                      <p:cBhvr>
                                        <p:cTn id="56" dur="750"/>
                                        <p:tgtEl>
                                          <p:spTgt spid="5122"/>
                                        </p:tgtEl>
                                      </p:cBhvr>
                                    </p:animEffect>
                                  </p:childTnLst>
                                </p:cTn>
                              </p:par>
                              <p:par>
                                <p:cTn id="57" presetID="6" presetClass="entr" presetSubtype="16" fill="hold" nodeType="withEffect">
                                  <p:stCondLst>
                                    <p:cond delay="0"/>
                                  </p:stCondLst>
                                  <p:childTnLst>
                                    <p:set>
                                      <p:cBhvr>
                                        <p:cTn id="58" dur="1" fill="hold">
                                          <p:stCondLst>
                                            <p:cond delay="0"/>
                                          </p:stCondLst>
                                        </p:cTn>
                                        <p:tgtEl>
                                          <p:spTgt spid="5124"/>
                                        </p:tgtEl>
                                        <p:attrNameLst>
                                          <p:attrName>style.visibility</p:attrName>
                                        </p:attrNameLst>
                                      </p:cBhvr>
                                      <p:to>
                                        <p:strVal val="visible"/>
                                      </p:to>
                                    </p:set>
                                    <p:animEffect transition="in" filter="circle(in)">
                                      <p:cBhvr>
                                        <p:cTn id="59" dur="1000"/>
                                        <p:tgtEl>
                                          <p:spTgt spid="5124"/>
                                        </p:tgtEl>
                                      </p:cBhvr>
                                    </p:animEffect>
                                  </p:childTnLst>
                                </p:cTn>
                              </p:par>
                              <p:par>
                                <p:cTn id="60" presetID="6" presetClass="entr" presetSubtype="16" fill="hold" nodeType="withEffect">
                                  <p:stCondLst>
                                    <p:cond delay="0"/>
                                  </p:stCondLst>
                                  <p:childTnLst>
                                    <p:set>
                                      <p:cBhvr>
                                        <p:cTn id="61" dur="1" fill="hold">
                                          <p:stCondLst>
                                            <p:cond delay="0"/>
                                          </p:stCondLst>
                                        </p:cTn>
                                        <p:tgtEl>
                                          <p:spTgt spid="5126"/>
                                        </p:tgtEl>
                                        <p:attrNameLst>
                                          <p:attrName>style.visibility</p:attrName>
                                        </p:attrNameLst>
                                      </p:cBhvr>
                                      <p:to>
                                        <p:strVal val="visible"/>
                                      </p:to>
                                    </p:set>
                                    <p:animEffect transition="in" filter="circle(in)">
                                      <p:cBhvr>
                                        <p:cTn id="62" dur="125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95</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25213"/>
          </a:xfrm>
        </p:spPr>
        <p:txBody>
          <a:bodyPr>
            <a:normAutofit/>
          </a:bodyPr>
          <a:lstStyle/>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IMSS, y el  INFONAVIT </a:t>
            </a:r>
            <a:r>
              <a:rPr lang="es-MX" sz="1600" dirty="0">
                <a:solidFill>
                  <a:schemeClr val="bg1"/>
                </a:solidFill>
                <a:effectLst/>
                <a:latin typeface="Arial" panose="020B0604020202020204" pitchFamily="34" charset="0"/>
                <a:ea typeface="Times New Roman" panose="02020603050405020304" pitchFamily="18" charset="0"/>
              </a:rPr>
              <a:t>(Resolución Miscelánea Fiscal correspondiente al año; Reglas del IMSS, DOF 27 feb. 2015, con ref. del 3 de abril de 2015, y las del INFONAVIT, DOF 28 jun. 2017)</a:t>
            </a:r>
            <a:r>
              <a:rPr lang="es-MX" sz="2000" dirty="0">
                <a:solidFill>
                  <a:schemeClr val="bg1"/>
                </a:solidFill>
                <a:effectLst/>
                <a:latin typeface="Arial" panose="020B0604020202020204" pitchFamily="34" charset="0"/>
                <a:ea typeface="Times New Roman" panose="02020603050405020304" pitchFamily="18" charset="0"/>
              </a:rPr>
              <a:t>. </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ea typeface="Times New Roman" panose="02020603050405020304" pitchFamily="18" charset="0"/>
            </a:endParaRPr>
          </a:p>
          <a:p>
            <a:pPr marL="0" indent="0" algn="just">
              <a:lnSpc>
                <a:spcPct val="100000"/>
              </a:lnSpc>
              <a:spcBef>
                <a:spcPts val="0"/>
              </a:spcBef>
              <a:buClr>
                <a:schemeClr val="tx1"/>
              </a:buClr>
              <a:buNone/>
              <a:defRPr/>
            </a:pPr>
            <a:r>
              <a:rPr lang="es-MX" sz="2000" dirty="0">
                <a:solidFill>
                  <a:schemeClr val="bg1"/>
                </a:solidFill>
                <a:effectLst/>
                <a:latin typeface="Arial" panose="020B0604020202020204" pitchFamily="34" charset="0"/>
                <a:ea typeface="Times New Roman" panose="02020603050405020304" pitchFamily="18" charset="0"/>
              </a:rPr>
              <a:t>Los </a:t>
            </a:r>
            <a:r>
              <a:rPr lang="es-MX" sz="2000" dirty="0">
                <a:solidFill>
                  <a:schemeClr val="accent3">
                    <a:lumMod val="75000"/>
                  </a:schemeClr>
                </a:solidFill>
                <a:effectLst/>
                <a:latin typeface="Arial" panose="020B0604020202020204" pitchFamily="34" charset="0"/>
                <a:ea typeface="Times New Roman" panose="02020603050405020304" pitchFamily="18" charset="0"/>
              </a:rPr>
              <a:t>contratos o pedidos deben contener</a:t>
            </a:r>
            <a:r>
              <a:rPr lang="es-MX" sz="2000" dirty="0">
                <a:solidFill>
                  <a:schemeClr val="bg1"/>
                </a:solidFill>
                <a:effectLst/>
                <a:latin typeface="Arial" panose="020B0604020202020204" pitchFamily="34" charset="0"/>
                <a:ea typeface="Times New Roman" panose="02020603050405020304" pitchFamily="18" charset="0"/>
              </a:rPr>
              <a:t>, como elementos básicos, en lo aplicable, lo señalado por los artículos 45 de la LAASSP y 39 fracción II, inciso i y 81 del RLAASSP, o 46 de la LOPSRM y 79 de su Reglamento.</a:t>
            </a:r>
          </a:p>
          <a:p>
            <a:pPr marL="0" indent="0" algn="just">
              <a:lnSpc>
                <a:spcPct val="100000"/>
              </a:lnSpc>
              <a:spcBef>
                <a:spcPts val="0"/>
              </a:spcBef>
              <a:buClr>
                <a:schemeClr val="tx1"/>
              </a:buClr>
              <a:buNone/>
              <a:defRPr/>
            </a:pPr>
            <a:endParaRPr lang="es-MX" alt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altLang="es-MX" sz="2000" dirty="0">
                <a:solidFill>
                  <a:schemeClr val="bg1"/>
                </a:solidFill>
                <a:latin typeface="Arial" panose="020B0604020202020204" pitchFamily="34" charset="0"/>
                <a:cs typeface="Arial" panose="020B0604020202020204" pitchFamily="34" charset="0"/>
              </a:rPr>
              <a:t>En materia de </a:t>
            </a:r>
            <a:r>
              <a:rPr lang="es-MX" altLang="es-MX" sz="2000" b="1" dirty="0">
                <a:solidFill>
                  <a:schemeClr val="bg1"/>
                </a:solidFill>
                <a:latin typeface="Arial" panose="020B0604020202020204" pitchFamily="34" charset="0"/>
                <a:cs typeface="Arial" panose="020B0604020202020204" pitchFamily="34" charset="0"/>
              </a:rPr>
              <a:t>obra pública</a:t>
            </a:r>
            <a:r>
              <a:rPr lang="es-MX" altLang="es-MX" sz="2000" dirty="0">
                <a:solidFill>
                  <a:schemeClr val="bg1"/>
                </a:solidFill>
                <a:latin typeface="Arial" panose="020B0604020202020204" pitchFamily="34" charset="0"/>
                <a:cs typeface="Arial" panose="020B0604020202020204" pitchFamily="34" charset="0"/>
              </a:rPr>
              <a:t>, n</a:t>
            </a:r>
            <a:r>
              <a:rPr lang="es-MX" sz="2000" dirty="0">
                <a:solidFill>
                  <a:schemeClr val="bg1"/>
                </a:solidFill>
                <a:latin typeface="Arial" panose="020B0604020202020204" pitchFamily="34" charset="0"/>
                <a:cs typeface="Arial" panose="020B0604020202020204" pitchFamily="34" charset="0"/>
              </a:rPr>
              <a:t>o podrá formalizarse contrato alguno que no se encuentre garantizado su cumplimiento </a:t>
            </a:r>
            <a:r>
              <a:rPr lang="es-MX" sz="1600" dirty="0">
                <a:solidFill>
                  <a:schemeClr val="bg1"/>
                </a:solidFill>
                <a:latin typeface="Arial" panose="020B0604020202020204" pitchFamily="34" charset="0"/>
                <a:cs typeface="Arial" panose="020B0604020202020204" pitchFamily="34" charset="0"/>
              </a:rPr>
              <a:t>(art. 47 1er. pfo. LOPSRM)</a:t>
            </a:r>
            <a:r>
              <a:rPr lang="es-MX" sz="2000" dirty="0">
                <a:solidFill>
                  <a:schemeClr val="bg1"/>
                </a:solidFill>
                <a:latin typeface="Arial" panose="020B0604020202020204" pitchFamily="34" charset="0"/>
                <a:cs typeface="Arial" panose="020B0604020202020204" pitchFamily="34" charset="0"/>
              </a:rPr>
              <a:t>, sin embargo, </a:t>
            </a:r>
            <a:r>
              <a:rPr lang="es-MX" altLang="es-MX" sz="2000" dirty="0">
                <a:solidFill>
                  <a:schemeClr val="bg1"/>
                </a:solidFill>
                <a:latin typeface="Arial" panose="020B0604020202020204" pitchFamily="34" charset="0"/>
                <a:cs typeface="Arial" panose="020B0604020202020204" pitchFamily="34" charset="0"/>
              </a:rPr>
              <a:t>el licitante ganador puede, bajo su responsabilidad y riesgo y con la autorización de la convocante, iniciar los actos previos al inicio de los trabajos </a:t>
            </a:r>
            <a:r>
              <a:rPr lang="es-MX" altLang="es-MX" sz="1600" dirty="0">
                <a:solidFill>
                  <a:schemeClr val="bg1"/>
                </a:solidFill>
                <a:latin typeface="Arial" panose="020B0604020202020204" pitchFamily="34" charset="0"/>
                <a:cs typeface="Arial" panose="020B0604020202020204" pitchFamily="34" charset="0"/>
              </a:rPr>
              <a:t>(art. 68 RLOPSRM)</a:t>
            </a:r>
            <a:r>
              <a:rPr lang="es-MX" altLang="es-MX" sz="20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tx1"/>
              </a:buClr>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chemeClr val="bg1"/>
                </a:solidFill>
                <a:latin typeface="Arial" panose="020B0604020202020204" pitchFamily="34" charset="0"/>
                <a:cs typeface="Arial" panose="020B0604020202020204" pitchFamily="34" charset="0"/>
              </a:rPr>
              <a:t>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con la notificación del fallo se-			rán exigibles los derechos y obligaciones establecidos en 			el modelo de contrato del procedimiento de contratación, 			por lo tanto el provedor podrá empezar a cumplir sus obli-			gaciones al día natural siguiente del mismo, si la convocante así lo estableció en la convocatoria a la licitación pública. </a:t>
            </a:r>
            <a:r>
              <a:rPr lang="es-MX" sz="1600" dirty="0">
                <a:solidFill>
                  <a:schemeClr val="bg1"/>
                </a:solidFill>
                <a:latin typeface="Arial" panose="020B0604020202020204" pitchFamily="34" charset="0"/>
                <a:cs typeface="Arial" panose="020B0604020202020204" pitchFamily="34" charset="0"/>
              </a:rPr>
              <a:t>(arts. 46 1er. pfo. LAASSP y 84 5º pfo. RLAASSP)</a:t>
            </a:r>
            <a:endParaRPr lang="es-MX" sz="2000" dirty="0">
              <a:solidFill>
                <a:schemeClr val="bg1"/>
              </a:solidFill>
              <a:latin typeface="ArialMT"/>
            </a:endParaRPr>
          </a:p>
        </p:txBody>
      </p:sp>
      <p:pic>
        <p:nvPicPr>
          <p:cNvPr id="4098" name="Picture 2" descr="OEI | Perú | Noticias | OEI Perú realizó entrega de bienes muebles y  equipos a favor de la Asociación: Empresarios por la Educación (EXE)">
            <a:extLst>
              <a:ext uri="{FF2B5EF4-FFF2-40B4-BE49-F238E27FC236}">
                <a16:creationId xmlns:a16="http://schemas.microsoft.com/office/drawing/2014/main" id="{A11C2002-7F09-D466-0080-77DE88CA5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52" y="3866831"/>
            <a:ext cx="2632645" cy="14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edge">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dissolve">
                                      <p:cBhvr>
                                        <p:cTn id="32" dur="1250"/>
                                        <p:tgtEl>
                                          <p:spTgt spid="4098"/>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additive="base">
                                        <p:cTn id="35" dur="125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36" dur="12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96</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5943490"/>
          </a:xfrm>
        </p:spPr>
        <p:txBody>
          <a:bodyPr>
            <a:normAutofit/>
          </a:bodyPr>
          <a:lstStyle/>
          <a:p>
            <a:pPr marL="0" indent="0" algn="just">
              <a:lnSpc>
                <a:spcPct val="120000"/>
              </a:lnSpc>
              <a:spcBef>
                <a:spcPts val="0"/>
              </a:spcBef>
              <a:buNone/>
            </a:pPr>
            <a:r>
              <a:rPr lang="es-ES" altLang="es-MX" sz="2000" dirty="0">
                <a:solidFill>
                  <a:schemeClr val="bg1"/>
                </a:solidFill>
                <a:latin typeface="Arial" panose="020B0604020202020204" pitchFamily="34" charset="0"/>
                <a:cs typeface="Arial" panose="020B0604020202020204" pitchFamily="34" charset="0"/>
              </a:rPr>
              <a:t>En materia de </a:t>
            </a:r>
            <a:r>
              <a:rPr lang="es-ES" altLang="es-MX" sz="2000" b="1" dirty="0">
                <a:solidFill>
                  <a:schemeClr val="bg1"/>
                </a:solidFill>
                <a:latin typeface="Arial" panose="020B0604020202020204" pitchFamily="34" charset="0"/>
                <a:cs typeface="Arial" panose="020B0604020202020204" pitchFamily="34" charset="0"/>
              </a:rPr>
              <a:t>obra pública </a:t>
            </a:r>
            <a:r>
              <a:rPr lang="es-ES" altLang="es-MX" sz="2000" dirty="0">
                <a:solidFill>
                  <a:schemeClr val="bg1"/>
                </a:solidFill>
                <a:latin typeface="Arial" panose="020B0604020202020204" pitchFamily="34" charset="0"/>
                <a:cs typeface="Arial" panose="020B0604020202020204" pitchFamily="34" charset="0"/>
              </a:rPr>
              <a:t>un elemento fundamental que deben tener los contratos es l</a:t>
            </a:r>
            <a:r>
              <a:rPr lang="es-MX" altLang="es-MX" sz="2000" dirty="0">
                <a:solidFill>
                  <a:schemeClr val="bg1"/>
                </a:solidFill>
                <a:latin typeface="Arial" panose="020B0604020202020204" pitchFamily="34" charset="0"/>
                <a:cs typeface="Arial" panose="020B0604020202020204" pitchFamily="34" charset="0"/>
              </a:rPr>
              <a:t>a </a:t>
            </a:r>
            <a:r>
              <a:rPr lang="es-MX" altLang="es-MX" sz="2000" dirty="0">
                <a:solidFill>
                  <a:srgbClr val="0070C0"/>
                </a:solidFill>
                <a:latin typeface="Arial" panose="020B0604020202020204" pitchFamily="34" charset="0"/>
                <a:cs typeface="Arial" panose="020B0604020202020204" pitchFamily="34" charset="0"/>
              </a:rPr>
              <a:t>forma de pago</a:t>
            </a:r>
            <a:r>
              <a:rPr lang="es-MX" altLang="es-MX" sz="2000" dirty="0">
                <a:solidFill>
                  <a:schemeClr val="bg1"/>
                </a:solidFill>
                <a:latin typeface="Arial" panose="020B0604020202020204" pitchFamily="34" charset="0"/>
                <a:cs typeface="Arial" panose="020B0604020202020204" pitchFamily="34" charset="0"/>
              </a:rPr>
              <a:t>, que puede ser: </a:t>
            </a:r>
            <a:r>
              <a:rPr lang="es-MX" altLang="es-MX" sz="1600" dirty="0">
                <a:solidFill>
                  <a:schemeClr val="bg1"/>
                </a:solidFill>
                <a:latin typeface="Arial" panose="020B0604020202020204" pitchFamily="34" charset="0"/>
                <a:cs typeface="Arial" panose="020B0604020202020204" pitchFamily="34" charset="0"/>
              </a:rPr>
              <a:t>(arts. 31 fracc. VII, 45 LOPSRM y 64, 221 a 233 RLOPSRM)</a:t>
            </a:r>
          </a:p>
          <a:p>
            <a:pPr marL="0" indent="0" algn="just">
              <a:lnSpc>
                <a:spcPct val="120000"/>
              </a:lnSpc>
              <a:spcBef>
                <a:spcPts val="0"/>
              </a:spcBef>
              <a:buNone/>
            </a:pPr>
            <a:endParaRPr lang="es-MX" altLang="es-MX" sz="500" dirty="0">
              <a:solidFill>
                <a:schemeClr val="bg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Sobre la base de precios unitarios</a:t>
            </a:r>
            <a:r>
              <a:rPr lang="es-MX" altLang="es-MX" sz="2000" dirty="0">
                <a:solidFill>
                  <a:schemeClr val="bg1"/>
                </a:solidFill>
                <a:latin typeface="Arial" panose="020B0604020202020204" pitchFamily="34" charset="0"/>
                <a:cs typeface="Arial" panose="020B0604020202020204" pitchFamily="34" charset="0"/>
              </a:rPr>
              <a:t>: el pago se hace por unidad de concepto de trabajo terminado y ejecutado conforme al proyecto, especificaciones de construcción y normas de calidad; </a:t>
            </a:r>
            <a:r>
              <a:rPr lang="es-MX" altLang="es-MX" sz="1600" dirty="0">
                <a:solidFill>
                  <a:schemeClr val="bg1"/>
                </a:solidFill>
                <a:latin typeface="Arial" panose="020B0604020202020204" pitchFamily="34" charset="0"/>
                <a:cs typeface="Arial" panose="020B0604020202020204" pitchFamily="34" charset="0"/>
              </a:rPr>
              <a:t>(arts. 45 frac. I, 45 bis, 45 ter LOPSRM, 185 a 220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A precio alzado</a:t>
            </a:r>
            <a:r>
              <a:rPr lang="es-MX" altLang="es-MX" sz="2000" dirty="0">
                <a:solidFill>
                  <a:schemeClr val="bg1"/>
                </a:solidFill>
                <a:latin typeface="Arial" panose="020B0604020202020204" pitchFamily="34" charset="0"/>
                <a:cs typeface="Arial" panose="020B0604020202020204" pitchFamily="34" charset="0"/>
              </a:rPr>
              <a:t>: el pago se hace por los trabajos totalmente terminados y ejecutados en el plazo establecido; </a:t>
            </a:r>
            <a:r>
              <a:rPr lang="es-MX" altLang="es-MX" sz="1600" dirty="0">
                <a:solidFill>
                  <a:schemeClr val="bg1"/>
                </a:solidFill>
                <a:latin typeface="Arial" panose="020B0604020202020204" pitchFamily="34" charset="0"/>
                <a:cs typeface="Arial" panose="020B0604020202020204" pitchFamily="34" charset="0"/>
              </a:rPr>
              <a:t>(arts. 45 frac. II LOPSRM, 221 a 231 RLOPSRM)</a:t>
            </a:r>
          </a:p>
          <a:p>
            <a:pPr marL="457200" indent="-457200" algn="just">
              <a:lnSpc>
                <a:spcPct val="120000"/>
              </a:lnSpc>
              <a:spcBef>
                <a:spcPts val="0"/>
              </a:spcBef>
              <a:buFont typeface="Arial" panose="020B0604020202020204" pitchFamily="34" charset="0"/>
              <a:buAutoNum type="alphaLcParenR"/>
            </a:pPr>
            <a:r>
              <a:rPr lang="es-MX" altLang="es-MX" sz="2000" b="1" dirty="0">
                <a:solidFill>
                  <a:schemeClr val="bg1"/>
                </a:solidFill>
                <a:latin typeface="Arial" panose="020B0604020202020204" pitchFamily="34" charset="0"/>
                <a:cs typeface="Arial" panose="020B0604020202020204" pitchFamily="34" charset="0"/>
              </a:rPr>
              <a:t>Mixto</a:t>
            </a:r>
            <a:r>
              <a:rPr lang="es-MX" altLang="es-MX" sz="2000" dirty="0">
                <a:solidFill>
                  <a:schemeClr val="bg1"/>
                </a:solidFill>
                <a:latin typeface="Arial" panose="020B0604020202020204" pitchFamily="34" charset="0"/>
                <a:cs typeface="Arial" panose="020B0604020202020204" pitchFamily="34" charset="0"/>
              </a:rPr>
              <a:t>: una parte se paga por precios unitarios y otra es alzado </a:t>
            </a:r>
            <a:r>
              <a:rPr lang="es-MX" altLang="es-MX" sz="1600" dirty="0">
                <a:solidFill>
                  <a:schemeClr val="bg1"/>
                </a:solidFill>
                <a:latin typeface="Arial" panose="020B0604020202020204" pitchFamily="34" charset="0"/>
                <a:cs typeface="Arial" panose="020B0604020202020204" pitchFamily="34" charset="0"/>
              </a:rPr>
              <a:t>(arts. 45 frac. III LOPSRM, 232 a 233 RLOPSRM)</a:t>
            </a:r>
            <a:r>
              <a:rPr lang="es-MX" altLang="es-MX" sz="2000" dirty="0">
                <a:solidFill>
                  <a:schemeClr val="bg1"/>
                </a:solidFill>
                <a:latin typeface="Arial" panose="020B0604020202020204" pitchFamily="34" charset="0"/>
                <a:cs typeface="Arial" panose="020B0604020202020204" pitchFamily="34" charset="0"/>
              </a:rPr>
              <a:t>, o </a:t>
            </a:r>
          </a:p>
          <a:p>
            <a:pPr marL="0" indent="0" algn="just">
              <a:lnSpc>
                <a:spcPct val="120000"/>
              </a:lnSpc>
              <a:spcBef>
                <a:spcPts val="0"/>
              </a:spcBef>
              <a:buNone/>
            </a:pPr>
            <a:r>
              <a:rPr lang="es-MX" altLang="es-MX" sz="2000" b="1" dirty="0">
                <a:solidFill>
                  <a:schemeClr val="bg1"/>
                </a:solidFill>
                <a:latin typeface="Arial" panose="020B0604020202020204" pitchFamily="34" charset="0"/>
                <a:cs typeface="Arial" panose="020B0604020202020204" pitchFamily="34" charset="0"/>
              </a:rPr>
              <a:t>d)   Amortización programada</a:t>
            </a:r>
            <a:r>
              <a:rPr lang="es-MX" altLang="es-MX" sz="2000" dirty="0">
                <a:solidFill>
                  <a:schemeClr val="bg1"/>
                </a:solidFill>
                <a:latin typeface="Arial" panose="020B0604020202020204" pitchFamily="34" charset="0"/>
                <a:cs typeface="Arial" panose="020B0604020202020204" pitchFamily="34" charset="0"/>
              </a:rPr>
              <a:t>: el  pago  se efectuará  en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función  del presupuesto  aprobado  para  cada  proye-			                  </a:t>
            </a:r>
            <a:r>
              <a:rPr lang="es-MX" altLang="es-MX" sz="2000" dirty="0">
                <a:solidFill>
                  <a:schemeClr val="bg2">
                    <a:lumMod val="20000"/>
                    <a:lumOff val="8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cto  de  infraestructura</a:t>
            </a:r>
            <a:r>
              <a:rPr lang="es-MX" altLang="es-MX" sz="2000">
                <a:solidFill>
                  <a:schemeClr val="bg1"/>
                </a:solidFill>
                <a:latin typeface="Arial" panose="020B0604020202020204" pitchFamily="34" charset="0"/>
                <a:cs typeface="Arial" panose="020B0604020202020204" pitchFamily="34" charset="0"/>
              </a:rPr>
              <a:t>.  </a:t>
            </a:r>
            <a:r>
              <a:rPr lang="es-MX" altLang="es-MX" sz="1600">
                <a:solidFill>
                  <a:schemeClr val="bg1"/>
                </a:solidFill>
                <a:latin typeface="Arial" panose="020B0604020202020204" pitchFamily="34" charset="0"/>
                <a:cs typeface="Arial" panose="020B0604020202020204" pitchFamily="34" charset="0"/>
              </a:rPr>
              <a:t>(</a:t>
            </a:r>
            <a:r>
              <a:rPr lang="es-MX" altLang="es-MX" sz="1600" dirty="0">
                <a:solidFill>
                  <a:schemeClr val="bg1"/>
                </a:solidFill>
                <a:latin typeface="Arial" panose="020B0604020202020204" pitchFamily="34" charset="0"/>
                <a:cs typeface="Arial" panose="020B0604020202020204" pitchFamily="34" charset="0"/>
              </a:rPr>
              <a:t>arts. 45 frac. IV LOPSRM, 234 a 248 			                       </a:t>
            </a:r>
            <a:r>
              <a:rPr lang="es-MX" altLang="es-MX" sz="1600" dirty="0">
                <a:solidFill>
                  <a:schemeClr val="bg2">
                    <a:lumMod val="20000"/>
                    <a:lumOff val="80000"/>
                  </a:schemeClr>
                </a:solidFill>
                <a:latin typeface="Arial" panose="020B0604020202020204" pitchFamily="34" charset="0"/>
                <a:cs typeface="Arial" panose="020B0604020202020204" pitchFamily="34" charset="0"/>
              </a:rPr>
              <a:t>.</a:t>
            </a:r>
            <a:r>
              <a:rPr lang="es-MX" altLang="es-MX" sz="1600" dirty="0">
                <a:solidFill>
                  <a:schemeClr val="bg1"/>
                </a:solidFill>
                <a:latin typeface="Arial" panose="020B0604020202020204" pitchFamily="34" charset="0"/>
                <a:cs typeface="Arial" panose="020B0604020202020204" pitchFamily="34" charset="0"/>
              </a:rPr>
              <a:t>      RLOPSRM)</a:t>
            </a:r>
            <a:r>
              <a:rPr lang="es-MX" altLang="es-MX" sz="2000" dirty="0">
                <a:solidFill>
                  <a:schemeClr val="bg1"/>
                </a:solidFill>
                <a:latin typeface="Arial" panose="020B0604020202020204" pitchFamily="34" charset="0"/>
                <a:cs typeface="Arial" panose="020B0604020202020204" pitchFamily="34" charset="0"/>
              </a:rPr>
              <a:t>. Ya se mencionó que esta forma está abroga-			              </a:t>
            </a:r>
            <a:r>
              <a:rPr lang="es-MX" altLang="es-MX" sz="2000" dirty="0">
                <a:solidFill>
                  <a:schemeClr val="accent1">
                    <a:lumMod val="40000"/>
                    <a:lumOff val="60000"/>
                  </a:schemeClr>
                </a:solidFill>
                <a:latin typeface="Arial" panose="020B0604020202020204" pitchFamily="34" charset="0"/>
                <a:cs typeface="Arial" panose="020B0604020202020204" pitchFamily="34" charset="0"/>
              </a:rPr>
              <a:t>.</a:t>
            </a:r>
            <a:r>
              <a:rPr lang="es-MX" altLang="es-MX" sz="2000" dirty="0">
                <a:solidFill>
                  <a:schemeClr val="bg1"/>
                </a:solidFill>
                <a:latin typeface="Arial" panose="020B0604020202020204" pitchFamily="34" charset="0"/>
                <a:cs typeface="Arial" panose="020B0604020202020204" pitchFamily="34" charset="0"/>
              </a:rPr>
              <a:t>     da tacitamente desde 2012.</a:t>
            </a: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pic>
        <p:nvPicPr>
          <p:cNvPr id="9218" name="Picture 2" descr="proyectos de infraestructura — PIV Ingeniería - PIV Ingeniería proyectos en  Infraestructura, Energía y Smart Parking">
            <a:extLst>
              <a:ext uri="{FF2B5EF4-FFF2-40B4-BE49-F238E27FC236}">
                <a16:creationId xmlns:a16="http://schemas.microsoft.com/office/drawing/2014/main" id="{70D834C4-2F0F-3B6F-2835-D2C0B40C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797" y="4375484"/>
            <a:ext cx="3783193" cy="213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dissolve">
                                      <p:cBhvr>
                                        <p:cTn id="17" dur="125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125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dissolve">
                                      <p:cBhvr>
                                        <p:cTn id="27" dur="1000"/>
                                        <p:tgtEl>
                                          <p:spTgt spid="11">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9218"/>
                                        </p:tgtEl>
                                        <p:attrNameLst>
                                          <p:attrName>style.visibility</p:attrName>
                                        </p:attrNameLst>
                                      </p:cBhvr>
                                      <p:to>
                                        <p:strVal val="visible"/>
                                      </p:to>
                                    </p:set>
                                    <p:animEffect transition="in" filter="wheel(1)">
                                      <p:cBhvr>
                                        <p:cTn id="30" dur="12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97</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8"/>
            <a:ext cx="9690132" cy="6228412"/>
          </a:xfrm>
        </p:spPr>
        <p:txBody>
          <a:bodyPr>
            <a:normAutofit/>
          </a:bodyPr>
          <a:lstStyle/>
          <a:p>
            <a:pPr marL="0" indent="0" algn="just">
              <a:lnSpc>
                <a:spcPct val="100000"/>
              </a:lnSpc>
              <a:spcBef>
                <a:spcPts val="0"/>
              </a:spcBef>
              <a:buNone/>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 </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el </a:t>
            </a:r>
            <a:r>
              <a:rPr lang="es-ES" sz="2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adjudic</a:t>
            </a:r>
            <a:r>
              <a:rPr lang="es-ES" sz="2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ado no firma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contrato por causas imputables al mismo, la convocante podrá, sin necesidad de un nuevo procedimiento, adjudicar el contrato al participante que haya obtenido el segundo o ulterior lugar (si el procedimiento es en materia de adquisiciones) o a quien haya presentado la siguiente proposición solvente que resulte más conveniente para el Estado (si el procedimiento es de obra pública), de conformidad con lo asentado en el fallo, o la que le siga, siempre que la diferencia en precio con respecto a la proposición inicialmente ganadora, en cualquier caso, no sea superior al diez por ciento. </a:t>
            </a: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(arts. 46 2º pfo. LAASSP, y 47 2º pfo. LOPSRM)</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r>
              <a:rPr lang="es-MX" sz="2000" dirty="0">
                <a:solidFill>
                  <a:srgbClr val="000000"/>
                </a:solidFill>
                <a:latin typeface="Arial" panose="020B0604020202020204" pitchFamily="34" charset="0"/>
                <a:cs typeface="Arial" panose="020B0604020202020204" pitchFamily="34" charset="0"/>
              </a:rPr>
              <a:t>El ente público podrá determinar que el licitante </a:t>
            </a:r>
            <a:r>
              <a:rPr lang="es-MX" sz="2000" dirty="0">
                <a:solidFill>
                  <a:schemeClr val="accent6">
                    <a:lumMod val="50000"/>
                  </a:schemeClr>
                </a:solidFill>
                <a:latin typeface="Arial" panose="020B0604020202020204" pitchFamily="34" charset="0"/>
                <a:cs typeface="Arial" panose="020B0604020202020204" pitchFamily="34" charset="0"/>
              </a:rPr>
              <a:t>dejó de formalizar </a:t>
            </a:r>
            <a:r>
              <a:rPr lang="es-MX" sz="2000" dirty="0">
                <a:solidFill>
                  <a:srgbClr val="000000"/>
                </a:solidFill>
                <a:latin typeface="Arial" panose="020B0604020202020204" pitchFamily="34" charset="0"/>
                <a:cs typeface="Arial" panose="020B0604020202020204" pitchFamily="34" charset="0"/>
              </a:rPr>
              <a:t>injustifica-damente  el  contrato  sólo  hasta  que el mencionado plazo se haya agotado. </a:t>
            </a:r>
            <a:r>
              <a:rPr lang="es-MX" sz="1600" dirty="0">
                <a:solidFill>
                  <a:srgbClr val="000000"/>
                </a:solidFill>
                <a:latin typeface="Arial" panose="020B0604020202020204" pitchFamily="34" charset="0"/>
                <a:cs typeface="Arial" panose="020B0604020202020204" pitchFamily="34" charset="0"/>
              </a:rPr>
              <a:t>(arts. 84 3er. pfo. RLAASSP, y 81 3er. pfo. RLOPSRM)</a:t>
            </a: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Clr>
                <a:schemeClr val="tx1"/>
              </a:buClr>
              <a:buNone/>
              <a:defRPr/>
            </a:pPr>
            <a:endParaRPr lang="es-MX" sz="2000" dirty="0">
              <a:solidFill>
                <a:srgbClr val="00000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s-MX" sz="2000" b="1" dirty="0">
                <a:solidFill>
                  <a:schemeClr val="bg1"/>
                </a:solidFill>
                <a:latin typeface="Arial" panose="020B0604020202020204" pitchFamily="34" charset="0"/>
                <a:cs typeface="Arial" panose="020B0604020202020204" pitchFamily="34" charset="0"/>
              </a:rPr>
              <a:t>3.4. </a:t>
            </a:r>
            <a:r>
              <a:rPr lang="es-MX" sz="2000" b="1" dirty="0">
                <a:solidFill>
                  <a:schemeClr val="accent6">
                    <a:lumMod val="50000"/>
                  </a:schemeClr>
                </a:solidFill>
                <a:latin typeface="Arial" panose="020B0604020202020204" pitchFamily="34" charset="0"/>
                <a:cs typeface="Arial" panose="020B0604020202020204" pitchFamily="34" charset="0"/>
              </a:rPr>
              <a:t>Modificación de contratos</a:t>
            </a:r>
            <a:r>
              <a:rPr lang="es-MX" sz="2000" b="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Contra lo que normalmente se cree de que los contratos sólo se pueden modificar para contratar más de lo mismo, la verdad es muy otra.</a:t>
            </a:r>
          </a:p>
          <a:p>
            <a:pPr marL="0" indent="0" algn="just">
              <a:lnSpc>
                <a:spcPct val="100000"/>
              </a:lnSpc>
              <a:spcBef>
                <a:spcPts val="0"/>
              </a:spcBef>
              <a:buNone/>
              <a:defRPr/>
            </a:pPr>
            <a:endParaRPr lang="es-MX" sz="1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s-MX" sz="2000" dirty="0">
                <a:solidFill>
                  <a:schemeClr val="bg1"/>
                </a:solidFill>
                <a:latin typeface="Arial" panose="020B0604020202020204" pitchFamily="34" charset="0"/>
                <a:cs typeface="Arial" panose="020B0604020202020204" pitchFamily="34" charset="0"/>
              </a:rPr>
              <a:t>Los contratos en materia  de </a:t>
            </a:r>
            <a:r>
              <a:rPr lang="es-MX" sz="2000" b="1" dirty="0">
                <a:solidFill>
                  <a:schemeClr val="bg1"/>
                </a:solidFill>
                <a:latin typeface="Arial" panose="020B0604020202020204" pitchFamily="34" charset="0"/>
                <a:cs typeface="Arial" panose="020B0604020202020204" pitchFamily="34" charset="0"/>
              </a:rPr>
              <a:t>adquisiciones</a:t>
            </a:r>
            <a:r>
              <a:rPr lang="es-MX" sz="2000" dirty="0">
                <a:solidFill>
                  <a:schemeClr val="bg1"/>
                </a:solidFill>
                <a:latin typeface="Arial" panose="020B0604020202020204" pitchFamily="34" charset="0"/>
                <a:cs typeface="Arial" panose="020B0604020202020204" pitchFamily="34" charset="0"/>
              </a:rPr>
              <a:t> </a:t>
            </a:r>
            <a:r>
              <a:rPr lang="es-MX" sz="2000" dirty="0">
                <a:solidFill>
                  <a:schemeClr val="accent3">
                    <a:lumMod val="75000"/>
                  </a:schemeClr>
                </a:solidFill>
                <a:latin typeface="Arial" panose="020B0604020202020204" pitchFamily="34" charset="0"/>
                <a:cs typeface="Arial" panose="020B0604020202020204" pitchFamily="34" charset="0"/>
              </a:rPr>
              <a:t>se pueden modificar  </a:t>
            </a:r>
            <a:r>
              <a:rPr lang="es-MX" sz="2000" dirty="0">
                <a:solidFill>
                  <a:schemeClr val="bg1"/>
                </a:solidFill>
                <a:latin typeface="Arial" panose="020B0604020202020204" pitchFamily="34" charset="0"/>
                <a:cs typeface="Arial" panose="020B0604020202020204" pitchFamily="34" charset="0"/>
              </a:rPr>
              <a:t>de  las  siguientes</a:t>
            </a: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algn="just">
              <a:lnSpc>
                <a:spcPct val="100000"/>
              </a:lnSpc>
              <a:spcBef>
                <a:spcPts val="400"/>
              </a:spcBef>
              <a:buFont typeface="Wingdings" pitchFamily="2" charset="2"/>
              <a:buChar char="ü"/>
              <a:defRPr/>
            </a:pPr>
            <a:endParaRPr lang="es-MX" sz="2000" dirty="0">
              <a:solidFill>
                <a:schemeClr val="bg1"/>
              </a:solidFill>
              <a:latin typeface="ArialMT"/>
            </a:endParaRPr>
          </a:p>
          <a:p>
            <a:pPr marL="0" indent="0" algn="just">
              <a:lnSpc>
                <a:spcPct val="100000"/>
              </a:lnSpc>
              <a:spcBef>
                <a:spcPts val="400"/>
              </a:spcBef>
              <a:buNone/>
              <a:defRPr/>
            </a:pPr>
            <a:endParaRPr lang="es-MX" sz="2000" dirty="0">
              <a:solidFill>
                <a:schemeClr val="bg1"/>
              </a:solidFill>
              <a:latin typeface="ArialMT"/>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400"/>
              </a:spcBef>
              <a:buNone/>
              <a:defRPr/>
            </a:pPr>
            <a:endParaRPr lang="es-ES_tradnl" altLang="es-MX" sz="2000" dirty="0">
              <a:solidFill>
                <a:schemeClr val="bg1"/>
              </a:solidFill>
              <a:latin typeface="Arial" panose="020B0604020202020204" pitchFamily="34" charset="0"/>
              <a:cs typeface="Arial" panose="020B0604020202020204" pitchFamily="34" charset="0"/>
            </a:endParaRPr>
          </a:p>
          <a:p>
            <a:pPr algn="just">
              <a:lnSpc>
                <a:spcPct val="100000"/>
              </a:lnSpc>
              <a:spcBef>
                <a:spcPts val="400"/>
              </a:spcBef>
              <a:buFont typeface="Courier New" panose="02070309020205020404" pitchFamily="49" charset="0"/>
              <a:buChar char="o"/>
              <a:defRPr/>
            </a:pPr>
            <a:endParaRPr lang="es-ES_tradnl" altLang="es-MX" sz="2000" dirty="0">
              <a:solidFill>
                <a:schemeClr val="bg1"/>
              </a:solidFill>
              <a:latin typeface="Arial" panose="020B0604020202020204" pitchFamily="34" charset="0"/>
              <a:cs typeface="Arial" panose="020B0604020202020204" pitchFamily="34" charset="0"/>
            </a:endParaRPr>
          </a:p>
          <a:p>
            <a:pPr marL="0" indent="0" algn="just">
              <a:buNone/>
            </a:pPr>
            <a:endParaRPr lang="es-MX" sz="2000" dirty="0">
              <a:solidFill>
                <a:schemeClr val="bg1"/>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8957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11">
                                            <p:txEl>
                                              <p:pRg st="4" end="4"/>
                                            </p:txEl>
                                          </p:spTgt>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p:cTn id="27"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6" end="6"/>
                                            </p:txEl>
                                          </p:spTgt>
                                        </p:tgtEl>
                                        <p:attrNameLst>
                                          <p:attrName>style.rotation</p:attrName>
                                        </p:attrNameLst>
                                      </p:cBhvr>
                                      <p:tavLst>
                                        <p:tav tm="0">
                                          <p:val>
                                            <p:fltVal val="360"/>
                                          </p:val>
                                        </p:tav>
                                        <p:tav tm="100000">
                                          <p:val>
                                            <p:fltVal val="0"/>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1">
                                            <p:txEl>
                                              <p:pRg st="8" end="8"/>
                                            </p:txEl>
                                          </p:spTgt>
                                        </p:tgtEl>
                                        <p:attrNameLst>
                                          <p:attrName>style.visibility</p:attrName>
                                        </p:attrNameLst>
                                      </p:cBhvr>
                                      <p:to>
                                        <p:strVal val="visible"/>
                                      </p:to>
                                    </p:set>
                                    <p:anim by="(-#ppt_w*2)" calcmode="lin" valueType="num">
                                      <p:cBhvr rctx="PPT">
                                        <p:cTn id="35" dur="125" autoRev="1" fill="hold">
                                          <p:stCondLst>
                                            <p:cond delay="0"/>
                                          </p:stCondLst>
                                        </p:cTn>
                                        <p:tgtEl>
                                          <p:spTgt spid="11">
                                            <p:txEl>
                                              <p:pRg st="8" end="8"/>
                                            </p:txEl>
                                          </p:spTgt>
                                        </p:tgtEl>
                                        <p:attrNameLst>
                                          <p:attrName>ppt_w</p:attrName>
                                        </p:attrNameLst>
                                      </p:cBhvr>
                                    </p:anim>
                                    <p:anim by="(#ppt_w*0.50)" calcmode="lin" valueType="num">
                                      <p:cBhvr>
                                        <p:cTn id="36" dur="125" decel="50000" autoRev="1" fill="hold">
                                          <p:stCondLst>
                                            <p:cond delay="0"/>
                                          </p:stCondLst>
                                        </p:cTn>
                                        <p:tgtEl>
                                          <p:spTgt spid="11">
                                            <p:txEl>
                                              <p:pRg st="8" end="8"/>
                                            </p:txEl>
                                          </p:spTgt>
                                        </p:tgtEl>
                                        <p:attrNameLst>
                                          <p:attrName>ppt_x</p:attrName>
                                        </p:attrNameLst>
                                      </p:cBhvr>
                                    </p:anim>
                                    <p:anim from="(-#ppt_h/2)" to="(#ppt_y)" calcmode="lin" valueType="num">
                                      <p:cBhvr>
                                        <p:cTn id="37" dur="250" fill="hold">
                                          <p:stCondLst>
                                            <p:cond delay="0"/>
                                          </p:stCondLst>
                                        </p:cTn>
                                        <p:tgtEl>
                                          <p:spTgt spid="11">
                                            <p:txEl>
                                              <p:pRg st="8" end="8"/>
                                            </p:txEl>
                                          </p:spTgt>
                                        </p:tgtEl>
                                        <p:attrNameLst>
                                          <p:attrName>ppt_y</p:attrName>
                                        </p:attrNameLst>
                                      </p:cBhvr>
                                    </p:anim>
                                    <p:animRot by="21600000">
                                      <p:cBhvr>
                                        <p:cTn id="38" dur="250" fill="hold">
                                          <p:stCondLst>
                                            <p:cond delay="0"/>
                                          </p:stCondLst>
                                        </p:cTn>
                                        <p:tgtEl>
                                          <p:spTgt spid="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AF95E63-345B-69C7-84DA-181EFACE12B3}"/>
              </a:ext>
            </a:extLst>
          </p:cNvPr>
          <p:cNvSpPr>
            <a:spLocks noGrp="1"/>
          </p:cNvSpPr>
          <p:nvPr>
            <p:ph type="sldNum" sz="quarter" idx="12"/>
          </p:nvPr>
        </p:nvSpPr>
        <p:spPr/>
        <p:txBody>
          <a:bodyPr/>
          <a:lstStyle/>
          <a:p>
            <a:fld id="{6D22F896-40B5-4ADD-8801-0D06FADFA095}" type="slidenum">
              <a:rPr lang="en-US" sz="2400" smtClean="0">
                <a:latin typeface="Arial" panose="020B0604020202020204" pitchFamily="34" charset="0"/>
                <a:cs typeface="Arial" panose="020B0604020202020204" pitchFamily="34" charset="0"/>
              </a:rPr>
              <a:t>98</a:t>
            </a:fld>
            <a:endParaRPr lang="en-US" sz="2400" dirty="0">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10E35D60-98B6-8A3F-CE9F-FF52BDC9239B}"/>
              </a:ext>
            </a:extLst>
          </p:cNvPr>
          <p:cNvSpPr>
            <a:spLocks noGrp="1"/>
          </p:cNvSpPr>
          <p:nvPr>
            <p:ph idx="4294967295"/>
          </p:nvPr>
        </p:nvSpPr>
        <p:spPr>
          <a:xfrm>
            <a:off x="698053" y="629587"/>
            <a:ext cx="9690132" cy="6059079"/>
          </a:xfrm>
        </p:spPr>
        <p:txBody>
          <a:bodyPr>
            <a:normAutofit lnSpcReduction="10000"/>
          </a:bodyPr>
          <a:lstStyle/>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formas:</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b="1" dirty="0">
                <a:solidFill>
                  <a:schemeClr val="bg1"/>
                </a:solidFill>
                <a:latin typeface="Arial" panose="020B0604020202020204" pitchFamily="34" charset="0"/>
                <a:cs typeface="Arial" panose="020B0604020202020204" pitchFamily="34" charset="0"/>
              </a:rPr>
              <a:t>a) </a:t>
            </a:r>
            <a:r>
              <a:rPr lang="es-MX" sz="2000" dirty="0">
                <a:solidFill>
                  <a:schemeClr val="bg1"/>
                </a:solidFill>
                <a:latin typeface="Arial" panose="020B0604020202020204" pitchFamily="34" charset="0"/>
                <a:cs typeface="Arial" panose="020B0604020202020204" pitchFamily="34" charset="0"/>
              </a:rPr>
              <a:t>Al monto del contrato o de las cantidades de bienes, arrendamientos y servicios contratados originalmente. Maximo 20%  </a:t>
            </a:r>
            <a:r>
              <a:rPr lang="es-MX" sz="1600" dirty="0">
                <a:solidFill>
                  <a:schemeClr val="bg1"/>
                </a:solidFill>
                <a:latin typeface="Arial" panose="020B0604020202020204" pitchFamily="34" charset="0"/>
                <a:cs typeface="Arial" panose="020B0604020202020204" pitchFamily="34" charset="0"/>
              </a:rPr>
              <a:t>(art. 52 1er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b) </a:t>
            </a:r>
            <a:r>
              <a:rPr lang="es-MX" sz="2000" dirty="0">
                <a:solidFill>
                  <a:schemeClr val="bg1"/>
                </a:solidFill>
                <a:latin typeface="Arial" panose="020B0604020202020204" pitchFamily="34" charset="0"/>
                <a:cs typeface="Arial" panose="020B0604020202020204" pitchFamily="34" charset="0"/>
              </a:rPr>
              <a:t>Por cancelación de partidas o parte de ellas </a:t>
            </a:r>
            <a:r>
              <a:rPr lang="es-MX" sz="1600" dirty="0">
                <a:solidFill>
                  <a:schemeClr val="bg1"/>
                </a:solidFill>
                <a:latin typeface="Arial" panose="020B0604020202020204" pitchFamily="34" charset="0"/>
                <a:cs typeface="Arial" panose="020B0604020202020204" pitchFamily="34" charset="0"/>
              </a:rPr>
              <a:t>(art. 100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 c) </a:t>
            </a:r>
            <a:r>
              <a:rPr lang="es-MX" sz="2000" dirty="0">
                <a:solidFill>
                  <a:schemeClr val="bg1"/>
                </a:solidFill>
                <a:latin typeface="Arial" panose="020B0604020202020204" pitchFamily="34" charset="0"/>
                <a:cs typeface="Arial" panose="020B0604020202020204" pitchFamily="34" charset="0"/>
              </a:rPr>
              <a:t>Al clausulado </a:t>
            </a:r>
            <a:r>
              <a:rPr lang="es-MX" sz="1600" dirty="0">
                <a:solidFill>
                  <a:schemeClr val="bg1"/>
                </a:solidFill>
                <a:latin typeface="Arial" panose="020B0604020202020204" pitchFamily="34" charset="0"/>
                <a:cs typeface="Arial" panose="020B0604020202020204" pitchFamily="34" charset="0"/>
              </a:rPr>
              <a:t>(art. 52 último pfo. 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d) </a:t>
            </a:r>
            <a:r>
              <a:rPr lang="es-MX" sz="2000" dirty="0">
                <a:solidFill>
                  <a:schemeClr val="bg1"/>
                </a:solidFill>
                <a:latin typeface="Arial" panose="020B0604020202020204" pitchFamily="34" charset="0"/>
                <a:cs typeface="Arial" panose="020B0604020202020204" pitchFamily="34" charset="0"/>
              </a:rPr>
              <a:t>Al plazo o vigencia :</a:t>
            </a:r>
          </a:p>
          <a:p>
            <a:pPr marL="0" indent="0" algn="just">
              <a:lnSpc>
                <a:spcPct val="110000"/>
              </a:lnSpc>
              <a:spcBef>
                <a:spcPts val="0"/>
              </a:spcBef>
              <a:buNone/>
              <a:defRPr/>
            </a:pPr>
            <a:endParaRPr lang="es-MX" sz="5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		      En este caso, el tiempo para poder ampliar un contrato no tiene límite, por ello debe ser, en principio, el necesario, tomando en cuenta la conclusión del ejercicio presupuestal.</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1. Ampliación del plazo o vigencia relacionado con la ampliación del monto, cantidad o volumen de bienes o servicios </a:t>
            </a:r>
            <a:r>
              <a:rPr lang="es-MX" sz="1600" dirty="0">
                <a:solidFill>
                  <a:schemeClr val="bg1"/>
                </a:solidFill>
                <a:latin typeface="Arial" panose="020B0604020202020204" pitchFamily="34" charset="0"/>
                <a:cs typeface="Arial" panose="020B0604020202020204" pitchFamily="34" charset="0"/>
              </a:rPr>
              <a:t>(art. 91 1er.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2. Ampliación sólo del plazo o vigencia sin modificar monto, cantidad o volumen de bienes o servicios contratados originalmente </a:t>
            </a:r>
            <a:r>
              <a:rPr lang="es-MX" sz="1600" dirty="0">
                <a:solidFill>
                  <a:schemeClr val="bg1"/>
                </a:solidFill>
                <a:latin typeface="Arial" panose="020B0604020202020204" pitchFamily="34" charset="0"/>
                <a:cs typeface="Arial" panose="020B0604020202020204" pitchFamily="34" charset="0"/>
              </a:rPr>
              <a:t>(art. 91 2º pfo. RLAASSP)</a:t>
            </a:r>
            <a:r>
              <a:rPr lang="es-MX" sz="2000" dirty="0">
                <a:solidFill>
                  <a:schemeClr val="bg1"/>
                </a:solidFill>
                <a:latin typeface="Arial" panose="020B0604020202020204" pitchFamily="34" charset="0"/>
                <a:cs typeface="Arial" panose="020B0604020202020204" pitchFamily="34" charset="0"/>
              </a:rPr>
              <a:t>. </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3. Ampliación del contrato para darle continuidad una vez concluido el ejercicio fiscal </a:t>
            </a:r>
            <a:r>
              <a:rPr lang="es-MX" sz="1600" dirty="0">
                <a:solidFill>
                  <a:schemeClr val="bg1"/>
                </a:solidFill>
                <a:latin typeface="Arial" panose="020B0604020202020204" pitchFamily="34" charset="0"/>
                <a:cs typeface="Arial" panose="020B0604020202020204" pitchFamily="34" charset="0"/>
              </a:rPr>
              <a:t>(art. 92 1er pfo. RLAASSP)</a:t>
            </a:r>
            <a:r>
              <a:rPr lang="es-MX" sz="2000" dirty="0">
                <a:solidFill>
                  <a:schemeClr val="bg1"/>
                </a:solidFill>
                <a:latin typeface="Arial" panose="020B0604020202020204" pitchFamily="34" charset="0"/>
                <a:cs typeface="Arial" panose="020B0604020202020204" pitchFamily="34" charset="0"/>
              </a:rPr>
              <a:t>.</a:t>
            </a:r>
          </a:p>
          <a:p>
            <a:pPr marL="0" indent="0" algn="just">
              <a:lnSpc>
                <a:spcPct val="110000"/>
              </a:lnSpc>
              <a:spcBef>
                <a:spcPts val="0"/>
              </a:spcBef>
              <a:buNone/>
              <a:defRPr/>
            </a:pPr>
            <a:r>
              <a:rPr lang="es-MX" sz="2000" dirty="0">
                <a:solidFill>
                  <a:schemeClr val="bg1"/>
                </a:solidFill>
                <a:latin typeface="Arial" panose="020B0604020202020204" pitchFamily="34" charset="0"/>
                <a:cs typeface="Arial" panose="020B0604020202020204" pitchFamily="34" charset="0"/>
              </a:rPr>
              <a:t>4. Ampliación de la vigencia para concluir la prestación del servicio pactado, en lugar de iniciar la rescisión del contrato </a:t>
            </a:r>
            <a:r>
              <a:rPr lang="es-MX" sz="1600" dirty="0">
                <a:solidFill>
                  <a:schemeClr val="bg1"/>
                </a:solidFill>
                <a:latin typeface="Arial" panose="020B0604020202020204" pitchFamily="34" charset="0"/>
                <a:cs typeface="Arial" panose="020B0604020202020204" pitchFamily="34" charset="0"/>
              </a:rPr>
              <a:t>(art. 92 2º pfo. RLAASSP)</a:t>
            </a:r>
            <a:r>
              <a:rPr lang="es-MX" sz="2000" dirty="0">
                <a:solidFill>
                  <a:schemeClr val="bg1"/>
                </a:solidFill>
                <a:latin typeface="Arial" panose="020B0604020202020204" pitchFamily="34" charset="0"/>
                <a:cs typeface="Arial" panose="020B0604020202020204" pitchFamily="34" charset="0"/>
              </a:rPr>
              <a:t>.</a:t>
            </a:r>
          </a:p>
        </p:txBody>
      </p:sp>
      <p:pic>
        <p:nvPicPr>
          <p:cNvPr id="10242" name="Picture 2" descr="Qué es el tiempo? | Explora | Univision">
            <a:extLst>
              <a:ext uri="{FF2B5EF4-FFF2-40B4-BE49-F238E27FC236}">
                <a16:creationId xmlns:a16="http://schemas.microsoft.com/office/drawing/2014/main" id="{75706ECF-1A43-2078-DAF9-7E9F2AAF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85" y="1691531"/>
            <a:ext cx="2099768" cy="144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1">
                                            <p:txEl>
                                              <p:pRg st="0" end="0"/>
                                            </p:txEl>
                                          </p:spTgt>
                                        </p:tgtEl>
                                        <p:attrNameLst>
                                          <p:attrName>ppt_w</p:attrName>
                                        </p:attrNameLst>
                                      </p:cBhvr>
                                    </p:anim>
                                    <p:anim by="(#ppt_w*0.50)" calcmode="lin" valueType="num">
                                      <p:cBhvr>
                                        <p:cTn id="8" dur="250" decel="50000" autoRev="1" fill="hold">
                                          <p:stCondLst>
                                            <p:cond delay="0"/>
                                          </p:stCondLst>
                                        </p:cTn>
                                        <p:tgtEl>
                                          <p:spTgt spid="11">
                                            <p:txEl>
                                              <p:pRg st="0" end="0"/>
                                            </p:txEl>
                                          </p:spTgt>
                                        </p:tgtEl>
                                        <p:attrNameLst>
                                          <p:attrName>ppt_x</p:attrName>
                                        </p:attrNameLst>
                                      </p:cBhvr>
                                    </p:anim>
                                    <p:anim from="(-#ppt_h/2)" to="(#ppt_y)" calcmode="lin" valueType="num">
                                      <p:cBhvr>
                                        <p:cTn id="9" dur="500" fill="hold">
                                          <p:stCondLst>
                                            <p:cond delay="0"/>
                                          </p:stCondLst>
                                        </p:cTn>
                                        <p:tgtEl>
                                          <p:spTgt spid="11">
                                            <p:txEl>
                                              <p:pRg st="0" end="0"/>
                                            </p:txEl>
                                          </p:spTgt>
                                        </p:tgtEl>
                                        <p:attrNameLst>
                                          <p:attrName>ppt_y</p:attrName>
                                        </p:attrNameLst>
                                      </p:cBhvr>
                                    </p:anim>
                                    <p:animRot by="21600000">
                                      <p:cBhvr>
                                        <p:cTn id="10" dur="500" fill="hold">
                                          <p:stCondLst>
                                            <p:cond delay="0"/>
                                          </p:stCondLst>
                                        </p:cTn>
                                        <p:tgtEl>
                                          <p:spTgt spid="11">
                                            <p:txEl>
                                              <p:pRg st="0" end="0"/>
                                            </p:txEl>
                                          </p:spTgt>
                                        </p:tgtEl>
                                        <p:attrNameLst>
                                          <p:attrName>r</p:attrName>
                                        </p:attrNameLst>
                                      </p:cBhvr>
                                    </p:animRot>
                                  </p:childTnLst>
                                </p:cTn>
                              </p:par>
                            </p:childTnLst>
                          </p:cTn>
                        </p:par>
                        <p:par>
                          <p:cTn id="11" fill="hold">
                            <p:stCondLst>
                              <p:cond delay="800"/>
                            </p:stCondLst>
                            <p:childTnLst>
                              <p:par>
                                <p:cTn id="12" presetID="25" presetClass="entr" presetSubtype="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wheel(1)">
                                      <p:cBhvr>
                                        <p:cTn id="26" dur="125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p:cTn id="55" dur="500" decel="50000" fill="hold">
                                          <p:stCondLst>
                                            <p:cond delay="0"/>
                                          </p:stCondLst>
                                        </p:cTn>
                                        <p:tgtEl>
                                          <p:spTgt spid="11">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11">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p:cTn id="67" dur="5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11">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11">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nodeType="clickEffect">
                                  <p:stCondLst>
                                    <p:cond delay="0"/>
                                  </p:stCondLst>
                                  <p:iterate type="lt">
                                    <p:tmPct val="10000"/>
                                  </p:iterate>
                                  <p:childTnLst>
                                    <p:set>
                                      <p:cBhvr>
                                        <p:cTn id="73" dur="1" fill="hold">
                                          <p:stCondLst>
                                            <p:cond delay="0"/>
                                          </p:stCondLst>
                                        </p:cTn>
                                        <p:tgtEl>
                                          <p:spTgt spid="11">
                                            <p:txEl>
                                              <p:pRg st="11" end="11"/>
                                            </p:txEl>
                                          </p:spTgt>
                                        </p:tgtEl>
                                        <p:attrNameLst>
                                          <p:attrName>style.visibility</p:attrName>
                                        </p:attrNameLst>
                                      </p:cBhvr>
                                      <p:to>
                                        <p:strVal val="visible"/>
                                      </p:to>
                                    </p:set>
                                    <p:anim calcmode="lin" valueType="num">
                                      <p:cBhvr>
                                        <p:cTn id="74" dur="250" fill="hold"/>
                                        <p:tgtEl>
                                          <p:spTgt spid="11">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11">
                                            <p:txEl>
                                              <p:pRg st="11" end="11"/>
                                            </p:txEl>
                                          </p:spTgt>
                                        </p:tgtEl>
                                        <p:attrNameLst>
                                          <p:attrName>ppt_y</p:attrName>
                                        </p:attrNameLst>
                                      </p:cBhvr>
                                      <p:tavLst>
                                        <p:tav tm="0">
                                          <p:val>
                                            <p:strVal val="#ppt_y"/>
                                          </p:val>
                                        </p:tav>
                                        <p:tav tm="100000">
                                          <p:val>
                                            <p:strVal val="#ppt_y"/>
                                          </p:val>
                                        </p:tav>
                                      </p:tavLst>
                                    </p:anim>
                                    <p:anim calcmode="lin" valueType="num">
                                      <p:cBhvr>
                                        <p:cTn id="76" dur="250" fill="hold"/>
                                        <p:tgtEl>
                                          <p:spTgt spid="11">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11">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11">
                                            <p:txEl>
                                              <p:pRg st="11" end="1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11">
                                            <p:txEl>
                                              <p:pRg st="12" end="12"/>
                                            </p:txEl>
                                          </p:spTgt>
                                        </p:tgtEl>
                                        <p:attrNameLst>
                                          <p:attrName>style.visibility</p:attrName>
                                        </p:attrNameLst>
                                      </p:cBhvr>
                                      <p:to>
                                        <p:strVal val="visible"/>
                                      </p:to>
                                    </p:set>
                                    <p:anim calcmode="lin" valueType="num">
                                      <p:cBhvr>
                                        <p:cTn id="83" dur="250" fill="hold"/>
                                        <p:tgtEl>
                                          <p:spTgt spid="11">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11">
                                            <p:txEl>
                                              <p:pRg st="12" end="12"/>
                                            </p:txEl>
                                          </p:spTgt>
                                        </p:tgtEl>
                                        <p:attrNameLst>
                                          <p:attrName>ppt_y</p:attrName>
                                        </p:attrNameLst>
                                      </p:cBhvr>
                                      <p:tavLst>
                                        <p:tav tm="0">
                                          <p:val>
                                            <p:strVal val="#ppt_y"/>
                                          </p:val>
                                        </p:tav>
                                        <p:tav tm="100000">
                                          <p:val>
                                            <p:strVal val="#ppt_y"/>
                                          </p:val>
                                        </p:tav>
                                      </p:tavLst>
                                    </p:anim>
                                    <p:anim calcmode="lin" valueType="num">
                                      <p:cBhvr>
                                        <p:cTn id="85" dur="250" fill="hold"/>
                                        <p:tgtEl>
                                          <p:spTgt spid="11">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11">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11">
                                            <p:txEl>
                                              <p:pRg st="12" end="1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11">
                                            <p:txEl>
                                              <p:pRg st="13" end="13"/>
                                            </p:txEl>
                                          </p:spTgt>
                                        </p:tgtEl>
                                        <p:attrNameLst>
                                          <p:attrName>style.visibility</p:attrName>
                                        </p:attrNameLst>
                                      </p:cBhvr>
                                      <p:to>
                                        <p:strVal val="visible"/>
                                      </p:to>
                                    </p:set>
                                    <p:anim calcmode="lin" valueType="num">
                                      <p:cBhvr>
                                        <p:cTn id="92" dur="250" fill="hold"/>
                                        <p:tgtEl>
                                          <p:spTgt spid="11">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250" fill="hold"/>
                                        <p:tgtEl>
                                          <p:spTgt spid="11">
                                            <p:txEl>
                                              <p:pRg st="13" end="13"/>
                                            </p:txEl>
                                          </p:spTgt>
                                        </p:tgtEl>
                                        <p:attrNameLst>
                                          <p:attrName>ppt_y</p:attrName>
                                        </p:attrNameLst>
                                      </p:cBhvr>
                                      <p:tavLst>
                                        <p:tav tm="0">
                                          <p:val>
                                            <p:strVal val="#ppt_y"/>
                                          </p:val>
                                        </p:tav>
                                        <p:tav tm="100000">
                                          <p:val>
                                            <p:strVal val="#ppt_y"/>
                                          </p:val>
                                        </p:tav>
                                      </p:tavLst>
                                    </p:anim>
                                    <p:anim calcmode="lin" valueType="num">
                                      <p:cBhvr>
                                        <p:cTn id="94" dur="250" fill="hold"/>
                                        <p:tgtEl>
                                          <p:spTgt spid="11">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250" fill="hold"/>
                                        <p:tgtEl>
                                          <p:spTgt spid="11">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250" tmFilter="0,0; .5, 1; 1, 1"/>
                                        <p:tgtEl>
                                          <p:spTgt spid="11">
                                            <p:txEl>
                                              <p:pRg st="13" end="1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nodeType="clickEffect">
                                  <p:stCondLst>
                                    <p:cond delay="0"/>
                                  </p:stCondLst>
                                  <p:iterate type="lt">
                                    <p:tmPct val="10000"/>
                                  </p:iterate>
                                  <p:childTnLst>
                                    <p:set>
                                      <p:cBhvr>
                                        <p:cTn id="100" dur="1" fill="hold">
                                          <p:stCondLst>
                                            <p:cond delay="0"/>
                                          </p:stCondLst>
                                        </p:cTn>
                                        <p:tgtEl>
                                          <p:spTgt spid="11">
                                            <p:txEl>
                                              <p:pRg st="14" end="14"/>
                                            </p:txEl>
                                          </p:spTgt>
                                        </p:tgtEl>
                                        <p:attrNameLst>
                                          <p:attrName>style.visibility</p:attrName>
                                        </p:attrNameLst>
                                      </p:cBhvr>
                                      <p:to>
                                        <p:strVal val="visible"/>
                                      </p:to>
                                    </p:set>
                                    <p:anim calcmode="lin" valueType="num">
                                      <p:cBhvr>
                                        <p:cTn id="101" dur="250" fill="hold"/>
                                        <p:tgtEl>
                                          <p:spTgt spid="11">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250" fill="hold"/>
                                        <p:tgtEl>
                                          <p:spTgt spid="11">
                                            <p:txEl>
                                              <p:pRg st="14" end="14"/>
                                            </p:txEl>
                                          </p:spTgt>
                                        </p:tgtEl>
                                        <p:attrNameLst>
                                          <p:attrName>ppt_y</p:attrName>
                                        </p:attrNameLst>
                                      </p:cBhvr>
                                      <p:tavLst>
                                        <p:tav tm="0">
                                          <p:val>
                                            <p:strVal val="#ppt_y"/>
                                          </p:val>
                                        </p:tav>
                                        <p:tav tm="100000">
                                          <p:val>
                                            <p:strVal val="#ppt_y"/>
                                          </p:val>
                                        </p:tav>
                                      </p:tavLst>
                                    </p:anim>
                                    <p:anim calcmode="lin" valueType="num">
                                      <p:cBhvr>
                                        <p:cTn id="103" dur="250" fill="hold"/>
                                        <p:tgtEl>
                                          <p:spTgt spid="11">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250" fill="hold"/>
                                        <p:tgtEl>
                                          <p:spTgt spid="11">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250" tmFilter="0,0; .5, 1; 1, 1"/>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ín">
  <a:themeElements>
    <a:clrScheme name="Personalizados 2">
      <a:dk1>
        <a:srgbClr val="000000"/>
      </a:dk1>
      <a:lt1>
        <a:srgbClr val="FFFFFF"/>
      </a:lt1>
      <a:dk2>
        <a:srgbClr val="9D360E"/>
      </a:dk2>
      <a:lt2>
        <a:srgbClr val="D9D9D9"/>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24612</TotalTime>
  <Words>43566</Words>
  <Application>Microsoft Macintosh PowerPoint</Application>
  <PresentationFormat>Panorámica</PresentationFormat>
  <Paragraphs>2673</Paragraphs>
  <Slides>208</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208</vt:i4>
      </vt:variant>
    </vt:vector>
  </HeadingPairs>
  <TitlesOfParts>
    <vt:vector size="220" baseType="lpstr">
      <vt:lpstr>Arial Unicode MS</vt:lpstr>
      <vt:lpstr>Arial</vt:lpstr>
      <vt:lpstr>ArialMT</vt:lpstr>
      <vt:lpstr>Calibri</vt:lpstr>
      <vt:lpstr>Candara</vt:lpstr>
      <vt:lpstr>Courier New</vt:lpstr>
      <vt:lpstr>Helv</vt:lpstr>
      <vt:lpstr>Times New Roman</vt:lpstr>
      <vt:lpstr>Trebuchet MS</vt:lpstr>
      <vt:lpstr>Univers</vt:lpstr>
      <vt:lpstr>Wingdings</vt:lpstr>
      <vt:lpstr>Berlín</vt:lpstr>
      <vt:lpstr>               UNIVERSIDAD NACIONAL AUTÓNOMA DE MÉXICO</vt:lpstr>
      <vt:lpstr>Presentación de PowerPoint</vt:lpstr>
      <vt:lpstr>PRESENTACIÓN DE LOS PARTICIPANTES</vt:lpstr>
      <vt:lpstr>OBJETIVO GENERAL </vt:lpstr>
      <vt:lpstr>OBJETIVOS ESPECÍFICOS DE LA MATERIA. </vt:lpstr>
      <vt:lpstr>TEMARIO</vt:lpstr>
      <vt:lpstr>Presentación de PowerPoint</vt:lpstr>
      <vt:lpstr>Presentación de PowerPoint</vt:lpstr>
      <vt:lpstr>Presentación de PowerPoint</vt:lpstr>
      <vt:lpstr>Unidad 1. Marco Jurídico de las adquisiciones, arrendamientos y servicios y de la obra pública.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2. Planeación, presupuestación y programación de las contrataciones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3. Procedimientos de contratación.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4. Ejecución de la obra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5. Otros sistemas electrónicos aplicables a las contrataciones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6. Terminación de los trabajos y de las obligaciones contractuales.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UNIVERSIDAD NACIONAL AUTÓNOMA DE MÉXICO  PROGRAMA DE POSGRADO EN CIENCIAS DE LA ADMINISTRACIÓN</dc:title>
  <dc:creator>Fernando Gomez de Lara</dc:creator>
  <cp:lastModifiedBy>Fernando Gomez de Lara</cp:lastModifiedBy>
  <cp:revision>147</cp:revision>
  <dcterms:created xsi:type="dcterms:W3CDTF">2022-12-12T16:21:59Z</dcterms:created>
  <dcterms:modified xsi:type="dcterms:W3CDTF">2023-03-03T22:12:01Z</dcterms:modified>
</cp:coreProperties>
</file>